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embeddedFontLst>
    <p:embeddedFont>
      <p:font typeface="Book Antiqua" panose="02040602050305030304" pitchFamily="18" charset="0"/>
      <p:regular r:id="rId40"/>
      <p:bold r:id="rId41"/>
      <p:italic r:id="rId42"/>
      <p:boldItalic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Georgia" panose="02040502050405020303" pitchFamily="18" charset="0"/>
      <p:regular r:id="rId48"/>
      <p:bold r:id="rId49"/>
      <p:italic r:id="rId50"/>
      <p:boldItalic r:id="rId51"/>
    </p:embeddedFont>
    <p:embeddedFont>
      <p:font typeface="Helvetica Neue" panose="020B0604020202020204" charset="0"/>
      <p:regular r:id="rId52"/>
      <p:bold r:id="rId53"/>
      <p:italic r:id="rId54"/>
      <p:boldItalic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6" roundtripDataSignature="AMtx7mhujBDZVYq/4G6N0UnLZ5SjxkrQ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73057D8-5624-43F4-B7F9-0A0F4771502E}">
  <a:tblStyle styleId="{373057D8-5624-43F4-B7F9-0A0F4771502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F4C5A1A-ECA9-49E7-9433-012B6AE472F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1917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font" Target="fonts/font1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54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3e831d35f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3e831d35f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3e831d35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3e831d35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37" descr="GU_Texture_White_Cove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205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37"/>
          <p:cNvSpPr txBox="1">
            <a:spLocks noGrp="1"/>
          </p:cNvSpPr>
          <p:nvPr>
            <p:ph type="ctrTitle"/>
          </p:nvPr>
        </p:nvSpPr>
        <p:spPr>
          <a:xfrm>
            <a:off x="4780931" y="907539"/>
            <a:ext cx="4094271" cy="1330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D50"/>
              </a:buClr>
              <a:buSzPts val="3700"/>
              <a:buFont typeface="Georgia"/>
              <a:buNone/>
              <a:defRPr sz="3700">
                <a:solidFill>
                  <a:srgbClr val="002D5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7"/>
          <p:cNvSpPr txBox="1">
            <a:spLocks noGrp="1"/>
          </p:cNvSpPr>
          <p:nvPr>
            <p:ph type="subTitle" idx="1"/>
          </p:nvPr>
        </p:nvSpPr>
        <p:spPr>
          <a:xfrm>
            <a:off x="4780931" y="2311304"/>
            <a:ext cx="4094272" cy="762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400"/>
              </a:spcBef>
              <a:spcAft>
                <a:spcPts val="0"/>
              </a:spcAft>
              <a:buClr>
                <a:srgbClr val="5194C3"/>
              </a:buClr>
              <a:buSzPts val="2000"/>
              <a:buNone/>
              <a:defRPr sz="2000">
                <a:solidFill>
                  <a:srgbClr val="5194C3"/>
                </a:solidFill>
              </a:defRPr>
            </a:lvl1pPr>
            <a:lvl2pPr lvl="1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6"/>
          <p:cNvSpPr txBox="1">
            <a:spLocks noGrp="1"/>
          </p:cNvSpPr>
          <p:nvPr>
            <p:ph type="title"/>
          </p:nvPr>
        </p:nvSpPr>
        <p:spPr>
          <a:xfrm>
            <a:off x="457200" y="351614"/>
            <a:ext cx="8229600" cy="657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2D5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6"/>
          <p:cNvSpPr txBox="1">
            <a:spLocks noGrp="1"/>
          </p:cNvSpPr>
          <p:nvPr>
            <p:ph type="body" idx="1"/>
          </p:nvPr>
        </p:nvSpPr>
        <p:spPr>
          <a:xfrm rot="5400000">
            <a:off x="2522086" y="-464685"/>
            <a:ext cx="4099828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46"/>
          <p:cNvSpPr txBox="1">
            <a:spLocks noGrp="1"/>
          </p:cNvSpPr>
          <p:nvPr>
            <p:ph type="sldNum" idx="12"/>
          </p:nvPr>
        </p:nvSpPr>
        <p:spPr>
          <a:xfrm>
            <a:off x="427893" y="6331822"/>
            <a:ext cx="3930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7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2D5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47"/>
          <p:cNvSpPr txBox="1">
            <a:spLocks noGrp="1"/>
          </p:cNvSpPr>
          <p:nvPr>
            <p:ph type="sldNum" idx="12"/>
          </p:nvPr>
        </p:nvSpPr>
        <p:spPr>
          <a:xfrm>
            <a:off x="427893" y="6331822"/>
            <a:ext cx="3930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Slide">
  <p:cSld name="Blank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48" descr="GU_Texture_White_Back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" y="0"/>
            <a:ext cx="9143391" cy="6857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8"/>
          <p:cNvSpPr txBox="1">
            <a:spLocks noGrp="1"/>
          </p:cNvSpPr>
          <p:nvPr>
            <p:ph type="title"/>
          </p:nvPr>
        </p:nvSpPr>
        <p:spPr>
          <a:xfrm>
            <a:off x="457200" y="351614"/>
            <a:ext cx="8229600" cy="657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2D5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8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099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38"/>
          <p:cNvSpPr txBox="1">
            <a:spLocks noGrp="1"/>
          </p:cNvSpPr>
          <p:nvPr>
            <p:ph type="sldNum" idx="12"/>
          </p:nvPr>
        </p:nvSpPr>
        <p:spPr>
          <a:xfrm>
            <a:off x="427893" y="6331822"/>
            <a:ext cx="3930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9"/>
          <p:cNvSpPr txBox="1">
            <a:spLocks noGrp="1"/>
          </p:cNvSpPr>
          <p:nvPr>
            <p:ph type="title"/>
          </p:nvPr>
        </p:nvSpPr>
        <p:spPr>
          <a:xfrm>
            <a:off x="457200" y="351614"/>
            <a:ext cx="8229600" cy="657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2D5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3" name="Google Shape;23;p3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4" name="Google Shape;24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9"/>
          <p:cNvSpPr txBox="1">
            <a:spLocks noGrp="1"/>
          </p:cNvSpPr>
          <p:nvPr>
            <p:ph type="sldNum" idx="12"/>
          </p:nvPr>
        </p:nvSpPr>
        <p:spPr>
          <a:xfrm>
            <a:off x="427893" y="6331822"/>
            <a:ext cx="3930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D50"/>
              </a:buClr>
              <a:buSzPts val="4000"/>
              <a:buFont typeface="Georgia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40"/>
          <p:cNvSpPr txBox="1">
            <a:spLocks noGrp="1"/>
          </p:cNvSpPr>
          <p:nvPr>
            <p:ph type="sldNum" idx="12"/>
          </p:nvPr>
        </p:nvSpPr>
        <p:spPr>
          <a:xfrm>
            <a:off x="427893" y="6331822"/>
            <a:ext cx="3930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1"/>
          <p:cNvSpPr txBox="1">
            <a:spLocks noGrp="1"/>
          </p:cNvSpPr>
          <p:nvPr>
            <p:ph type="title"/>
          </p:nvPr>
        </p:nvSpPr>
        <p:spPr>
          <a:xfrm>
            <a:off x="457200" y="351614"/>
            <a:ext cx="8229600" cy="657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2D50"/>
              </a:buClr>
              <a:buSzPts val="3800"/>
              <a:buFont typeface="Georgi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4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7" name="Google Shape;37;p4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4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9" name="Google Shape;39;p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41"/>
          <p:cNvSpPr txBox="1">
            <a:spLocks noGrp="1"/>
          </p:cNvSpPr>
          <p:nvPr>
            <p:ph type="sldNum" idx="12"/>
          </p:nvPr>
        </p:nvSpPr>
        <p:spPr>
          <a:xfrm>
            <a:off x="427893" y="6331822"/>
            <a:ext cx="3930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2"/>
          <p:cNvSpPr txBox="1">
            <a:spLocks noGrp="1"/>
          </p:cNvSpPr>
          <p:nvPr>
            <p:ph type="title"/>
          </p:nvPr>
        </p:nvSpPr>
        <p:spPr>
          <a:xfrm>
            <a:off x="457200" y="351614"/>
            <a:ext cx="8229600" cy="657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2D5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42"/>
          <p:cNvSpPr txBox="1">
            <a:spLocks noGrp="1"/>
          </p:cNvSpPr>
          <p:nvPr>
            <p:ph type="sldNum" idx="12"/>
          </p:nvPr>
        </p:nvSpPr>
        <p:spPr>
          <a:xfrm>
            <a:off x="427893" y="6331822"/>
            <a:ext cx="3930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43"/>
          <p:cNvSpPr txBox="1">
            <a:spLocks noGrp="1"/>
          </p:cNvSpPr>
          <p:nvPr>
            <p:ph type="sldNum" idx="12"/>
          </p:nvPr>
        </p:nvSpPr>
        <p:spPr>
          <a:xfrm>
            <a:off x="427893" y="6331822"/>
            <a:ext cx="3930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D50"/>
              </a:buClr>
              <a:buSzPts val="2000"/>
              <a:buFont typeface="Georgia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4" name="Google Shape;54;p4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5" name="Google Shape;55;p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44"/>
          <p:cNvSpPr txBox="1">
            <a:spLocks noGrp="1"/>
          </p:cNvSpPr>
          <p:nvPr>
            <p:ph type="sldNum" idx="12"/>
          </p:nvPr>
        </p:nvSpPr>
        <p:spPr>
          <a:xfrm>
            <a:off x="427893" y="6331822"/>
            <a:ext cx="3930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D50"/>
              </a:buClr>
              <a:buSzPts val="2000"/>
              <a:buFont typeface="Georgia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4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45"/>
          <p:cNvSpPr txBox="1">
            <a:spLocks noGrp="1"/>
          </p:cNvSpPr>
          <p:nvPr>
            <p:ph type="sldNum" idx="12"/>
          </p:nvPr>
        </p:nvSpPr>
        <p:spPr>
          <a:xfrm>
            <a:off x="427893" y="6331822"/>
            <a:ext cx="3930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36" descr="GU_Texture_White_Interior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338" y="19135"/>
            <a:ext cx="9143391" cy="685754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36"/>
          <p:cNvSpPr txBox="1">
            <a:spLocks noGrp="1"/>
          </p:cNvSpPr>
          <p:nvPr>
            <p:ph type="title"/>
          </p:nvPr>
        </p:nvSpPr>
        <p:spPr>
          <a:xfrm>
            <a:off x="457200" y="351614"/>
            <a:ext cx="8229600" cy="657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002D50"/>
              </a:buClr>
              <a:buSzPts val="3800"/>
              <a:buFont typeface="Georgia"/>
              <a:buNone/>
              <a:defRPr sz="3800" b="0" i="1" u="none" strike="noStrike" cap="none">
                <a:solidFill>
                  <a:srgbClr val="002D5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36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099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6"/>
          <p:cNvSpPr txBox="1">
            <a:spLocks noGrp="1"/>
          </p:cNvSpPr>
          <p:nvPr>
            <p:ph type="sldNum" idx="12"/>
          </p:nvPr>
        </p:nvSpPr>
        <p:spPr>
          <a:xfrm>
            <a:off x="427893" y="6331822"/>
            <a:ext cx="3930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02D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02D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02D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02D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02D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02D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02D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02D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02D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hahsler/arulesViz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twitter.com/en/portal/apps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am11.safelinks.protection.outlook.com/?url=https%3A%2F%2Fwww.youtube.com%2Fwatch%3Fv%3DeOOhn9CX2qU&amp;data=05%7C01%7Cami.gates%40faculty.umgc.edu%7Cba96002743ac4032487908da44cd5959%7C704ce3d6a4bf4e098516d52840c9f7a9%7C0%7C0%7C637897946033728248%7CUnknown%7CTWFpbGZsb3d8eyJWIjoiMC4wLjAwMDAiLCJQIjoiV2luMzIiLCJBTiI6Ik1haWwiLCJXVCI6Mn0%3D%7C3000%7C%7C%7C&amp;sdata=0NSRbm0PoJVe4uQxqXnqZT7bcCP%2BUxIe%2FeTeIVmcA6M%3D&amp;reserved=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am11.safelinks.protection.outlook.com/?url=https%3A%2F%2Fwww.youtube.com%2Fwatch%3Fv%3DAIK_FRzyUEE&amp;data=05%7C01%7Cami.gates%40faculty.umgc.edu%7Cba96002743ac4032487908da44cd5959%7C704ce3d6a4bf4e098516d52840c9f7a9%7C0%7C0%7C637897946033728248%7CUnknown%7CTWFpbGZsb3d8eyJWIjoiMC4wLjAwMDAiLCJQIjoiV2luMzIiLCJBTiI6Ik1haWwiLCJXVCI6Mn0%3D%7C3000%7C%7C%7C&amp;sdata=m%2BB1tCywHzPlFLJ4uNWXJQksdZLLXsSFeKE4LQRH9jk%3D&amp;reserved=0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32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"/>
          <p:cNvSpPr txBox="1">
            <a:spLocks noGrp="1"/>
          </p:cNvSpPr>
          <p:nvPr>
            <p:ph type="ctrTitle"/>
          </p:nvPr>
        </p:nvSpPr>
        <p:spPr>
          <a:xfrm>
            <a:off x="138519" y="275127"/>
            <a:ext cx="6068907" cy="573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D50"/>
              </a:buClr>
              <a:buSzPts val="3200"/>
              <a:buFont typeface="Georgia"/>
              <a:buNone/>
            </a:pPr>
            <a:br>
              <a:rPr lang="en-US" sz="3200"/>
            </a:br>
            <a:br>
              <a:rPr lang="en-US" sz="3200"/>
            </a:br>
            <a:br>
              <a:rPr lang="en-US" sz="3200"/>
            </a:br>
            <a:r>
              <a:rPr lang="en-US" sz="2800"/>
              <a:t>Introduction to </a:t>
            </a:r>
            <a:br>
              <a:rPr lang="en-US" sz="2800"/>
            </a:br>
            <a:r>
              <a:rPr lang="en-US" sz="2800" b="1">
                <a:solidFill>
                  <a:srgbClr val="974806"/>
                </a:solidFill>
              </a:rPr>
              <a:t>Association Rule Mining</a:t>
            </a:r>
            <a:br>
              <a:rPr lang="en-US" sz="2800" b="1"/>
            </a:br>
            <a:r>
              <a:rPr lang="en-US" sz="2800" b="1"/>
              <a:t>(ARM)</a:t>
            </a:r>
            <a:br>
              <a:rPr lang="en-US" sz="2800"/>
            </a:br>
            <a:br>
              <a:rPr lang="en-US" sz="2800"/>
            </a:br>
            <a:r>
              <a:rPr lang="en-US" sz="2800"/>
              <a:t>-and –</a:t>
            </a:r>
            <a:br>
              <a:rPr lang="en-US" sz="2800"/>
            </a:br>
            <a:br>
              <a:rPr lang="en-US" sz="2800"/>
            </a:br>
            <a:r>
              <a:rPr lang="en-US" sz="2800" b="1"/>
              <a:t>Thinking </a:t>
            </a:r>
            <a:br>
              <a:rPr lang="en-US" sz="2800" b="1"/>
            </a:br>
            <a:r>
              <a:rPr lang="en-US" sz="2800" b="1"/>
              <a:t>Outside the Basket </a:t>
            </a:r>
            <a:br>
              <a:rPr lang="en-US" sz="2800" b="1"/>
            </a:br>
            <a:r>
              <a:rPr lang="en-US" sz="2800" b="1"/>
              <a:t>with Twitter</a:t>
            </a:r>
            <a:endParaRPr sz="3200" b="1"/>
          </a:p>
        </p:txBody>
      </p:sp>
      <p:sp>
        <p:nvSpPr>
          <p:cNvPr id="84" name="Google Shape;84;p1"/>
          <p:cNvSpPr txBox="1">
            <a:spLocks noGrp="1"/>
          </p:cNvSpPr>
          <p:nvPr>
            <p:ph type="subTitle" idx="1"/>
          </p:nvPr>
        </p:nvSpPr>
        <p:spPr>
          <a:xfrm>
            <a:off x="2844546" y="6066589"/>
            <a:ext cx="2678703" cy="717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5194C3"/>
              </a:buClr>
              <a:buSzPts val="1100"/>
              <a:buNone/>
            </a:pPr>
            <a:r>
              <a:rPr lang="en-US" sz="1100" dirty="0">
                <a:latin typeface="Book Antiqua"/>
                <a:ea typeface="Book Antiqua"/>
                <a:cs typeface="Book Antiqua"/>
                <a:sym typeface="Book Antiqua"/>
              </a:rPr>
              <a:t>Dr. Ami Gates</a:t>
            </a:r>
            <a:endParaRPr dirty="0"/>
          </a:p>
        </p:txBody>
      </p:sp>
      <p:grpSp>
        <p:nvGrpSpPr>
          <p:cNvPr id="85" name="Google Shape;85;p1"/>
          <p:cNvGrpSpPr/>
          <p:nvPr/>
        </p:nvGrpSpPr>
        <p:grpSpPr>
          <a:xfrm>
            <a:off x="5578324" y="3947886"/>
            <a:ext cx="3491646" cy="2835751"/>
            <a:chOff x="-1" y="0"/>
            <a:chExt cx="9144001" cy="6304548"/>
          </a:xfrm>
        </p:grpSpPr>
        <p:pic>
          <p:nvPicPr>
            <p:cNvPr id="86" name="Google Shape;86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5400000">
              <a:off x="-705049" y="3457877"/>
              <a:ext cx="3551718" cy="2141621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705"/>
                </a:srgbClr>
              </a:outerShdw>
            </a:effectLst>
          </p:spPr>
        </p:pic>
        <p:pic>
          <p:nvPicPr>
            <p:cNvPr id="87" name="Google Shape;87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306594" y="3627020"/>
              <a:ext cx="4837406" cy="2677527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705"/>
                </a:srgbClr>
              </a:outerShdw>
            </a:effectLst>
          </p:spPr>
        </p:pic>
        <p:pic>
          <p:nvPicPr>
            <p:cNvPr id="88" name="Google Shape;88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141621" y="2749046"/>
              <a:ext cx="2874879" cy="3555502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705"/>
                </a:srgbClr>
              </a:outerShdw>
            </a:effectLst>
          </p:spPr>
        </p:pic>
        <p:pic>
          <p:nvPicPr>
            <p:cNvPr id="89" name="Google Shape;89;p1"/>
            <p:cNvPicPr preferRelativeResize="0"/>
            <p:nvPr/>
          </p:nvPicPr>
          <p:blipFill rotWithShape="1">
            <a:blip r:embed="rId6">
              <a:alphaModFix/>
            </a:blip>
            <a:srcRect l="14445" t="14896" r="14444" b="14062"/>
            <a:stretch/>
          </p:blipFill>
          <p:spPr>
            <a:xfrm>
              <a:off x="6247974" y="2070306"/>
              <a:ext cx="2889250" cy="1694652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705"/>
                </a:srgbClr>
              </a:outerShdw>
            </a:effectLst>
          </p:spPr>
        </p:pic>
        <p:pic>
          <p:nvPicPr>
            <p:cNvPr id="90" name="Google Shape;90;p1"/>
            <p:cNvPicPr preferRelativeResize="0"/>
            <p:nvPr/>
          </p:nvPicPr>
          <p:blipFill rotWithShape="1">
            <a:blip r:embed="rId7">
              <a:alphaModFix/>
            </a:blip>
            <a:srcRect t="15510"/>
            <a:stretch/>
          </p:blipFill>
          <p:spPr>
            <a:xfrm>
              <a:off x="0" y="0"/>
              <a:ext cx="3886200" cy="3270552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705"/>
                </a:srgbClr>
              </a:outerShdw>
            </a:effectLst>
          </p:spPr>
        </p:pic>
        <p:pic>
          <p:nvPicPr>
            <p:cNvPr id="91" name="Google Shape;91;p1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839667" y="0"/>
              <a:ext cx="5304333" cy="2082800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705"/>
                </a:srgbClr>
              </a:outerShdw>
            </a:effectLst>
          </p:spPr>
        </p:pic>
        <p:pic>
          <p:nvPicPr>
            <p:cNvPr id="92" name="Google Shape;92;p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3839667" y="2070305"/>
              <a:ext cx="2484933" cy="1804043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705"/>
                </a:srgbClr>
              </a:outerShdw>
            </a:effectLst>
          </p:spPr>
        </p:pic>
      </p:grpSp>
      <p:pic>
        <p:nvPicPr>
          <p:cNvPr id="93" name="Google Shape;93;p1" descr="Text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183898" y="74363"/>
            <a:ext cx="4821583" cy="216693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"/>
          <p:cNvSpPr txBox="1">
            <a:spLocks noGrp="1"/>
          </p:cNvSpPr>
          <p:nvPr>
            <p:ph type="title"/>
          </p:nvPr>
        </p:nvSpPr>
        <p:spPr>
          <a:xfrm>
            <a:off x="457200" y="351614"/>
            <a:ext cx="8229600" cy="657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D50"/>
              </a:buClr>
              <a:buSzPct val="100000"/>
              <a:buFont typeface="Georgia"/>
              <a:buNone/>
            </a:pPr>
            <a:r>
              <a:rPr lang="en-US"/>
              <a:t>Lift</a:t>
            </a:r>
            <a:endParaRPr/>
          </a:p>
        </p:txBody>
      </p:sp>
      <p:sp>
        <p:nvSpPr>
          <p:cNvPr id="178" name="Google Shape;178;p8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099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For Rules  A 🡪 B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rgbClr val="0070C0"/>
              </a:buClr>
              <a:buSzPts val="2800"/>
              <a:buNone/>
            </a:pPr>
            <a:r>
              <a:rPr lang="en-US">
                <a:solidFill>
                  <a:srgbClr val="0070C0"/>
                </a:solidFill>
              </a:rPr>
              <a:t>Lift (A, B) </a:t>
            </a:r>
            <a:r>
              <a:rPr lang="en-US"/>
              <a:t>=   </a:t>
            </a:r>
            <a:r>
              <a:rPr lang="en-US" b="1"/>
              <a:t>P(A, B)  / P(A)P(B) </a:t>
            </a:r>
            <a:r>
              <a:rPr lang="en-US"/>
              <a:t>= P(A | B) / P(A)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514350" lvl="0" indent="-5143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arenR"/>
            </a:pPr>
            <a:r>
              <a:rPr lang="en-US"/>
              <a:t>What is true if Lift(A,B) = 1?</a:t>
            </a:r>
            <a:endParaRPr/>
          </a:p>
          <a:p>
            <a:pPr marL="514350" lvl="0" indent="-5143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arenR"/>
            </a:pPr>
            <a:r>
              <a:rPr lang="en-US"/>
              <a:t>What is true if Lift (A,B) &lt; 1?</a:t>
            </a:r>
            <a:endParaRPr/>
          </a:p>
          <a:p>
            <a:pPr marL="514350" lvl="0" indent="-5143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arenR"/>
            </a:pPr>
            <a:r>
              <a:rPr lang="en-US"/>
              <a:t>What is true if Lift (A,B) &gt; 1?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"/>
          <p:cNvSpPr txBox="1">
            <a:spLocks noGrp="1"/>
          </p:cNvSpPr>
          <p:nvPr>
            <p:ph type="title"/>
          </p:nvPr>
        </p:nvSpPr>
        <p:spPr>
          <a:xfrm>
            <a:off x="457200" y="351614"/>
            <a:ext cx="8229600" cy="657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D50"/>
              </a:buClr>
              <a:buSzPct val="100000"/>
              <a:buFont typeface="Georgia"/>
              <a:buNone/>
            </a:pPr>
            <a:r>
              <a:rPr lang="en-US"/>
              <a:t>Lift</a:t>
            </a:r>
            <a:endParaRPr/>
          </a:p>
        </p:txBody>
      </p:sp>
      <p:sp>
        <p:nvSpPr>
          <p:cNvPr id="184" name="Google Shape;184;p9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099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For Rules  A 🡪 B</a:t>
            </a:r>
            <a:endParaRPr/>
          </a:p>
          <a:p>
            <a:pPr marL="0" lvl="0" indent="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spcBef>
                <a:spcPts val="518"/>
              </a:spcBef>
              <a:spcAft>
                <a:spcPts val="0"/>
              </a:spcAft>
              <a:buClr>
                <a:srgbClr val="0070C0"/>
              </a:buClr>
              <a:buSzPct val="100000"/>
              <a:buNone/>
            </a:pPr>
            <a:r>
              <a:rPr lang="en-US">
                <a:solidFill>
                  <a:srgbClr val="0070C0"/>
                </a:solidFill>
              </a:rPr>
              <a:t>Lift (A, B) </a:t>
            </a:r>
            <a:r>
              <a:rPr lang="en-US"/>
              <a:t>=   P(A, B)  / P(A)P(B)</a:t>
            </a:r>
            <a:endParaRPr/>
          </a:p>
          <a:p>
            <a:pPr marL="0" lvl="0" indent="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514350" lvl="0" indent="-5143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arenR"/>
            </a:pPr>
            <a:r>
              <a:rPr lang="en-US"/>
              <a:t>What is true if Lift(A,B) = 1?   </a:t>
            </a:r>
            <a:r>
              <a:rPr lang="en-US" b="1">
                <a:solidFill>
                  <a:srgbClr val="C00000"/>
                </a:solidFill>
              </a:rPr>
              <a:t>A and B are independent!</a:t>
            </a:r>
            <a:endParaRPr/>
          </a:p>
          <a:p>
            <a:pPr marL="514350" lvl="0" indent="-5143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arenR"/>
            </a:pPr>
            <a:r>
              <a:rPr lang="en-US"/>
              <a:t>What is true if Lift (A,B) &lt; 1?</a:t>
            </a:r>
            <a:endParaRPr/>
          </a:p>
          <a:p>
            <a:pPr marL="514350" lvl="0" indent="-5143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arenR"/>
            </a:pPr>
            <a:r>
              <a:rPr lang="en-US"/>
              <a:t>What is true if Lift (A,B) &gt; 1?</a:t>
            </a:r>
            <a:endParaRPr/>
          </a:p>
          <a:p>
            <a:pPr marL="0" lvl="0" indent="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"/>
          <p:cNvSpPr txBox="1">
            <a:spLocks noGrp="1"/>
          </p:cNvSpPr>
          <p:nvPr>
            <p:ph type="title"/>
          </p:nvPr>
        </p:nvSpPr>
        <p:spPr>
          <a:xfrm>
            <a:off x="457200" y="351614"/>
            <a:ext cx="8229600" cy="657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D50"/>
              </a:buClr>
              <a:buSzPct val="100000"/>
              <a:buFont typeface="Georgia"/>
              <a:buNone/>
            </a:pPr>
            <a:r>
              <a:rPr lang="en-US"/>
              <a:t>Lift</a:t>
            </a:r>
            <a:endParaRPr/>
          </a:p>
        </p:txBody>
      </p:sp>
      <p:sp>
        <p:nvSpPr>
          <p:cNvPr id="190" name="Google Shape;190;p10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580362" cy="4099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For Rules  A 🡪 B</a:t>
            </a:r>
            <a:endParaRPr/>
          </a:p>
          <a:p>
            <a:pPr marL="0" lvl="0" indent="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spcBef>
                <a:spcPts val="476"/>
              </a:spcBef>
              <a:spcAft>
                <a:spcPts val="0"/>
              </a:spcAft>
              <a:buClr>
                <a:srgbClr val="0070C0"/>
              </a:buClr>
              <a:buSzPct val="100000"/>
              <a:buNone/>
            </a:pPr>
            <a:r>
              <a:rPr lang="en-US">
                <a:solidFill>
                  <a:srgbClr val="0070C0"/>
                </a:solidFill>
              </a:rPr>
              <a:t>Lift (A, B) </a:t>
            </a:r>
            <a:r>
              <a:rPr lang="en-US"/>
              <a:t>=   P(A, B)  / P(A)P(B) </a:t>
            </a:r>
            <a:endParaRPr/>
          </a:p>
          <a:p>
            <a:pPr marL="0" lvl="0" indent="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= P(A | B) P(B) / P(A) P(B) </a:t>
            </a:r>
            <a:endParaRPr/>
          </a:p>
          <a:p>
            <a:pPr marL="0" lvl="0" indent="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= P(A | B) / P(A)</a:t>
            </a:r>
            <a:endParaRPr/>
          </a:p>
          <a:p>
            <a:pPr marL="0" lvl="0" indent="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514350" lvl="0" indent="-51435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arenR"/>
            </a:pPr>
            <a:r>
              <a:rPr lang="en-US"/>
              <a:t>What is true if Lift(A,B) = 1?   </a:t>
            </a:r>
            <a:r>
              <a:rPr lang="en-US">
                <a:solidFill>
                  <a:srgbClr val="C00000"/>
                </a:solidFill>
              </a:rPr>
              <a:t>A and B are independent</a:t>
            </a:r>
            <a:endParaRPr/>
          </a:p>
          <a:p>
            <a:pPr marL="514350" lvl="0" indent="-51435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arenR"/>
            </a:pPr>
            <a:r>
              <a:rPr lang="en-US"/>
              <a:t>What is true if Lift (A,B) &lt; 1?  </a:t>
            </a:r>
            <a:r>
              <a:rPr lang="en-US" b="1">
                <a:solidFill>
                  <a:srgbClr val="C00000"/>
                </a:solidFill>
              </a:rPr>
              <a:t>A and B are negatively correlated</a:t>
            </a:r>
            <a:endParaRPr/>
          </a:p>
          <a:p>
            <a:pPr marL="514350" lvl="0" indent="-51435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arenR"/>
            </a:pPr>
            <a:r>
              <a:rPr lang="en-US"/>
              <a:t>What is true if Lift (A,B) &gt; 1?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1"/>
          <p:cNvSpPr txBox="1">
            <a:spLocks noGrp="1"/>
          </p:cNvSpPr>
          <p:nvPr>
            <p:ph type="title"/>
          </p:nvPr>
        </p:nvSpPr>
        <p:spPr>
          <a:xfrm>
            <a:off x="457200" y="351614"/>
            <a:ext cx="8229600" cy="657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D50"/>
              </a:buClr>
              <a:buSzPct val="100000"/>
              <a:buFont typeface="Georgia"/>
              <a:buNone/>
            </a:pPr>
            <a:r>
              <a:rPr lang="en-US"/>
              <a:t>Lift</a:t>
            </a:r>
            <a:endParaRPr/>
          </a:p>
        </p:txBody>
      </p:sp>
      <p:sp>
        <p:nvSpPr>
          <p:cNvPr id="196" name="Google Shape;196;p11"/>
          <p:cNvSpPr txBox="1">
            <a:spLocks noGrp="1"/>
          </p:cNvSpPr>
          <p:nvPr>
            <p:ph type="body" idx="1"/>
          </p:nvPr>
        </p:nvSpPr>
        <p:spPr>
          <a:xfrm>
            <a:off x="457200" y="1359504"/>
            <a:ext cx="8229600" cy="4755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For Rules  A 🡪 B</a:t>
            </a:r>
            <a:endParaRPr/>
          </a:p>
          <a:p>
            <a:pPr marL="0" lvl="0" indent="0" algn="l" rtl="0"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spcBef>
                <a:spcPts val="434"/>
              </a:spcBef>
              <a:spcAft>
                <a:spcPts val="0"/>
              </a:spcAft>
              <a:buClr>
                <a:srgbClr val="0070C0"/>
              </a:buClr>
              <a:buSzPct val="100000"/>
              <a:buNone/>
            </a:pPr>
            <a:r>
              <a:rPr lang="en-US">
                <a:solidFill>
                  <a:srgbClr val="0070C0"/>
                </a:solidFill>
              </a:rPr>
              <a:t>Lift (A, B) </a:t>
            </a:r>
            <a:r>
              <a:rPr lang="en-US"/>
              <a:t>=   P(A, B)  / P(A)P(B) </a:t>
            </a:r>
            <a:endParaRPr/>
          </a:p>
          <a:p>
            <a:pPr marL="0" lvl="0" indent="0" algn="l" rtl="0"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= P(A | B) P(B) / P(A) P(B) </a:t>
            </a:r>
            <a:endParaRPr/>
          </a:p>
          <a:p>
            <a:pPr marL="0" lvl="0" indent="0" algn="l" rtl="0"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= P(A | B) / P(A)</a:t>
            </a:r>
            <a:endParaRPr/>
          </a:p>
          <a:p>
            <a:pPr marL="0" lvl="0" indent="0" algn="l" rtl="0"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514350" lvl="0" indent="-514350" algn="l" rtl="0"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arenR"/>
            </a:pPr>
            <a:r>
              <a:rPr lang="en-US"/>
              <a:t>What is true if Lift(A,B) = 1?   </a:t>
            </a:r>
            <a:r>
              <a:rPr lang="en-US">
                <a:solidFill>
                  <a:srgbClr val="C00000"/>
                </a:solidFill>
              </a:rPr>
              <a:t>A and B are independent</a:t>
            </a:r>
            <a:endParaRPr/>
          </a:p>
          <a:p>
            <a:pPr marL="514350" lvl="0" indent="-514350" algn="l" rtl="0"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arenR"/>
            </a:pPr>
            <a:r>
              <a:rPr lang="en-US"/>
              <a:t>What is true if Lift (A,B) &lt; 1?  </a:t>
            </a:r>
            <a:r>
              <a:rPr lang="en-US">
                <a:solidFill>
                  <a:srgbClr val="C00000"/>
                </a:solidFill>
              </a:rPr>
              <a:t>A and B are negatively correlated</a:t>
            </a:r>
            <a:endParaRPr/>
          </a:p>
          <a:p>
            <a:pPr marL="514350" lvl="0" indent="-514350" algn="l" rtl="0"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arenR"/>
            </a:pPr>
            <a:r>
              <a:rPr lang="en-US"/>
              <a:t>What is true if Lift (A,B) &gt; 1?  </a:t>
            </a:r>
            <a:r>
              <a:rPr lang="en-US" b="1">
                <a:solidFill>
                  <a:srgbClr val="C00000"/>
                </a:solidFill>
              </a:rPr>
              <a:t>A and B are positively correlated</a:t>
            </a:r>
            <a:endParaRPr/>
          </a:p>
          <a:p>
            <a:pPr marL="514350" lvl="0" indent="-376555" algn="l" rtl="0"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b="1">
              <a:solidFill>
                <a:srgbClr val="C00000"/>
              </a:solidFill>
            </a:endParaRPr>
          </a:p>
          <a:p>
            <a:pPr marL="0" lvl="0" indent="0" algn="l" rtl="0">
              <a:spcBef>
                <a:spcPts val="434"/>
              </a:spcBef>
              <a:spcAft>
                <a:spcPts val="0"/>
              </a:spcAft>
              <a:buClr>
                <a:srgbClr val="0070C0"/>
              </a:buClr>
              <a:buSzPct val="100000"/>
              <a:buNone/>
            </a:pPr>
            <a:r>
              <a:rPr lang="en-US">
                <a:solidFill>
                  <a:srgbClr val="0070C0"/>
                </a:solidFill>
              </a:rPr>
              <a:t>We will consider only the rules with </a:t>
            </a:r>
            <a:r>
              <a:rPr lang="en-US" b="1">
                <a:solidFill>
                  <a:srgbClr val="0070C0"/>
                </a:solidFill>
              </a:rPr>
              <a:t>Lift &gt; 1 </a:t>
            </a:r>
            <a:r>
              <a:rPr lang="en-US">
                <a:solidFill>
                  <a:srgbClr val="0070C0"/>
                </a:solidFill>
              </a:rPr>
              <a:t>because we are looking for associations.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2"/>
          <p:cNvSpPr txBox="1">
            <a:spLocks noGrp="1"/>
          </p:cNvSpPr>
          <p:nvPr>
            <p:ph type="title"/>
          </p:nvPr>
        </p:nvSpPr>
        <p:spPr>
          <a:xfrm>
            <a:off x="457200" y="351614"/>
            <a:ext cx="4432852" cy="657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D50"/>
              </a:buClr>
              <a:buSzPct val="100000"/>
              <a:buFont typeface="Georgia"/>
              <a:buNone/>
            </a:pPr>
            <a:r>
              <a:rPr lang="en-US"/>
              <a:t>Quick Measure Examples</a:t>
            </a:r>
            <a:endParaRPr/>
          </a:p>
        </p:txBody>
      </p:sp>
      <p:sp>
        <p:nvSpPr>
          <p:cNvPr id="202" name="Google Shape;202;p12"/>
          <p:cNvSpPr txBox="1">
            <a:spLocks noGrp="1"/>
          </p:cNvSpPr>
          <p:nvPr>
            <p:ph type="body" idx="1"/>
          </p:nvPr>
        </p:nvSpPr>
        <p:spPr>
          <a:xfrm>
            <a:off x="104397" y="2819863"/>
            <a:ext cx="8855755" cy="3819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Given: </a:t>
            </a:r>
            <a:r>
              <a:rPr lang="en-US" b="1"/>
              <a:t>{Diaper}🡪 {Beer}</a:t>
            </a:r>
            <a:endParaRPr/>
          </a:p>
          <a:p>
            <a:pPr marL="0" lvl="0" indent="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spcBef>
                <a:spcPts val="476"/>
              </a:spcBef>
              <a:spcAft>
                <a:spcPts val="0"/>
              </a:spcAft>
              <a:buClr>
                <a:srgbClr val="7030A0"/>
              </a:buClr>
              <a:buSzPct val="100000"/>
              <a:buNone/>
            </a:pPr>
            <a:r>
              <a:rPr lang="en-US" b="1">
                <a:solidFill>
                  <a:srgbClr val="7030A0"/>
                </a:solidFill>
              </a:rPr>
              <a:t>Sup</a:t>
            </a:r>
            <a:r>
              <a:rPr lang="en-US">
                <a:solidFill>
                  <a:srgbClr val="7030A0"/>
                </a:solidFill>
              </a:rPr>
              <a:t>({Diaper}, {Beer}) = 2/5 </a:t>
            </a:r>
            <a:r>
              <a:rPr lang="en-US"/>
              <a:t>= </a:t>
            </a:r>
            <a:r>
              <a:rPr lang="en-US">
                <a:solidFill>
                  <a:srgbClr val="7030A0"/>
                </a:solidFill>
              </a:rPr>
              <a:t>.40 = 40%</a:t>
            </a:r>
            <a:endParaRPr/>
          </a:p>
          <a:p>
            <a:pPr marL="0" lvl="0" indent="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spcBef>
                <a:spcPts val="476"/>
              </a:spcBef>
              <a:spcAft>
                <a:spcPts val="0"/>
              </a:spcAft>
              <a:buClr>
                <a:srgbClr val="00B050"/>
              </a:buClr>
              <a:buSzPct val="100000"/>
              <a:buNone/>
            </a:pPr>
            <a:r>
              <a:rPr lang="en-US" b="1">
                <a:solidFill>
                  <a:srgbClr val="00B050"/>
                </a:solidFill>
              </a:rPr>
              <a:t>Conf</a:t>
            </a:r>
            <a:r>
              <a:rPr lang="en-US">
                <a:solidFill>
                  <a:srgbClr val="00B050"/>
                </a:solidFill>
              </a:rPr>
              <a:t>({Diaper}, {Beer}) </a:t>
            </a:r>
            <a:endParaRPr/>
          </a:p>
          <a:p>
            <a:pPr marL="0" lvl="0" indent="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= </a:t>
            </a:r>
            <a:r>
              <a:rPr lang="en-US">
                <a:solidFill>
                  <a:srgbClr val="7030A0"/>
                </a:solidFill>
              </a:rPr>
              <a:t>P ({Diaper}, {Beer}) </a:t>
            </a:r>
            <a:r>
              <a:rPr lang="en-US"/>
              <a:t>/ </a:t>
            </a:r>
            <a:r>
              <a:rPr lang="en-US">
                <a:solidFill>
                  <a:srgbClr val="E36C09"/>
                </a:solidFill>
              </a:rPr>
              <a:t>P({Diaper}) </a:t>
            </a:r>
            <a:endParaRPr/>
          </a:p>
          <a:p>
            <a:pPr marL="0" lvl="0" indent="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= </a:t>
            </a:r>
            <a:r>
              <a:rPr lang="en-US">
                <a:solidFill>
                  <a:srgbClr val="7030A0"/>
                </a:solidFill>
              </a:rPr>
              <a:t>(2/5)  </a:t>
            </a:r>
            <a:r>
              <a:rPr lang="en-US">
                <a:solidFill>
                  <a:srgbClr val="E36C09"/>
                </a:solidFill>
              </a:rPr>
              <a:t>/  (3/5) </a:t>
            </a:r>
            <a:r>
              <a:rPr lang="en-US"/>
              <a:t>= </a:t>
            </a:r>
            <a:r>
              <a:rPr lang="en-US">
                <a:solidFill>
                  <a:srgbClr val="00B050"/>
                </a:solidFill>
              </a:rPr>
              <a:t>66.7%</a:t>
            </a:r>
            <a:endParaRPr/>
          </a:p>
          <a:p>
            <a:pPr marL="0" lvl="0" indent="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spcBef>
                <a:spcPts val="476"/>
              </a:spcBef>
              <a:spcAft>
                <a:spcPts val="0"/>
              </a:spcAft>
              <a:buClr>
                <a:srgbClr val="0070C0"/>
              </a:buClr>
              <a:buSzPct val="100000"/>
              <a:buNone/>
            </a:pPr>
            <a:r>
              <a:rPr lang="en-US" b="1">
                <a:solidFill>
                  <a:srgbClr val="0070C0"/>
                </a:solidFill>
              </a:rPr>
              <a:t>Lift</a:t>
            </a:r>
            <a:r>
              <a:rPr lang="en-US">
                <a:solidFill>
                  <a:srgbClr val="0070C0"/>
                </a:solidFill>
              </a:rPr>
              <a:t> ({Diaper}, {Beer})  </a:t>
            </a:r>
            <a:r>
              <a:rPr lang="en-US"/>
              <a:t>= </a:t>
            </a:r>
            <a:r>
              <a:rPr lang="en-US">
                <a:solidFill>
                  <a:srgbClr val="7030A0"/>
                </a:solidFill>
              </a:rPr>
              <a:t>Sup({Diaper}, {Beer})</a:t>
            </a:r>
            <a:r>
              <a:rPr lang="en-US">
                <a:solidFill>
                  <a:srgbClr val="0070C0"/>
                </a:solidFill>
              </a:rPr>
              <a:t> </a:t>
            </a:r>
            <a:r>
              <a:rPr lang="en-US"/>
              <a:t>/ </a:t>
            </a:r>
            <a:r>
              <a:rPr lang="en-US">
                <a:solidFill>
                  <a:srgbClr val="E36C09"/>
                </a:solidFill>
              </a:rPr>
              <a:t>P({Diaper}) *</a:t>
            </a:r>
            <a:r>
              <a:rPr lang="en-US"/>
              <a:t> P({Beer}) </a:t>
            </a:r>
            <a:r>
              <a:rPr lang="en-US">
                <a:solidFill>
                  <a:srgbClr val="E36C09"/>
                </a:solidFill>
              </a:rPr>
              <a:t> </a:t>
            </a:r>
            <a:r>
              <a:rPr lang="en-US"/>
              <a:t>= </a:t>
            </a:r>
            <a:r>
              <a:rPr lang="en-US">
                <a:solidFill>
                  <a:srgbClr val="7030A0"/>
                </a:solidFill>
              </a:rPr>
              <a:t>(2/5) </a:t>
            </a:r>
            <a:r>
              <a:rPr lang="en-US"/>
              <a:t>/ </a:t>
            </a:r>
            <a:r>
              <a:rPr lang="en-US">
                <a:solidFill>
                  <a:srgbClr val="E36C09"/>
                </a:solidFill>
              </a:rPr>
              <a:t>(3/5)*</a:t>
            </a:r>
            <a:r>
              <a:rPr lang="en-US"/>
              <a:t> (3/5)</a:t>
            </a:r>
            <a:r>
              <a:rPr lang="en-US">
                <a:solidFill>
                  <a:srgbClr val="E36C09"/>
                </a:solidFill>
              </a:rPr>
              <a:t> </a:t>
            </a:r>
            <a:r>
              <a:rPr lang="en-US"/>
              <a:t>= </a:t>
            </a:r>
            <a:r>
              <a:rPr lang="en-US">
                <a:solidFill>
                  <a:srgbClr val="0070C0"/>
                </a:solidFill>
              </a:rPr>
              <a:t>1.11</a:t>
            </a:r>
            <a:endParaRPr>
              <a:solidFill>
                <a:srgbClr val="0070C0"/>
              </a:solidFill>
            </a:endParaRPr>
          </a:p>
          <a:p>
            <a:pPr marL="0" lvl="0" indent="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pic>
        <p:nvPicPr>
          <p:cNvPr id="203" name="Google Shape;20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1866" y="351614"/>
            <a:ext cx="4849657" cy="275205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3"/>
          <p:cNvSpPr txBox="1">
            <a:spLocks noGrp="1"/>
          </p:cNvSpPr>
          <p:nvPr>
            <p:ph type="title"/>
          </p:nvPr>
        </p:nvSpPr>
        <p:spPr>
          <a:xfrm>
            <a:off x="768096" y="360948"/>
            <a:ext cx="7290054" cy="882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D50"/>
              </a:buClr>
              <a:buSzPct val="100000"/>
              <a:buFont typeface="Georgia"/>
              <a:buNone/>
            </a:pPr>
            <a:r>
              <a:rPr lang="en-US"/>
              <a:t>Quick Reminder:</a:t>
            </a:r>
            <a:br>
              <a:rPr lang="en-US"/>
            </a:br>
            <a:r>
              <a:rPr lang="en-US"/>
              <a:t>The apriori algorithm</a:t>
            </a:r>
            <a:endParaRPr/>
          </a:p>
        </p:txBody>
      </p:sp>
      <p:pic>
        <p:nvPicPr>
          <p:cNvPr id="209" name="Google Shape;209;p1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322387" y="1694656"/>
            <a:ext cx="6499225" cy="391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3"/>
          <p:cNvSpPr txBox="1"/>
          <p:nvPr/>
        </p:nvSpPr>
        <p:spPr>
          <a:xfrm>
            <a:off x="334926" y="1791586"/>
            <a:ext cx="313868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Based on frequency of itemsets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4"/>
          <p:cNvSpPr txBox="1">
            <a:spLocks noGrp="1"/>
          </p:cNvSpPr>
          <p:nvPr>
            <p:ph type="title"/>
          </p:nvPr>
        </p:nvSpPr>
        <p:spPr>
          <a:xfrm>
            <a:off x="666367" y="355179"/>
            <a:ext cx="7290054" cy="1026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D50"/>
              </a:buClr>
              <a:buSzPct val="100000"/>
              <a:buFont typeface="Georgia"/>
              <a:buNone/>
            </a:pPr>
            <a:r>
              <a:rPr lang="en-US"/>
              <a:t>Other Ways to Represent </a:t>
            </a:r>
            <a:br>
              <a:rPr lang="en-US"/>
            </a:br>
            <a:r>
              <a:rPr lang="en-US"/>
              <a:t>Transaction Data</a:t>
            </a:r>
            <a:endParaRPr/>
          </a:p>
        </p:txBody>
      </p:sp>
      <p:graphicFrame>
        <p:nvGraphicFramePr>
          <p:cNvPr id="216" name="Google Shape;216;p14"/>
          <p:cNvGraphicFramePr/>
          <p:nvPr/>
        </p:nvGraphicFramePr>
        <p:xfrm>
          <a:off x="3626976" y="156338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{AF4C5A1A-ECA9-49E7-9433-012B6AE472F1}</a:tableStyleId>
              </a:tblPr>
              <a:tblGrid>
                <a:gridCol w="605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4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2375" marR="2375" marT="237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Bread</a:t>
                      </a:r>
                      <a:endParaRPr/>
                    </a:p>
                  </a:txBody>
                  <a:tcPr marL="2375" marR="2375" marT="237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2375" marR="2375" marT="237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Coke</a:t>
                      </a:r>
                      <a:endParaRPr/>
                    </a:p>
                  </a:txBody>
                  <a:tcPr marL="2375" marR="2375" marT="237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2375" marR="2375" marT="237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Milk</a:t>
                      </a:r>
                      <a:endParaRPr/>
                    </a:p>
                  </a:txBody>
                  <a:tcPr marL="2375" marR="2375" marT="237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L="2375" marR="2375" marT="237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Beer</a:t>
                      </a:r>
                      <a:endParaRPr/>
                    </a:p>
                  </a:txBody>
                  <a:tcPr marL="2375" marR="2375" marT="237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L="2375" marR="2375" marT="237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Bread</a:t>
                      </a:r>
                      <a:endParaRPr/>
                    </a:p>
                  </a:txBody>
                  <a:tcPr marL="2375" marR="2375" marT="237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/>
                    </a:p>
                  </a:txBody>
                  <a:tcPr marL="2375" marR="2375" marT="237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Beer</a:t>
                      </a:r>
                      <a:endParaRPr/>
                    </a:p>
                  </a:txBody>
                  <a:tcPr marL="2375" marR="2375" marT="237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/>
                    </a:p>
                  </a:txBody>
                  <a:tcPr marL="2375" marR="2375" marT="237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Coke</a:t>
                      </a:r>
                      <a:endParaRPr/>
                    </a:p>
                  </a:txBody>
                  <a:tcPr marL="2375" marR="2375" marT="237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/>
                    </a:p>
                  </a:txBody>
                  <a:tcPr marL="2375" marR="2375" marT="237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Diaper</a:t>
                      </a:r>
                      <a:endParaRPr/>
                    </a:p>
                  </a:txBody>
                  <a:tcPr marL="2375" marR="2375" marT="237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4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/>
                    </a:p>
                  </a:txBody>
                  <a:tcPr marL="2375" marR="2375" marT="237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Milk</a:t>
                      </a:r>
                      <a:endParaRPr/>
                    </a:p>
                  </a:txBody>
                  <a:tcPr marL="2375" marR="2375" marT="237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L="2375" marR="2375" marT="237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Beer</a:t>
                      </a:r>
                      <a:endParaRPr/>
                    </a:p>
                  </a:txBody>
                  <a:tcPr marL="2375" marR="2375" marT="237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L="2375" marR="2375" marT="237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Bread</a:t>
                      </a:r>
                      <a:endParaRPr/>
                    </a:p>
                  </a:txBody>
                  <a:tcPr marL="2375" marR="2375" marT="237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4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L="2375" marR="2375" marT="237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Diaper</a:t>
                      </a:r>
                      <a:endParaRPr/>
                    </a:p>
                  </a:txBody>
                  <a:tcPr marL="2375" marR="2375" marT="237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4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L="2375" marR="2375" marT="237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Milk</a:t>
                      </a:r>
                      <a:endParaRPr/>
                    </a:p>
                  </a:txBody>
                  <a:tcPr marL="2375" marR="2375" marT="237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4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/>
                    </a:p>
                  </a:txBody>
                  <a:tcPr marL="2375" marR="2375" marT="237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Coke</a:t>
                      </a:r>
                      <a:endParaRPr/>
                    </a:p>
                  </a:txBody>
                  <a:tcPr marL="2375" marR="2375" marT="237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4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/>
                    </a:p>
                  </a:txBody>
                  <a:tcPr marL="2375" marR="2375" marT="237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Diaper</a:t>
                      </a:r>
                      <a:endParaRPr/>
                    </a:p>
                  </a:txBody>
                  <a:tcPr marL="2375" marR="2375" marT="237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4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/>
                    </a:p>
                  </a:txBody>
                  <a:tcPr marL="2375" marR="2375" marT="237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Milk</a:t>
                      </a:r>
                      <a:endParaRPr/>
                    </a:p>
                  </a:txBody>
                  <a:tcPr marL="2375" marR="2375" marT="237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217" name="Google Shape;21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803" y="2232578"/>
            <a:ext cx="2980319" cy="1691254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4"/>
          <p:cNvSpPr/>
          <p:nvPr/>
        </p:nvSpPr>
        <p:spPr>
          <a:xfrm>
            <a:off x="5077047" y="2232578"/>
            <a:ext cx="4066953" cy="1338828"/>
          </a:xfrm>
          <a:prstGeom prst="rect">
            <a:avLst/>
          </a:prstGeom>
          <a:solidFill>
            <a:srgbClr val="E5B8B7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TID	Bread	Coke		Milk	Beer	Diaper	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	1		1		1	0	0	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	1		0		0	1	0	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	0		1		1	1	1	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	1		0		1	1	1	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	0		1		1	0	1	</a:t>
            </a:r>
            <a:endParaRPr/>
          </a:p>
        </p:txBody>
      </p:sp>
      <p:sp>
        <p:nvSpPr>
          <p:cNvPr id="219" name="Google Shape;219;p14"/>
          <p:cNvSpPr/>
          <p:nvPr/>
        </p:nvSpPr>
        <p:spPr>
          <a:xfrm rot="1756835">
            <a:off x="6725884" y="963036"/>
            <a:ext cx="1254644" cy="142123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500" y="60000"/>
                </a:moveTo>
                <a:lnTo>
                  <a:pt x="7500" y="60000"/>
                </a:lnTo>
                <a:cubicBezTo>
                  <a:pt x="7500" y="33083"/>
                  <a:pt x="27211" y="10377"/>
                  <a:pt x="53480" y="7034"/>
                </a:cubicBezTo>
                <a:cubicBezTo>
                  <a:pt x="79750" y="3691"/>
                  <a:pt x="104356" y="20758"/>
                  <a:pt x="110881" y="46845"/>
                </a:cubicBezTo>
                <a:lnTo>
                  <a:pt x="118182" y="46845"/>
                </a:lnTo>
                <a:lnTo>
                  <a:pt x="105000" y="60000"/>
                </a:lnTo>
                <a:lnTo>
                  <a:pt x="88182" y="46845"/>
                </a:lnTo>
                <a:lnTo>
                  <a:pt x="95429" y="46845"/>
                </a:lnTo>
                <a:lnTo>
                  <a:pt x="95429" y="46845"/>
                </a:lnTo>
                <a:cubicBezTo>
                  <a:pt x="89429" y="28334"/>
                  <a:pt x="71819" y="17165"/>
                  <a:pt x="53768" y="20421"/>
                </a:cubicBezTo>
                <a:cubicBezTo>
                  <a:pt x="35717" y="23677"/>
                  <a:pt x="22500" y="40407"/>
                  <a:pt x="22500" y="60000"/>
                </a:cubicBez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4"/>
          <p:cNvSpPr/>
          <p:nvPr/>
        </p:nvSpPr>
        <p:spPr>
          <a:xfrm rot="-2308924">
            <a:off x="1045565" y="1041513"/>
            <a:ext cx="1254644" cy="142123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500" y="60000"/>
                </a:moveTo>
                <a:lnTo>
                  <a:pt x="7500" y="60000"/>
                </a:lnTo>
                <a:cubicBezTo>
                  <a:pt x="7500" y="33083"/>
                  <a:pt x="27211" y="10377"/>
                  <a:pt x="53480" y="7034"/>
                </a:cubicBezTo>
                <a:cubicBezTo>
                  <a:pt x="79750" y="3691"/>
                  <a:pt x="104356" y="20758"/>
                  <a:pt x="110881" y="46845"/>
                </a:cubicBezTo>
                <a:lnTo>
                  <a:pt x="118182" y="46845"/>
                </a:lnTo>
                <a:lnTo>
                  <a:pt x="105000" y="60000"/>
                </a:lnTo>
                <a:lnTo>
                  <a:pt x="88182" y="46845"/>
                </a:lnTo>
                <a:lnTo>
                  <a:pt x="95429" y="46845"/>
                </a:lnTo>
                <a:lnTo>
                  <a:pt x="95429" y="46845"/>
                </a:lnTo>
                <a:cubicBezTo>
                  <a:pt x="89429" y="28334"/>
                  <a:pt x="71819" y="17165"/>
                  <a:pt x="53768" y="20421"/>
                </a:cubicBezTo>
                <a:cubicBezTo>
                  <a:pt x="35717" y="23677"/>
                  <a:pt x="22500" y="40407"/>
                  <a:pt x="22500" y="60000"/>
                </a:cubicBez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Google Shape;22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693" y="4822176"/>
            <a:ext cx="3334683" cy="129241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22" name="Google Shape;222;p14"/>
          <p:cNvSpPr/>
          <p:nvPr/>
        </p:nvSpPr>
        <p:spPr>
          <a:xfrm>
            <a:off x="1500897" y="3923832"/>
            <a:ext cx="370433" cy="706647"/>
          </a:xfrm>
          <a:prstGeom prst="up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598" y="98928"/>
            <a:ext cx="5446643" cy="666014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28" name="Google Shape;228;p15"/>
          <p:cNvSpPr txBox="1">
            <a:spLocks noGrp="1"/>
          </p:cNvSpPr>
          <p:nvPr>
            <p:ph type="title"/>
          </p:nvPr>
        </p:nvSpPr>
        <p:spPr>
          <a:xfrm>
            <a:off x="5861785" y="2286292"/>
            <a:ext cx="3210025" cy="1303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D50"/>
              </a:buClr>
              <a:buSzPts val="3800"/>
              <a:buFont typeface="Georgia"/>
              <a:buNone/>
            </a:pPr>
            <a:r>
              <a:rPr lang="en-US"/>
              <a:t>Transaction </a:t>
            </a:r>
            <a:br>
              <a:rPr lang="en-US"/>
            </a:br>
            <a:r>
              <a:rPr lang="en-US"/>
              <a:t>Data</a:t>
            </a:r>
            <a:endParaRPr/>
          </a:p>
        </p:txBody>
      </p:sp>
      <p:sp>
        <p:nvSpPr>
          <p:cNvPr id="229" name="Google Shape;229;p15"/>
          <p:cNvSpPr txBox="1"/>
          <p:nvPr/>
        </p:nvSpPr>
        <p:spPr>
          <a:xfrm>
            <a:off x="6270860" y="4403557"/>
            <a:ext cx="2454442" cy="1323439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Notice: It is not necessary to have a numbered transaction ID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6"/>
          <p:cNvSpPr txBox="1">
            <a:spLocks noGrp="1"/>
          </p:cNvSpPr>
          <p:nvPr>
            <p:ph type="title"/>
          </p:nvPr>
        </p:nvSpPr>
        <p:spPr>
          <a:xfrm>
            <a:off x="457200" y="351614"/>
            <a:ext cx="8229600" cy="657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D50"/>
              </a:buClr>
              <a:buSzPct val="100000"/>
              <a:buFont typeface="Georgia"/>
              <a:buNone/>
            </a:pPr>
            <a:r>
              <a:rPr lang="en-US"/>
              <a:t>Basic ARM R Code</a:t>
            </a:r>
            <a:endParaRPr/>
          </a:p>
        </p:txBody>
      </p:sp>
      <p:pic>
        <p:nvPicPr>
          <p:cNvPr id="235" name="Google Shape;235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17083" y="1461564"/>
            <a:ext cx="7320012" cy="4156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6195" y="571766"/>
            <a:ext cx="8527982" cy="56357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>
            <a:spLocks noGrp="1"/>
          </p:cNvSpPr>
          <p:nvPr>
            <p:ph type="title"/>
          </p:nvPr>
        </p:nvSpPr>
        <p:spPr>
          <a:xfrm>
            <a:off x="116648" y="48382"/>
            <a:ext cx="2445798" cy="665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D50"/>
              </a:buClr>
              <a:buSzPct val="100000"/>
              <a:buFont typeface="Georgia"/>
              <a:buNone/>
            </a:pPr>
            <a:r>
              <a:rPr lang="en-US" b="1"/>
              <a:t>Where does ARM fit in?</a:t>
            </a:r>
            <a:br>
              <a:rPr lang="en-US" b="1"/>
            </a:br>
            <a:br>
              <a:rPr lang="en-US" b="1"/>
            </a:br>
            <a:br>
              <a:rPr lang="en-US" b="1"/>
            </a:br>
            <a:br>
              <a:rPr lang="en-US" b="1"/>
            </a:br>
            <a:br>
              <a:rPr lang="en-US" b="1"/>
            </a:br>
            <a:br>
              <a:rPr lang="en-US"/>
            </a:br>
            <a:r>
              <a:rPr lang="en-US"/>
              <a:t>Data Science Lifecycle</a:t>
            </a:r>
            <a:endParaRPr/>
          </a:p>
        </p:txBody>
      </p:sp>
      <p:grpSp>
        <p:nvGrpSpPr>
          <p:cNvPr id="99" name="Google Shape;99;p2"/>
          <p:cNvGrpSpPr/>
          <p:nvPr/>
        </p:nvGrpSpPr>
        <p:grpSpPr>
          <a:xfrm>
            <a:off x="628650" y="320041"/>
            <a:ext cx="7723018" cy="6457798"/>
            <a:chOff x="540749" y="-35410"/>
            <a:chExt cx="7099720" cy="5956905"/>
          </a:xfrm>
        </p:grpSpPr>
        <p:sp>
          <p:nvSpPr>
            <p:cNvPr id="100" name="Google Shape;100;p2"/>
            <p:cNvSpPr/>
            <p:nvPr/>
          </p:nvSpPr>
          <p:spPr>
            <a:xfrm>
              <a:off x="3431473" y="-35410"/>
              <a:ext cx="1386173" cy="901012"/>
            </a:xfrm>
            <a:prstGeom prst="roundRect">
              <a:avLst>
                <a:gd name="adj" fmla="val 16667"/>
              </a:avLst>
            </a:prstGeom>
            <a:solidFill>
              <a:srgbClr val="BF504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 txBox="1"/>
            <p:nvPr/>
          </p:nvSpPr>
          <p:spPr>
            <a:xfrm>
              <a:off x="3475457" y="8574"/>
              <a:ext cx="1298205" cy="8130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Idea or Goal</a:t>
              </a: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1553361" y="415095"/>
              <a:ext cx="5142398" cy="514239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8279" y="2852"/>
                  </a:moveTo>
                  <a:lnTo>
                    <a:pt x="78279" y="2852"/>
                  </a:lnTo>
                  <a:cubicBezTo>
                    <a:pt x="80378" y="3523"/>
                    <a:pt x="82438" y="4310"/>
                    <a:pt x="84450" y="5208"/>
                  </a:cubicBezTo>
                </a:path>
              </a:pathLst>
            </a:custGeom>
            <a:noFill/>
            <a:ln w="9525" cap="flat" cmpd="sng">
              <a:solidFill>
                <a:srgbClr val="BF50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5257592" y="661007"/>
              <a:ext cx="1754424" cy="1444341"/>
            </a:xfrm>
            <a:prstGeom prst="roundRect">
              <a:avLst>
                <a:gd name="adj" fmla="val 16667"/>
              </a:avLst>
            </a:prstGeom>
            <a:solidFill>
              <a:srgbClr val="7F7F7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 txBox="1"/>
            <p:nvPr/>
          </p:nvSpPr>
          <p:spPr>
            <a:xfrm>
              <a:off x="5328099" y="731514"/>
              <a:ext cx="1613410" cy="13033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Data Gathering</a:t>
              </a:r>
              <a:endParaRPr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Char char="•"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APIs, Sampling, experimentation, observation, etc.</a:t>
              </a: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553361" y="415095"/>
              <a:ext cx="5142398" cy="514239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190" y="41852"/>
                  </a:moveTo>
                  <a:cubicBezTo>
                    <a:pt x="117963" y="44287"/>
                    <a:pt x="118579" y="46769"/>
                    <a:pt x="119035" y="49282"/>
                  </a:cubicBez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5622118" y="2634717"/>
              <a:ext cx="2018351" cy="1847445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 txBox="1"/>
            <p:nvPr/>
          </p:nvSpPr>
          <p:spPr>
            <a:xfrm>
              <a:off x="5712303" y="2724902"/>
              <a:ext cx="1837981" cy="16670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Data Preparation</a:t>
              </a:r>
              <a:endParaRPr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Char char="•"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Cleaning</a:t>
              </a:r>
              <a:endParaRPr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Char char="•"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Formatting per model/method/goal</a:t>
              </a:r>
              <a:endParaRPr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Char char="•"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EDA and Vis</a:t>
              </a:r>
              <a:endParaRPr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Char char="•"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Normalization/Transformation</a:t>
              </a:r>
              <a:endParaRPr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Char char="•"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Sampling</a:t>
              </a: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553361" y="415095"/>
              <a:ext cx="5142398" cy="514239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7728" y="96360"/>
                  </a:moveTo>
                  <a:cubicBezTo>
                    <a:pt x="106631" y="97799"/>
                    <a:pt x="105470" y="99188"/>
                    <a:pt x="104248" y="100523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228829" y="436869"/>
              <a:ext cx="5142398" cy="514239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3626" y="119890"/>
                  </a:moveTo>
                  <a:lnTo>
                    <a:pt x="63626" y="119890"/>
                  </a:lnTo>
                  <a:cubicBezTo>
                    <a:pt x="59405" y="120146"/>
                    <a:pt x="55168" y="119954"/>
                    <a:pt x="50987" y="119319"/>
                  </a:cubicBezTo>
                </a:path>
              </a:pathLst>
            </a:custGeom>
            <a:noFill/>
            <a:ln w="9525" cap="flat" cmpd="sng">
              <a:solidFill>
                <a:srgbClr val="49AC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851238" y="4702386"/>
              <a:ext cx="1386173" cy="901012"/>
            </a:xfrm>
            <a:prstGeom prst="roundRect">
              <a:avLst>
                <a:gd name="adj" fmla="val 16667"/>
              </a:avLst>
            </a:prstGeom>
            <a:solidFill>
              <a:srgbClr val="F7954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 txBox="1"/>
            <p:nvPr/>
          </p:nvSpPr>
          <p:spPr>
            <a:xfrm>
              <a:off x="1895222" y="4746370"/>
              <a:ext cx="1298205" cy="8130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Evaluation/Results/ Vis</a:t>
              </a: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679689" y="779097"/>
              <a:ext cx="5142398" cy="514239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202" y="88502"/>
                  </a:moveTo>
                  <a:lnTo>
                    <a:pt x="7202" y="88502"/>
                  </a:lnTo>
                  <a:cubicBezTo>
                    <a:pt x="5517" y="85381"/>
                    <a:pt x="4112" y="82116"/>
                    <a:pt x="3004" y="78747"/>
                  </a:cubicBezTo>
                </a:path>
              </a:pathLst>
            </a:custGeom>
            <a:noFill/>
            <a:ln w="9525" cap="flat" cmpd="sng">
              <a:solidFill>
                <a:srgbClr val="F795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540749" y="3107934"/>
              <a:ext cx="2154154" cy="901012"/>
            </a:xfrm>
            <a:prstGeom prst="roundRect">
              <a:avLst>
                <a:gd name="adj" fmla="val 16667"/>
              </a:avLst>
            </a:prstGeom>
            <a:solidFill>
              <a:srgbClr val="538CD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 txBox="1"/>
            <p:nvPr/>
          </p:nvSpPr>
          <p:spPr>
            <a:xfrm>
              <a:off x="584733" y="3151918"/>
              <a:ext cx="2066186" cy="8130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Conclusions/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Communication/ Vis</a:t>
              </a:r>
              <a:endParaRPr dirty="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553361" y="415095"/>
              <a:ext cx="5142398" cy="514239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7" y="56762"/>
                  </a:moveTo>
                  <a:lnTo>
                    <a:pt x="87" y="56762"/>
                  </a:lnTo>
                  <a:cubicBezTo>
                    <a:pt x="422" y="50568"/>
                    <a:pt x="1715" y="44463"/>
                    <a:pt x="3921" y="38666"/>
                  </a:cubicBezTo>
                </a:path>
              </a:pathLst>
            </a:custGeom>
            <a:noFill/>
            <a:ln w="9525" cap="flat" cmpd="sng">
              <a:solidFill>
                <a:srgbClr val="BF50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421229" y="932672"/>
              <a:ext cx="1386173" cy="901012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 txBox="1"/>
            <p:nvPr/>
          </p:nvSpPr>
          <p:spPr>
            <a:xfrm>
              <a:off x="1465213" y="976656"/>
              <a:ext cx="1298205" cy="8130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Decision-Making</a:t>
              </a: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553361" y="415095"/>
              <a:ext cx="5142398" cy="514239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7544" y="9536"/>
                  </a:moveTo>
                  <a:lnTo>
                    <a:pt x="27544" y="9536"/>
                  </a:lnTo>
                  <a:cubicBezTo>
                    <a:pt x="31324" y="7105"/>
                    <a:pt x="35366" y="5106"/>
                    <a:pt x="39593" y="3577"/>
                  </a:cubicBez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" name="Google Shape;121;p2"/>
          <p:cNvSpPr txBox="1"/>
          <p:nvPr/>
        </p:nvSpPr>
        <p:spPr>
          <a:xfrm>
            <a:off x="3231716" y="1363402"/>
            <a:ext cx="267413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Association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Rule Mining</a:t>
            </a:r>
            <a:endParaRPr dirty="0"/>
          </a:p>
        </p:txBody>
      </p:sp>
      <p:sp>
        <p:nvSpPr>
          <p:cNvPr id="122" name="Google Shape;122;p2"/>
          <p:cNvSpPr/>
          <p:nvPr/>
        </p:nvSpPr>
        <p:spPr>
          <a:xfrm>
            <a:off x="4499757" y="2738425"/>
            <a:ext cx="1121735" cy="1249643"/>
          </a:xfrm>
          <a:prstGeom prst="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31859B">
                  <a:alpha val="13725"/>
                </a:srgbClr>
              </a:gs>
              <a:gs pos="68000">
                <a:srgbClr val="31859B">
                  <a:alpha val="13725"/>
                </a:srgbClr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91C91EB-6EF7-7577-73F2-97A8E75C5CAC}"/>
              </a:ext>
            </a:extLst>
          </p:cNvPr>
          <p:cNvSpPr/>
          <p:nvPr/>
        </p:nvSpPr>
        <p:spPr>
          <a:xfrm>
            <a:off x="4652010" y="4016408"/>
            <a:ext cx="1472309" cy="26570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Analytics and Vis</a:t>
            </a:r>
            <a:endParaRPr lang="en-US" dirty="0"/>
          </a:p>
          <a:p>
            <a:pPr marL="171450" marR="0" lvl="1" indent="-171450" algn="l" rtl="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ML: Unsupervised/discovery</a:t>
            </a:r>
            <a:endParaRPr lang="en-US" dirty="0"/>
          </a:p>
          <a:p>
            <a:pPr marL="114300" marR="0" lvl="1" indent="-114300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•"/>
            </a:pPr>
            <a:r>
              <a:rPr lang="en-US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ML: Supervised/classification/modeling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8"/>
          <p:cNvSpPr txBox="1">
            <a:spLocks noGrp="1"/>
          </p:cNvSpPr>
          <p:nvPr>
            <p:ph type="title"/>
          </p:nvPr>
        </p:nvSpPr>
        <p:spPr>
          <a:xfrm>
            <a:off x="457200" y="138963"/>
            <a:ext cx="8229600" cy="657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D50"/>
              </a:buClr>
              <a:buSzPct val="100000"/>
              <a:buFont typeface="Georgia"/>
              <a:buNone/>
            </a:pPr>
            <a:r>
              <a:rPr lang="en-US"/>
              <a:t>Read Two Common Formats</a:t>
            </a:r>
            <a:endParaRPr/>
          </a:p>
        </p:txBody>
      </p:sp>
      <p:sp>
        <p:nvSpPr>
          <p:cNvPr id="246" name="Google Shape;246;p18"/>
          <p:cNvSpPr txBox="1">
            <a:spLocks noGrp="1"/>
          </p:cNvSpPr>
          <p:nvPr>
            <p:ph type="body" idx="1"/>
          </p:nvPr>
        </p:nvSpPr>
        <p:spPr>
          <a:xfrm>
            <a:off x="329610" y="3907466"/>
            <a:ext cx="8266814" cy="2748515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/>
              <a:t>Foods2 &lt;- read.transactions("KumarGroceriesTransData_ASTRANS.csv",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/>
              <a:t>                           rm.duplicates = FALSE, 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/>
              <a:t>                           </a:t>
            </a:r>
            <a:r>
              <a:rPr lang="en-US" sz="1800" b="1"/>
              <a:t>format = "basket",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/>
              <a:t>                           sep=",",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/>
              <a:t>			     </a:t>
            </a:r>
            <a:r>
              <a:rPr lang="en-US" sz="1800" b="1"/>
              <a:t>cols=1</a:t>
            </a:r>
            <a:r>
              <a:rPr lang="en-US" sz="1800"/>
              <a:t> ##ID in col 1 if no ID then cols=NULL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/>
              <a:t>)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/>
              <a:t>arules::inspect(Foods2)</a:t>
            </a:r>
            <a:endParaRPr/>
          </a:p>
        </p:txBody>
      </p:sp>
      <p:sp>
        <p:nvSpPr>
          <p:cNvPr id="247" name="Google Shape;247;p18"/>
          <p:cNvSpPr txBox="1">
            <a:spLocks noGrp="1"/>
          </p:cNvSpPr>
          <p:nvPr>
            <p:ph type="body" idx="2"/>
          </p:nvPr>
        </p:nvSpPr>
        <p:spPr>
          <a:xfrm>
            <a:off x="348217" y="899694"/>
            <a:ext cx="8229600" cy="274501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/>
              <a:t>Foods &lt;- read.transactions("</a:t>
            </a:r>
            <a:r>
              <a:rPr lang="en-US" sz="1600"/>
              <a:t>KumarGroceriesTransData.csv</a:t>
            </a:r>
            <a:r>
              <a:rPr lang="en-US" sz="1400"/>
              <a:t>",</a:t>
            </a:r>
            <a:endParaRPr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/>
              <a:t>                           rm.duplicates = FALSE, 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 b="1"/>
              <a:t>                           </a:t>
            </a:r>
            <a:r>
              <a:rPr lang="en-US" sz="1800" b="1"/>
              <a:t>format = "single", </a:t>
            </a:r>
            <a:r>
              <a:rPr lang="en-US" sz="1400"/>
              <a:t>##or basket</a:t>
            </a:r>
            <a:endParaRPr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/>
              <a:t>                           sep=",",</a:t>
            </a:r>
            <a:endParaRPr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/>
              <a:t>                           skip=0,</a:t>
            </a:r>
            <a:endParaRPr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 b="1"/>
              <a:t>                           cols=c(1,2) </a:t>
            </a:r>
            <a:r>
              <a:rPr lang="en-US" sz="1400"/>
              <a:t>## for single, 1 ID col , 2 is item</a:t>
            </a:r>
            <a:endParaRPr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/>
              <a:t>			## default is NULL for basket. Null means no IDs</a:t>
            </a:r>
            <a:endParaRPr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/>
              <a:t> )</a:t>
            </a:r>
            <a:endParaRPr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/>
              <a:t>arules::inspect(Foods)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9"/>
          <p:cNvSpPr txBox="1">
            <a:spLocks noGrp="1"/>
          </p:cNvSpPr>
          <p:nvPr>
            <p:ph type="title"/>
          </p:nvPr>
        </p:nvSpPr>
        <p:spPr>
          <a:xfrm>
            <a:off x="457200" y="351614"/>
            <a:ext cx="8229600" cy="962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D50"/>
              </a:buClr>
              <a:buSzPct val="100000"/>
              <a:buFont typeface="Georgia"/>
              <a:buNone/>
            </a:pPr>
            <a:r>
              <a:rPr lang="en-US"/>
              <a:t>Thinking Outside the Basket</a:t>
            </a:r>
            <a:br>
              <a:rPr lang="en-US"/>
            </a:br>
            <a:r>
              <a:rPr lang="en-US"/>
              <a:t> Twitter Data</a:t>
            </a:r>
            <a:endParaRPr/>
          </a:p>
        </p:txBody>
      </p:sp>
      <p:sp>
        <p:nvSpPr>
          <p:cNvPr id="253" name="Google Shape;253;p19"/>
          <p:cNvSpPr txBox="1">
            <a:spLocks noGrp="1"/>
          </p:cNvSpPr>
          <p:nvPr>
            <p:ph type="body" idx="1"/>
          </p:nvPr>
        </p:nvSpPr>
        <p:spPr>
          <a:xfrm>
            <a:off x="457200" y="2594007"/>
            <a:ext cx="8229600" cy="3106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arenR"/>
            </a:pPr>
            <a:r>
              <a:rPr lang="en-US"/>
              <a:t>Will need to create a “</a:t>
            </a:r>
            <a:r>
              <a:rPr lang="en-US" b="1"/>
              <a:t>document of transactions</a:t>
            </a:r>
            <a:r>
              <a:rPr lang="en-US"/>
              <a:t>” – one for each Tweet.</a:t>
            </a:r>
            <a:endParaRPr/>
          </a:p>
          <a:p>
            <a:pPr marL="514350" lvl="0" indent="-5143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arenR"/>
            </a:pPr>
            <a:r>
              <a:rPr lang="en-US"/>
              <a:t>** </a:t>
            </a:r>
            <a:r>
              <a:rPr lang="en-US" b="1"/>
              <a:t>Each row is a Tweet.</a:t>
            </a:r>
            <a:endParaRPr/>
          </a:p>
          <a:p>
            <a:pPr marL="514350" lvl="0" indent="-5143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arenR"/>
            </a:pPr>
            <a:r>
              <a:rPr lang="en-US"/>
              <a:t>Each column is a word (token) in that Tweet.</a:t>
            </a:r>
            <a:endParaRPr/>
          </a:p>
          <a:p>
            <a:pPr marL="514350" lvl="0" indent="-5143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arenR"/>
            </a:pPr>
            <a:r>
              <a:rPr lang="en-US"/>
              <a:t>Order does not matter. </a:t>
            </a:r>
            <a:endParaRPr/>
          </a:p>
          <a:p>
            <a:pPr marL="514350" lvl="0" indent="-5143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arenR"/>
            </a:pPr>
            <a:r>
              <a:rPr lang="en-US"/>
              <a:t>No duplicates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0"/>
          <p:cNvSpPr txBox="1">
            <a:spLocks noGrp="1"/>
          </p:cNvSpPr>
          <p:nvPr>
            <p:ph type="title"/>
          </p:nvPr>
        </p:nvSpPr>
        <p:spPr>
          <a:xfrm>
            <a:off x="279132" y="591897"/>
            <a:ext cx="8229600" cy="62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D50"/>
              </a:buClr>
              <a:buSzPts val="3200"/>
              <a:buFont typeface="Georgia"/>
              <a:buNone/>
            </a:pPr>
            <a:r>
              <a:rPr lang="en-US" sz="3200"/>
              <a:t>R Association Rules and Twitter: libraries</a:t>
            </a:r>
            <a:endParaRPr/>
          </a:p>
        </p:txBody>
      </p:sp>
      <p:sp>
        <p:nvSpPr>
          <p:cNvPr id="259" name="Google Shape;259;p20"/>
          <p:cNvSpPr txBox="1">
            <a:spLocks noGrp="1"/>
          </p:cNvSpPr>
          <p:nvPr>
            <p:ph type="body" idx="1"/>
          </p:nvPr>
        </p:nvSpPr>
        <p:spPr>
          <a:xfrm>
            <a:off x="457200" y="1217596"/>
            <a:ext cx="3975234" cy="5265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b="1"/>
              <a:t>library(arules)</a:t>
            </a:r>
            <a:endParaRPr/>
          </a:p>
          <a:p>
            <a:pPr marL="0" lvl="0" indent="0" algn="l" rtl="0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library(rtweet)</a:t>
            </a:r>
            <a:endParaRPr/>
          </a:p>
          <a:p>
            <a:pPr marL="0" lvl="0" indent="0" algn="l" rtl="0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b="1"/>
              <a:t>library(twitteR)</a:t>
            </a:r>
            <a:endParaRPr/>
          </a:p>
          <a:p>
            <a:pPr marL="0" lvl="0" indent="0" algn="l" rtl="0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b="1"/>
              <a:t>library(ROAuth)</a:t>
            </a:r>
            <a:endParaRPr/>
          </a:p>
          <a:p>
            <a:pPr marL="0" lvl="0" indent="0" algn="l" rtl="0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library(jsonlite)</a:t>
            </a:r>
            <a:endParaRPr/>
          </a:p>
          <a:p>
            <a:pPr marL="0" lvl="0" indent="0" algn="l" rtl="0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#library(streamR)</a:t>
            </a:r>
            <a:endParaRPr/>
          </a:p>
          <a:p>
            <a:pPr marL="0" lvl="0" indent="0" algn="l" rtl="0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library(rjson)</a:t>
            </a:r>
            <a:endParaRPr/>
          </a:p>
          <a:p>
            <a:pPr marL="0" lvl="0" indent="0" algn="l" rtl="0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library(tokenizers)</a:t>
            </a:r>
            <a:endParaRPr/>
          </a:p>
          <a:p>
            <a:pPr marL="0" lvl="0" indent="0" algn="l" rtl="0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library(tidyverse)</a:t>
            </a:r>
            <a:endParaRPr/>
          </a:p>
          <a:p>
            <a:pPr marL="0" lvl="0" indent="0" algn="l" rtl="0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library(plyr)</a:t>
            </a:r>
            <a:endParaRPr/>
          </a:p>
          <a:p>
            <a:pPr marL="0" lvl="0" indent="0" algn="l" rtl="0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library(dplyr)</a:t>
            </a:r>
            <a:endParaRPr/>
          </a:p>
          <a:p>
            <a:pPr marL="0" lvl="0" indent="0" algn="l" rtl="0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library(ggplot2)</a:t>
            </a:r>
            <a:endParaRPr/>
          </a:p>
          <a:p>
            <a:pPr marL="0" lvl="0" indent="0" algn="l" rtl="0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#install.packages("syuzhet")  </a:t>
            </a:r>
            <a:endParaRPr/>
          </a:p>
          <a:p>
            <a:pPr marL="0" lvl="0" indent="0" algn="l" rtl="0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## sentiment analysis</a:t>
            </a:r>
            <a:endParaRPr/>
          </a:p>
          <a:p>
            <a:pPr marL="0" lvl="0" indent="0" algn="l" rtl="0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library(syuzhet)</a:t>
            </a:r>
            <a:endParaRPr/>
          </a:p>
          <a:p>
            <a:pPr marL="0" lvl="0" indent="0" algn="l" rtl="0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library(stringr)</a:t>
            </a:r>
            <a:endParaRPr/>
          </a:p>
          <a:p>
            <a:pPr marL="0" lvl="0" indent="0" algn="l" rtl="0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b="1"/>
              <a:t>library(arulesViz)</a:t>
            </a:r>
            <a:r>
              <a:rPr lang="en-US"/>
              <a:t> ## load last</a:t>
            </a:r>
            <a:endParaRPr/>
          </a:p>
        </p:txBody>
      </p:sp>
      <p:sp>
        <p:nvSpPr>
          <p:cNvPr id="260" name="Google Shape;260;p20"/>
          <p:cNvSpPr/>
          <p:nvPr/>
        </p:nvSpPr>
        <p:spPr>
          <a:xfrm>
            <a:off x="3691288" y="1842247"/>
            <a:ext cx="5293895" cy="2554545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## Trouble with arulesViz?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## FIRST - you MUST register and log into github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## install_github("mhahsler/arulesViz")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## RE: </a:t>
            </a:r>
            <a:r>
              <a:rPr lang="en-US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https://github.com/mhahsler/arulesViz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## 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Trouble with arules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working suddenly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## detach("package:arules", unload=TRUE)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## library("arules")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1"/>
          <p:cNvSpPr txBox="1">
            <a:spLocks noGrp="1"/>
          </p:cNvSpPr>
          <p:nvPr>
            <p:ph type="title"/>
          </p:nvPr>
        </p:nvSpPr>
        <p:spPr>
          <a:xfrm>
            <a:off x="457200" y="351614"/>
            <a:ext cx="8229600" cy="657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D50"/>
              </a:buClr>
              <a:buSzPct val="100000"/>
              <a:buFont typeface="Georgia"/>
              <a:buNone/>
            </a:pPr>
            <a:r>
              <a:rPr lang="en-US"/>
              <a:t>Set Up Twitter Dev Account First</a:t>
            </a:r>
            <a:endParaRPr/>
          </a:p>
        </p:txBody>
      </p:sp>
      <p:sp>
        <p:nvSpPr>
          <p:cNvPr id="266" name="Google Shape;266;p21"/>
          <p:cNvSpPr txBox="1">
            <a:spLocks noGrp="1"/>
          </p:cNvSpPr>
          <p:nvPr>
            <p:ph type="body" idx="1"/>
          </p:nvPr>
        </p:nvSpPr>
        <p:spPr>
          <a:xfrm>
            <a:off x="308009" y="1374008"/>
            <a:ext cx="8229600" cy="637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https://developer.twitter.com/en/portal/apps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67" name="Google Shape;267;p21" descr="Graphical user interfac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7309" y="2165144"/>
            <a:ext cx="7690999" cy="403895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2"/>
          <p:cNvSpPr txBox="1">
            <a:spLocks noGrp="1"/>
          </p:cNvSpPr>
          <p:nvPr>
            <p:ph type="title"/>
          </p:nvPr>
        </p:nvSpPr>
        <p:spPr>
          <a:xfrm>
            <a:off x="457200" y="351614"/>
            <a:ext cx="8229600" cy="657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D50"/>
              </a:buClr>
              <a:buSzPct val="100000"/>
              <a:buFont typeface="Georgia"/>
              <a:buNone/>
            </a:pPr>
            <a:r>
              <a:rPr lang="en-US"/>
              <a:t>R Twitter Options</a:t>
            </a:r>
            <a:endParaRPr/>
          </a:p>
        </p:txBody>
      </p:sp>
      <p:pic>
        <p:nvPicPr>
          <p:cNvPr id="273" name="Google Shape;273;p2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3071" y="2126512"/>
            <a:ext cx="8634457" cy="26857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4010" y="1015401"/>
            <a:ext cx="7733898" cy="560748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79" name="Google Shape;279;p23"/>
          <p:cNvSpPr/>
          <p:nvPr/>
        </p:nvSpPr>
        <p:spPr>
          <a:xfrm>
            <a:off x="300089" y="575562"/>
            <a:ext cx="339766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(Search_DF &lt;- twListToDF(Search))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4"/>
          <p:cNvSpPr txBox="1">
            <a:spLocks noGrp="1"/>
          </p:cNvSpPr>
          <p:nvPr>
            <p:ph type="title"/>
          </p:nvPr>
        </p:nvSpPr>
        <p:spPr>
          <a:xfrm>
            <a:off x="457200" y="351614"/>
            <a:ext cx="8229600" cy="657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D50"/>
              </a:buClr>
              <a:buSzPct val="100000"/>
              <a:buFont typeface="Georgia"/>
              <a:buNone/>
            </a:pPr>
            <a:r>
              <a:rPr lang="en-US"/>
              <a:t>Build the Transaction File: Step 1</a:t>
            </a:r>
            <a:endParaRPr/>
          </a:p>
        </p:txBody>
      </p:sp>
      <p:sp>
        <p:nvSpPr>
          <p:cNvPr id="285" name="Google Shape;285;p24"/>
          <p:cNvSpPr txBox="1">
            <a:spLocks noGrp="1"/>
          </p:cNvSpPr>
          <p:nvPr>
            <p:ph type="body" idx="1"/>
          </p:nvPr>
        </p:nvSpPr>
        <p:spPr>
          <a:xfrm>
            <a:off x="620830" y="1765635"/>
            <a:ext cx="8229600" cy="1768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arenR"/>
            </a:pPr>
            <a:r>
              <a:rPr lang="en-US"/>
              <a:t>Each tweet should be one transaction.</a:t>
            </a:r>
            <a:endParaRPr/>
          </a:p>
          <a:p>
            <a:pPr marL="514350" lvl="0" indent="-5143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arenR"/>
            </a:pPr>
            <a:r>
              <a:rPr lang="en-US"/>
              <a:t>Each word (token) in the tweet should be in its own column.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86" name="Google Shape;286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670" y="3941143"/>
            <a:ext cx="8631513" cy="125286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5"/>
          <p:cNvSpPr txBox="1">
            <a:spLocks noGrp="1"/>
          </p:cNvSpPr>
          <p:nvPr>
            <p:ph type="title"/>
          </p:nvPr>
        </p:nvSpPr>
        <p:spPr>
          <a:xfrm>
            <a:off x="457200" y="351614"/>
            <a:ext cx="8229600" cy="657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D50"/>
              </a:buClr>
              <a:buSzPct val="100000"/>
              <a:buFont typeface="Georgia"/>
              <a:buNone/>
            </a:pPr>
            <a:r>
              <a:rPr lang="en-US"/>
              <a:t>Build The Transaction File: Step 2</a:t>
            </a:r>
            <a:endParaRPr/>
          </a:p>
        </p:txBody>
      </p:sp>
      <p:pic>
        <p:nvPicPr>
          <p:cNvPr id="292" name="Google Shape;292;p2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86457" y="1919176"/>
            <a:ext cx="8751211" cy="4258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6"/>
          <p:cNvSpPr txBox="1">
            <a:spLocks noGrp="1"/>
          </p:cNvSpPr>
          <p:nvPr>
            <p:ph type="title"/>
          </p:nvPr>
        </p:nvSpPr>
        <p:spPr>
          <a:xfrm>
            <a:off x="457200" y="351614"/>
            <a:ext cx="8229600" cy="1094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D50"/>
              </a:buClr>
              <a:buSzPct val="100000"/>
              <a:buFont typeface="Georgia"/>
              <a:buNone/>
            </a:pPr>
            <a:r>
              <a:rPr lang="en-US"/>
              <a:t>Transaction File: Each Row is a Tweet</a:t>
            </a:r>
            <a:br>
              <a:rPr lang="en-US"/>
            </a:br>
            <a:r>
              <a:rPr lang="en-US"/>
              <a:t>(Opened with Excel)</a:t>
            </a:r>
            <a:endParaRPr/>
          </a:p>
        </p:txBody>
      </p:sp>
      <p:pic>
        <p:nvPicPr>
          <p:cNvPr id="298" name="Google Shape;298;p2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7743" y="1544854"/>
            <a:ext cx="8949297" cy="480809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7"/>
          <p:cNvSpPr txBox="1">
            <a:spLocks noGrp="1"/>
          </p:cNvSpPr>
          <p:nvPr>
            <p:ph type="title"/>
          </p:nvPr>
        </p:nvSpPr>
        <p:spPr>
          <a:xfrm>
            <a:off x="457200" y="351614"/>
            <a:ext cx="8229600" cy="657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D50"/>
              </a:buClr>
              <a:buSzPct val="100000"/>
              <a:buFont typeface="Georgia"/>
              <a:buNone/>
            </a:pPr>
            <a:r>
              <a:rPr lang="en-US"/>
              <a:t>Read and Inspect the Transactions</a:t>
            </a:r>
            <a:endParaRPr/>
          </a:p>
        </p:txBody>
      </p:sp>
      <p:pic>
        <p:nvPicPr>
          <p:cNvPr id="304" name="Google Shape;304;p2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22961" y="1875773"/>
            <a:ext cx="7324824" cy="2924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3e831d35fc_0_5"/>
          <p:cNvSpPr txBox="1">
            <a:spLocks noGrp="1"/>
          </p:cNvSpPr>
          <p:nvPr>
            <p:ph type="title"/>
          </p:nvPr>
        </p:nvSpPr>
        <p:spPr>
          <a:xfrm>
            <a:off x="457200" y="351614"/>
            <a:ext cx="8229600" cy="657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Dr. Gates Talks on ARM</a:t>
            </a:r>
            <a:endParaRPr/>
          </a:p>
        </p:txBody>
      </p:sp>
      <p:sp>
        <p:nvSpPr>
          <p:cNvPr id="128" name="Google Shape;128;g13e831d35fc_0_5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099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Talk 1: Association Rule Mining on Tweets in R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 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https://www.youtube.com/watch?v=eOOhn9CX2qU</a:t>
            </a:r>
            <a:endParaRPr sz="11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 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Talk 2: Association Rule Mining on Twitter and Building Network Visualizations in R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 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https://www.youtube.com/watch?v=AIK_FRzyUEE</a:t>
            </a:r>
            <a:endParaRPr sz="11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8"/>
          <p:cNvSpPr txBox="1">
            <a:spLocks noGrp="1"/>
          </p:cNvSpPr>
          <p:nvPr>
            <p:ph type="title"/>
          </p:nvPr>
        </p:nvSpPr>
        <p:spPr>
          <a:xfrm>
            <a:off x="3388093" y="2271855"/>
            <a:ext cx="4663440" cy="1217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D50"/>
              </a:buClr>
              <a:buSzPct val="100000"/>
              <a:buFont typeface="Georgia"/>
              <a:buNone/>
            </a:pPr>
            <a:r>
              <a:rPr lang="en-US"/>
              <a:t>Transaction Sets and Summary</a:t>
            </a:r>
            <a:endParaRPr/>
          </a:p>
        </p:txBody>
      </p:sp>
      <p:pic>
        <p:nvPicPr>
          <p:cNvPr id="310" name="Google Shape;310;p2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6016" y="1529611"/>
            <a:ext cx="2040556" cy="464451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311" name="Google Shape;311;p28"/>
          <p:cNvPicPr preferRelativeResize="0"/>
          <p:nvPr/>
        </p:nvPicPr>
        <p:blipFill rotWithShape="1">
          <a:blip r:embed="rId4">
            <a:alphaModFix/>
          </a:blip>
          <a:srcRect r="20070"/>
          <a:stretch/>
        </p:blipFill>
        <p:spPr>
          <a:xfrm>
            <a:off x="566051" y="320535"/>
            <a:ext cx="8010769" cy="935562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9"/>
          <p:cNvSpPr txBox="1">
            <a:spLocks noGrp="1"/>
          </p:cNvSpPr>
          <p:nvPr>
            <p:ph type="title"/>
          </p:nvPr>
        </p:nvSpPr>
        <p:spPr>
          <a:xfrm>
            <a:off x="457200" y="351614"/>
            <a:ext cx="8229600" cy="657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D50"/>
              </a:buClr>
              <a:buSzPct val="100000"/>
              <a:buFont typeface="Georgia"/>
              <a:buNone/>
            </a:pPr>
            <a:r>
              <a:rPr lang="en-US"/>
              <a:t>Clean Up</a:t>
            </a:r>
            <a:endParaRPr/>
          </a:p>
        </p:txBody>
      </p:sp>
      <p:pic>
        <p:nvPicPr>
          <p:cNvPr id="317" name="Google Shape;317;p2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02083" y="1443790"/>
            <a:ext cx="7939833" cy="79277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318" name="Google Shape;318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4044" y="2440872"/>
            <a:ext cx="7695912" cy="232844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319" name="Google Shape;319;p29"/>
          <p:cNvPicPr preferRelativeResize="0"/>
          <p:nvPr/>
        </p:nvPicPr>
        <p:blipFill rotWithShape="1">
          <a:blip r:embed="rId5">
            <a:alphaModFix/>
          </a:blip>
          <a:srcRect r="20070"/>
          <a:stretch/>
        </p:blipFill>
        <p:spPr>
          <a:xfrm>
            <a:off x="566614" y="5060978"/>
            <a:ext cx="8010769" cy="935562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0"/>
          <p:cNvSpPr txBox="1">
            <a:spLocks noGrp="1"/>
          </p:cNvSpPr>
          <p:nvPr>
            <p:ph type="title"/>
          </p:nvPr>
        </p:nvSpPr>
        <p:spPr>
          <a:xfrm>
            <a:off x="457200" y="351614"/>
            <a:ext cx="8229600" cy="657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D50"/>
              </a:buClr>
              <a:buSzPct val="100000"/>
              <a:buFont typeface="Georgia"/>
              <a:buNone/>
            </a:pPr>
            <a:r>
              <a:rPr lang="en-US"/>
              <a:t>Specifically Remove Words</a:t>
            </a:r>
            <a:endParaRPr/>
          </a:p>
        </p:txBody>
      </p:sp>
      <p:pic>
        <p:nvPicPr>
          <p:cNvPr id="325" name="Google Shape;325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147" y="1323616"/>
            <a:ext cx="6805112" cy="48304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3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05047" y="438341"/>
            <a:ext cx="7586330" cy="5991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2"/>
          <p:cNvSpPr txBox="1">
            <a:spLocks noGrp="1"/>
          </p:cNvSpPr>
          <p:nvPr>
            <p:ph type="title"/>
          </p:nvPr>
        </p:nvSpPr>
        <p:spPr>
          <a:xfrm>
            <a:off x="457200" y="351614"/>
            <a:ext cx="8229600" cy="657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D50"/>
              </a:buClr>
              <a:buSzPct val="100000"/>
              <a:buFont typeface="Georgia"/>
              <a:buNone/>
            </a:pPr>
            <a:r>
              <a:rPr lang="en-US"/>
              <a:t>Our Transactions</a:t>
            </a:r>
            <a:endParaRPr/>
          </a:p>
        </p:txBody>
      </p:sp>
      <p:pic>
        <p:nvPicPr>
          <p:cNvPr id="336" name="Google Shape;336;p3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71934" y="1870921"/>
            <a:ext cx="8335122" cy="3914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3"/>
          <p:cNvSpPr txBox="1">
            <a:spLocks noGrp="1"/>
          </p:cNvSpPr>
          <p:nvPr>
            <p:ph type="title"/>
          </p:nvPr>
        </p:nvSpPr>
        <p:spPr>
          <a:xfrm>
            <a:off x="2774271" y="294652"/>
            <a:ext cx="5096577" cy="657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2D50"/>
              </a:buClr>
              <a:buSzPct val="100000"/>
              <a:buFont typeface="Georgia"/>
              <a:buNone/>
            </a:pPr>
            <a:r>
              <a:rPr lang="en-US"/>
              <a:t>Association Rule Mining </a:t>
            </a:r>
            <a:endParaRPr/>
          </a:p>
        </p:txBody>
      </p:sp>
      <p:pic>
        <p:nvPicPr>
          <p:cNvPr id="342" name="Google Shape;342;p3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95703" y="311241"/>
            <a:ext cx="2193032" cy="3491598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33"/>
          <p:cNvSpPr/>
          <p:nvPr/>
        </p:nvSpPr>
        <p:spPr>
          <a:xfrm>
            <a:off x="2331509" y="1592982"/>
            <a:ext cx="885525" cy="510138"/>
          </a:xfrm>
          <a:prstGeom prst="lef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33"/>
          <p:cNvSpPr txBox="1"/>
          <p:nvPr/>
        </p:nvSpPr>
        <p:spPr>
          <a:xfrm>
            <a:off x="3302570" y="1663385"/>
            <a:ext cx="493179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 cleaner tweets as individual transactions.</a:t>
            </a:r>
            <a:endParaRPr/>
          </a:p>
        </p:txBody>
      </p:sp>
      <p:pic>
        <p:nvPicPr>
          <p:cNvPr id="345" name="Google Shape;345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8244" y="4003158"/>
            <a:ext cx="8767691" cy="207334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3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41251" y="1079929"/>
            <a:ext cx="8234915" cy="5124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5"/>
          <p:cNvSpPr txBox="1">
            <a:spLocks noGrp="1"/>
          </p:cNvSpPr>
          <p:nvPr>
            <p:ph type="title"/>
          </p:nvPr>
        </p:nvSpPr>
        <p:spPr>
          <a:xfrm>
            <a:off x="457200" y="351614"/>
            <a:ext cx="8229600" cy="657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D50"/>
              </a:buClr>
              <a:buSzPct val="100000"/>
              <a:buFont typeface="Georgia"/>
              <a:buNone/>
            </a:pPr>
            <a:r>
              <a:rPr lang="en-US"/>
              <a:t>A Quick Plot</a:t>
            </a:r>
            <a:endParaRPr/>
          </a:p>
        </p:txBody>
      </p:sp>
      <p:pic>
        <p:nvPicPr>
          <p:cNvPr id="356" name="Google Shape;356;p3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25288" y="853057"/>
            <a:ext cx="8244553" cy="917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5289" y="1814512"/>
            <a:ext cx="5070734" cy="4869248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35"/>
          <p:cNvSpPr txBox="1"/>
          <p:nvPr/>
        </p:nvSpPr>
        <p:spPr>
          <a:xfrm>
            <a:off x="6092456" y="2775098"/>
            <a:ext cx="253620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Size: support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Color (dark=higher): conf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3" descr="A picture containing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77494" y="2167467"/>
            <a:ext cx="4766506" cy="3505942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3"/>
          <p:cNvSpPr txBox="1">
            <a:spLocks noGrp="1"/>
          </p:cNvSpPr>
          <p:nvPr>
            <p:ph type="title"/>
          </p:nvPr>
        </p:nvSpPr>
        <p:spPr>
          <a:xfrm>
            <a:off x="457200" y="351614"/>
            <a:ext cx="8229600" cy="657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74806"/>
              </a:buClr>
              <a:buSzPct val="100000"/>
              <a:buFont typeface="Georgia"/>
              <a:buNone/>
            </a:pPr>
            <a:r>
              <a:rPr lang="en-US">
                <a:solidFill>
                  <a:srgbClr val="974806"/>
                </a:solidFill>
              </a:rPr>
              <a:t>What is Association Rule Mining (ARM)</a:t>
            </a:r>
            <a:endParaRPr/>
          </a:p>
        </p:txBody>
      </p:sp>
      <p:sp>
        <p:nvSpPr>
          <p:cNvPr id="135" name="Google Shape;135;p3"/>
          <p:cNvSpPr txBox="1">
            <a:spLocks noGrp="1"/>
          </p:cNvSpPr>
          <p:nvPr>
            <p:ph type="body" idx="1"/>
          </p:nvPr>
        </p:nvSpPr>
        <p:spPr>
          <a:xfrm>
            <a:off x="338406" y="1489391"/>
            <a:ext cx="6822622" cy="508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ct val="100000"/>
              <a:buNone/>
            </a:pPr>
            <a:r>
              <a:rPr lang="en-US" b="1">
                <a:solidFill>
                  <a:srgbClr val="E36C09"/>
                </a:solidFill>
              </a:rPr>
              <a:t>Unsupervised Learning </a:t>
            </a:r>
            <a:r>
              <a:rPr lang="en-US" b="1"/>
              <a:t>– no labels – discovery</a:t>
            </a:r>
            <a:endParaRPr/>
          </a:p>
          <a:p>
            <a:pPr marL="0" lvl="0" indent="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b="1"/>
          </a:p>
          <a:p>
            <a:pPr marL="0" lvl="0" indent="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Evaluates “</a:t>
            </a:r>
            <a:r>
              <a:rPr lang="en-US" b="1"/>
              <a:t>transactions</a:t>
            </a:r>
            <a:r>
              <a:rPr lang="en-US"/>
              <a:t>” for correlations/associations.</a:t>
            </a:r>
            <a:endParaRPr/>
          </a:p>
          <a:p>
            <a:pPr marL="0" lvl="0" indent="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Most common example: </a:t>
            </a:r>
            <a:endParaRPr/>
          </a:p>
          <a:p>
            <a:pPr marL="0" lvl="0" indent="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b="1"/>
              <a:t>Market Basket  (Kumar, 2008)</a:t>
            </a:r>
            <a:endParaRPr/>
          </a:p>
          <a:p>
            <a:pPr marL="0" lvl="0" indent="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b="1"/>
              <a:t>Many applications, including….</a:t>
            </a:r>
            <a:endParaRPr/>
          </a:p>
          <a:p>
            <a:pPr marL="0" lvl="0" indent="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	 - Image identification</a:t>
            </a:r>
            <a:endParaRPr/>
          </a:p>
          <a:p>
            <a:pPr marL="0" lvl="0" indent="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	 - Text Analytics: like </a:t>
            </a:r>
            <a:r>
              <a:rPr lang="en-US" b="1"/>
              <a:t>Twitter data</a:t>
            </a:r>
            <a:endParaRPr/>
          </a:p>
          <a:p>
            <a:pPr marL="0" lvl="0" indent="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	 - Click streams</a:t>
            </a:r>
            <a:endParaRPr/>
          </a:p>
          <a:p>
            <a:pPr marL="0" lvl="0" indent="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	 - Bio data – binding sites, AA’s in proteins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"/>
          <p:cNvSpPr txBox="1">
            <a:spLocks noGrp="1"/>
          </p:cNvSpPr>
          <p:nvPr>
            <p:ph type="title"/>
          </p:nvPr>
        </p:nvSpPr>
        <p:spPr>
          <a:xfrm>
            <a:off x="457200" y="351614"/>
            <a:ext cx="8229600" cy="1249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D50"/>
              </a:buClr>
              <a:buSzPts val="3800"/>
              <a:buFont typeface="Georgia"/>
              <a:buNone/>
            </a:pPr>
            <a:r>
              <a:rPr lang="en-US"/>
              <a:t>Thinking About ARM</a:t>
            </a:r>
            <a:br>
              <a:rPr lang="en-US"/>
            </a:br>
            <a:r>
              <a:rPr lang="en-US"/>
              <a:t>(with Tweets and Coffee)</a:t>
            </a:r>
            <a:endParaRPr/>
          </a:p>
        </p:txBody>
      </p:sp>
      <p:sp>
        <p:nvSpPr>
          <p:cNvPr id="141" name="Google Shape;141;p4"/>
          <p:cNvSpPr txBox="1">
            <a:spLocks noGrp="1"/>
          </p:cNvSpPr>
          <p:nvPr>
            <p:ph type="body" idx="1"/>
          </p:nvPr>
        </p:nvSpPr>
        <p:spPr>
          <a:xfrm>
            <a:off x="457200" y="2144524"/>
            <a:ext cx="8229600" cy="4502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Tweet 1: 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The </a:t>
            </a:r>
            <a:r>
              <a:rPr lang="en-US" b="1"/>
              <a:t>coffee</a:t>
            </a:r>
            <a:r>
              <a:rPr lang="en-US"/>
              <a:t> </a:t>
            </a:r>
            <a:r>
              <a:rPr lang="en-US" b="1"/>
              <a:t>festival</a:t>
            </a:r>
            <a:r>
              <a:rPr lang="en-US"/>
              <a:t> was </a:t>
            </a:r>
            <a:r>
              <a:rPr lang="en-US" b="1"/>
              <a:t>delicious</a:t>
            </a:r>
            <a:r>
              <a:rPr lang="en-US"/>
              <a:t>. </a:t>
            </a:r>
            <a:r>
              <a:rPr lang="en-US" b="1"/>
              <a:t>Loved</a:t>
            </a:r>
            <a:r>
              <a:rPr lang="en-US"/>
              <a:t> it. Coffee </a:t>
            </a:r>
            <a:r>
              <a:rPr lang="en-US" b="1"/>
              <a:t>good</a:t>
            </a:r>
            <a:r>
              <a:rPr lang="en-US"/>
              <a:t>.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Tweet 2: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/>
              <a:t>Coffee</a:t>
            </a:r>
            <a:r>
              <a:rPr lang="en-US"/>
              <a:t> is </a:t>
            </a:r>
            <a:r>
              <a:rPr lang="en-US" b="1"/>
              <a:t>good</a:t>
            </a:r>
            <a:r>
              <a:rPr lang="en-US"/>
              <a:t> with </a:t>
            </a:r>
            <a:r>
              <a:rPr lang="en-US" b="1"/>
              <a:t>soymilk</a:t>
            </a:r>
            <a:r>
              <a:rPr lang="en-US"/>
              <a:t>. </a:t>
            </a:r>
            <a:r>
              <a:rPr lang="en-US" b="1"/>
              <a:t>Go</a:t>
            </a:r>
            <a:r>
              <a:rPr lang="en-US"/>
              <a:t> to the </a:t>
            </a:r>
            <a:r>
              <a:rPr lang="en-US" b="1"/>
              <a:t>Festival</a:t>
            </a:r>
            <a:r>
              <a:rPr lang="en-US"/>
              <a:t>. 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Tweet 3: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The </a:t>
            </a:r>
            <a:r>
              <a:rPr lang="en-US" b="1"/>
              <a:t>coffee festival </a:t>
            </a:r>
            <a:r>
              <a:rPr lang="en-US"/>
              <a:t>had </a:t>
            </a:r>
            <a:r>
              <a:rPr lang="en-US" b="1"/>
              <a:t>soymilk, almond</a:t>
            </a:r>
            <a:r>
              <a:rPr lang="en-US"/>
              <a:t>, and </a:t>
            </a:r>
            <a:r>
              <a:rPr lang="en-US" b="1"/>
              <a:t>coconut</a:t>
            </a:r>
            <a:r>
              <a:rPr lang="en-US"/>
              <a:t> </a:t>
            </a:r>
            <a:r>
              <a:rPr lang="en-US" b="1"/>
              <a:t>creamers. Delicious! Go!</a:t>
            </a:r>
            <a:endParaRPr/>
          </a:p>
        </p:txBody>
      </p:sp>
      <p:pic>
        <p:nvPicPr>
          <p:cNvPr id="142" name="Google Shape;142;p4" descr="A cup of coffee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97360" y="276144"/>
            <a:ext cx="1538821" cy="1425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4" descr="A picture containing background patter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7819" y="160712"/>
            <a:ext cx="1418692" cy="1540626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4"/>
          <p:cNvSpPr txBox="1"/>
          <p:nvPr/>
        </p:nvSpPr>
        <p:spPr>
          <a:xfrm>
            <a:off x="3531810" y="1601585"/>
            <a:ext cx="172880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938953"/>
                </a:solidFill>
                <a:latin typeface="Calibri"/>
                <a:ea typeface="Calibri"/>
                <a:cs typeface="Calibri"/>
                <a:sym typeface="Calibri"/>
              </a:rPr>
              <a:t>#coffee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"/>
          <p:cNvSpPr txBox="1">
            <a:spLocks noGrp="1"/>
          </p:cNvSpPr>
          <p:nvPr>
            <p:ph type="title"/>
          </p:nvPr>
        </p:nvSpPr>
        <p:spPr>
          <a:xfrm>
            <a:off x="457200" y="351615"/>
            <a:ext cx="8229600" cy="507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D50"/>
              </a:buClr>
              <a:buSzPct val="100000"/>
              <a:buFont typeface="Georgia"/>
              <a:buNone/>
            </a:pPr>
            <a:r>
              <a:rPr lang="en-US"/>
              <a:t>Convert to </a:t>
            </a:r>
            <a:r>
              <a:rPr lang="en-US" b="1">
                <a:solidFill>
                  <a:srgbClr val="974806"/>
                </a:solidFill>
              </a:rPr>
              <a:t>Transaction</a:t>
            </a:r>
            <a:r>
              <a:rPr lang="en-US">
                <a:solidFill>
                  <a:srgbClr val="974806"/>
                </a:solidFill>
              </a:rPr>
              <a:t> Data</a:t>
            </a:r>
            <a:endParaRPr/>
          </a:p>
        </p:txBody>
      </p:sp>
      <p:graphicFrame>
        <p:nvGraphicFramePr>
          <p:cNvPr id="150" name="Google Shape;150;p5"/>
          <p:cNvGraphicFramePr/>
          <p:nvPr/>
        </p:nvGraphicFramePr>
        <p:xfrm>
          <a:off x="499730" y="1392865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{373057D8-5624-43F4-B7F9-0A0F4771502E}</a:tableStyleId>
              </a:tblPr>
              <a:tblGrid>
                <a:gridCol w="986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coffee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festival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delicious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love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good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/>
                        <a:t>coffee</a:t>
                      </a: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good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 </a:t>
                      </a:r>
                      <a:r>
                        <a:rPr lang="en-US" sz="1800" b="1"/>
                        <a:t>soymilk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go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festival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coffee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festival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 </a:t>
                      </a:r>
                      <a:r>
                        <a:rPr lang="en-US" sz="1800" b="1"/>
                        <a:t>soymilk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almond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coconut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creamer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delicious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go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1" name="Google Shape;151;p5"/>
          <p:cNvSpPr txBox="1"/>
          <p:nvPr/>
        </p:nvSpPr>
        <p:spPr>
          <a:xfrm>
            <a:off x="499730" y="3804499"/>
            <a:ext cx="3844120" cy="2308324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else can we find associations?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arenR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Reviews – patient, purchase, people, movie, book, etc.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arenR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Documents – speeches, novels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arenR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Articles – journal papers, news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arenR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Posts – Twitter, FB, etc.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arenR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Streams</a:t>
            </a:r>
            <a:endParaRPr/>
          </a:p>
        </p:txBody>
      </p:sp>
      <p:sp>
        <p:nvSpPr>
          <p:cNvPr id="152" name="Google Shape;152;p5"/>
          <p:cNvSpPr txBox="1"/>
          <p:nvPr/>
        </p:nvSpPr>
        <p:spPr>
          <a:xfrm>
            <a:off x="5006893" y="3812781"/>
            <a:ext cx="3460898" cy="2308324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Applications and Visual Options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arenR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Networks – how are things related?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arenR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Sentiment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arenR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Topic Modeling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arenR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Purchase preferences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arenR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 placement/suggestion</a:t>
            </a:r>
            <a:endParaRPr/>
          </a:p>
        </p:txBody>
      </p:sp>
      <p:sp>
        <p:nvSpPr>
          <p:cNvPr id="153" name="Google Shape;153;p5"/>
          <p:cNvSpPr txBox="1"/>
          <p:nvPr/>
        </p:nvSpPr>
        <p:spPr>
          <a:xfrm>
            <a:off x="1883664" y="818968"/>
            <a:ext cx="512306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Tweet is now a “transaction” made up of words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"/>
          <p:cNvSpPr txBox="1">
            <a:spLocks noGrp="1"/>
          </p:cNvSpPr>
          <p:nvPr>
            <p:ph type="title"/>
          </p:nvPr>
        </p:nvSpPr>
        <p:spPr>
          <a:xfrm>
            <a:off x="398721" y="629673"/>
            <a:ext cx="2493335" cy="2753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D50"/>
              </a:buClr>
              <a:buSzPts val="3300"/>
              <a:buFont typeface="Georgia"/>
              <a:buNone/>
            </a:pPr>
            <a:r>
              <a:rPr lang="en-US" sz="3300" b="1"/>
              <a:t>Example 1</a:t>
            </a:r>
            <a:br>
              <a:rPr lang="en-US" sz="3300" b="1"/>
            </a:br>
            <a:r>
              <a:rPr lang="en-US" sz="3300"/>
              <a:t>The Rules</a:t>
            </a:r>
            <a:endParaRPr/>
          </a:p>
        </p:txBody>
      </p:sp>
      <p:sp>
        <p:nvSpPr>
          <p:cNvPr id="159" name="Google Shape;159;p6"/>
          <p:cNvSpPr txBox="1">
            <a:spLocks noGrp="1"/>
          </p:cNvSpPr>
          <p:nvPr>
            <p:ph type="body" idx="1"/>
          </p:nvPr>
        </p:nvSpPr>
        <p:spPr>
          <a:xfrm>
            <a:off x="345558" y="3806456"/>
            <a:ext cx="7659429" cy="272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{Diapers} 🡪 {Beer}     </a:t>
            </a:r>
            <a:endParaRPr/>
          </a:p>
          <a:p>
            <a:pPr marL="0" lvl="0" indent="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{Milk, Bread} 🡪 {Coke}</a:t>
            </a:r>
            <a:endParaRPr/>
          </a:p>
          <a:p>
            <a:pPr marL="0" lvl="0" indent="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{Milk, Bread} 🡪 {Coke, Diaper}</a:t>
            </a:r>
            <a:endParaRPr/>
          </a:p>
          <a:p>
            <a:pPr marL="0" lvl="0" indent="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{Diapers} 🡪 {Beer, Bread}</a:t>
            </a:r>
            <a:endParaRPr/>
          </a:p>
          <a:p>
            <a:pPr marL="342900" lvl="0" indent="-178435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spcBef>
                <a:spcPts val="518"/>
              </a:spcBef>
              <a:spcAft>
                <a:spcPts val="0"/>
              </a:spcAft>
              <a:buClr>
                <a:srgbClr val="C00000"/>
              </a:buClr>
              <a:buSzPct val="100000"/>
              <a:buNone/>
            </a:pPr>
            <a:r>
              <a:rPr lang="en-US">
                <a:solidFill>
                  <a:srgbClr val="C00000"/>
                </a:solidFill>
              </a:rPr>
              <a:t>** Association (like correlation) is a measure of </a:t>
            </a:r>
            <a:r>
              <a:rPr lang="en-US" b="1">
                <a:solidFill>
                  <a:srgbClr val="C00000"/>
                </a:solidFill>
              </a:rPr>
              <a:t>co- occurrence</a:t>
            </a:r>
            <a:r>
              <a:rPr lang="en-US">
                <a:solidFill>
                  <a:srgbClr val="C00000"/>
                </a:solidFill>
              </a:rPr>
              <a:t> NOT causality. </a:t>
            </a:r>
            <a:endParaRPr/>
          </a:p>
          <a:p>
            <a:pPr marL="342900" lvl="0" indent="-178435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pic>
        <p:nvPicPr>
          <p:cNvPr id="160" name="Google Shape;16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94565" y="310123"/>
            <a:ext cx="6161221" cy="3496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3e831d35fc_0_0"/>
          <p:cNvSpPr txBox="1">
            <a:spLocks noGrp="1"/>
          </p:cNvSpPr>
          <p:nvPr>
            <p:ph type="title"/>
          </p:nvPr>
        </p:nvSpPr>
        <p:spPr>
          <a:xfrm>
            <a:off x="457200" y="351614"/>
            <a:ext cx="8229600" cy="657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Market Basket Example</a:t>
            </a:r>
            <a:endParaRPr/>
          </a:p>
        </p:txBody>
      </p:sp>
      <p:sp>
        <p:nvSpPr>
          <p:cNvPr id="166" name="Google Shape;166;g13e831d35fc_0_0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099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The following few slides will cover the most classic example of ARM.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You can find this is Kumar’s Data Mining book.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"/>
          <p:cNvSpPr txBox="1">
            <a:spLocks noGrp="1"/>
          </p:cNvSpPr>
          <p:nvPr>
            <p:ph type="title"/>
          </p:nvPr>
        </p:nvSpPr>
        <p:spPr>
          <a:xfrm>
            <a:off x="457200" y="351614"/>
            <a:ext cx="8229600" cy="105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D50"/>
              </a:buClr>
              <a:buSzPct val="100000"/>
              <a:buFont typeface="Georgia"/>
              <a:buNone/>
            </a:pPr>
            <a:r>
              <a:rPr lang="en-US" b="1"/>
              <a:t>The Measures:</a:t>
            </a:r>
            <a:br>
              <a:rPr lang="en-US" b="1"/>
            </a:br>
            <a:r>
              <a:rPr lang="en-US"/>
              <a:t>Support, Confidence, Lift</a:t>
            </a:r>
            <a:endParaRPr/>
          </a:p>
        </p:txBody>
      </p:sp>
      <p:sp>
        <p:nvSpPr>
          <p:cNvPr id="172" name="Google Shape;172;p7"/>
          <p:cNvSpPr txBox="1">
            <a:spLocks noGrp="1"/>
          </p:cNvSpPr>
          <p:nvPr>
            <p:ph type="body" idx="1"/>
          </p:nvPr>
        </p:nvSpPr>
        <p:spPr>
          <a:xfrm>
            <a:off x="404037" y="1972341"/>
            <a:ext cx="8490098" cy="4099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Let A and B be sets and assume rule A 🡪 B</a:t>
            </a:r>
            <a:endParaRPr/>
          </a:p>
          <a:p>
            <a:pPr marL="0" lvl="0" indent="0" algn="l" rtl="0">
              <a:spcBef>
                <a:spcPts val="341"/>
              </a:spcBef>
              <a:spcAft>
                <a:spcPts val="0"/>
              </a:spcAft>
              <a:buClr>
                <a:srgbClr val="5F497A"/>
              </a:buClr>
              <a:buSzPct val="100000"/>
              <a:buNone/>
            </a:pPr>
            <a:r>
              <a:rPr lang="en-US" sz="2200">
                <a:solidFill>
                  <a:srgbClr val="5F497A"/>
                </a:solidFill>
              </a:rPr>
              <a:t>(Remember, A and B are sets of zero or more items/words)</a:t>
            </a:r>
            <a:endParaRPr/>
          </a:p>
          <a:p>
            <a:pPr marL="0" lvl="0" indent="0" algn="l" rtl="0"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514350" lvl="0" indent="-514350" algn="l" rtl="0">
              <a:spcBef>
                <a:spcPts val="434"/>
              </a:spcBef>
              <a:spcAft>
                <a:spcPts val="0"/>
              </a:spcAft>
              <a:buClr>
                <a:srgbClr val="7030A0"/>
              </a:buClr>
              <a:buSzPct val="100000"/>
              <a:buFont typeface="Arial"/>
              <a:buAutoNum type="arabicParenR"/>
            </a:pPr>
            <a:r>
              <a:rPr lang="en-US" b="1">
                <a:solidFill>
                  <a:srgbClr val="7030A0"/>
                </a:solidFill>
              </a:rPr>
              <a:t>Support:                </a:t>
            </a:r>
            <a:endParaRPr/>
          </a:p>
          <a:p>
            <a:pPr marL="0" lvl="0" indent="0" algn="l" rtl="0"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Sup(A, B) = P(A, B)   </a:t>
            </a:r>
            <a:endParaRPr/>
          </a:p>
          <a:p>
            <a:pPr marL="0" lvl="0" indent="0" algn="l" rtl="0">
              <a:spcBef>
                <a:spcPts val="294"/>
              </a:spcBef>
              <a:spcAft>
                <a:spcPts val="0"/>
              </a:spcAft>
              <a:buClr>
                <a:srgbClr val="7030A0"/>
              </a:buClr>
              <a:buSzPct val="100000"/>
              <a:buNone/>
            </a:pPr>
            <a:r>
              <a:rPr lang="en-US" sz="1900">
                <a:solidFill>
                  <a:srgbClr val="7030A0"/>
                </a:solidFill>
              </a:rPr>
              <a:t>[How often items in A and items in B occur together relative to all transactions.]</a:t>
            </a:r>
            <a:endParaRPr>
              <a:solidFill>
                <a:srgbClr val="7030A0"/>
              </a:solidFill>
            </a:endParaRPr>
          </a:p>
          <a:p>
            <a:pPr marL="0" lvl="0" indent="0" algn="l" rtl="0"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(Count of A and B together) / (Total # Trans)</a:t>
            </a:r>
            <a:endParaRPr/>
          </a:p>
          <a:p>
            <a:pPr marL="0" lvl="0" indent="0" algn="l" rtl="0"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spcBef>
                <a:spcPts val="434"/>
              </a:spcBef>
              <a:spcAft>
                <a:spcPts val="0"/>
              </a:spcAft>
              <a:buClr>
                <a:srgbClr val="00B050"/>
              </a:buClr>
              <a:buSzPct val="100000"/>
              <a:buNone/>
            </a:pPr>
            <a:r>
              <a:rPr lang="en-US" b="1">
                <a:solidFill>
                  <a:srgbClr val="00B050"/>
                </a:solidFill>
              </a:rPr>
              <a:t>2)  Confidence:          </a:t>
            </a:r>
            <a:endParaRPr/>
          </a:p>
          <a:p>
            <a:pPr marL="0" lvl="0" indent="0" algn="l" rtl="0"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Conf(A, B) = P(B|A) = P(A,B)/ P(A)</a:t>
            </a:r>
            <a:endParaRPr/>
          </a:p>
          <a:p>
            <a:pPr marL="0" lvl="0" indent="0" algn="l" rtl="0">
              <a:spcBef>
                <a:spcPts val="325"/>
              </a:spcBef>
              <a:spcAft>
                <a:spcPts val="0"/>
              </a:spcAft>
              <a:buClr>
                <a:srgbClr val="00B050"/>
              </a:buClr>
              <a:buSzPct val="100000"/>
              <a:buNone/>
            </a:pPr>
            <a:r>
              <a:rPr lang="en-US" sz="2100">
                <a:solidFill>
                  <a:srgbClr val="00B050"/>
                </a:solidFill>
              </a:rPr>
              <a:t>[How often items in A and items in B occur together – relative to transactions that contain A]</a:t>
            </a:r>
            <a:endParaRPr sz="2100">
              <a:solidFill>
                <a:srgbClr val="00B050"/>
              </a:solidFill>
            </a:endParaRPr>
          </a:p>
          <a:p>
            <a:pPr marL="0" lvl="0" indent="0" algn="l" rtl="0"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(Count of A and B together) / (Count of A)</a:t>
            </a:r>
            <a:endParaRPr/>
          </a:p>
          <a:p>
            <a:pPr marL="0" lvl="0" indent="0" algn="l" rtl="0"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1713</Words>
  <Application>Microsoft Office PowerPoint</Application>
  <PresentationFormat>On-screen Show (4:3)</PresentationFormat>
  <Paragraphs>275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Calibri</vt:lpstr>
      <vt:lpstr>Helvetica Neue</vt:lpstr>
      <vt:lpstr>Georgia</vt:lpstr>
      <vt:lpstr>Book Antiqua</vt:lpstr>
      <vt:lpstr>Arial</vt:lpstr>
      <vt:lpstr>Office Theme</vt:lpstr>
      <vt:lpstr>   Introduction to  Association Rule Mining (ARM)  -and –  Thinking  Outside the Basket  with Twitter</vt:lpstr>
      <vt:lpstr>Where does ARM fit in?      Data Science Lifecycle</vt:lpstr>
      <vt:lpstr>Dr. Gates Talks on ARM</vt:lpstr>
      <vt:lpstr>What is Association Rule Mining (ARM)</vt:lpstr>
      <vt:lpstr>Thinking About ARM (with Tweets and Coffee)</vt:lpstr>
      <vt:lpstr>Convert to Transaction Data</vt:lpstr>
      <vt:lpstr>Example 1 The Rules</vt:lpstr>
      <vt:lpstr>The Market Basket Example</vt:lpstr>
      <vt:lpstr>The Measures: Support, Confidence, Lift</vt:lpstr>
      <vt:lpstr>Lift</vt:lpstr>
      <vt:lpstr>Lift</vt:lpstr>
      <vt:lpstr>Lift</vt:lpstr>
      <vt:lpstr>Lift</vt:lpstr>
      <vt:lpstr>Quick Measure Examples</vt:lpstr>
      <vt:lpstr>Quick Reminder: The apriori algorithm</vt:lpstr>
      <vt:lpstr>Other Ways to Represent  Transaction Data</vt:lpstr>
      <vt:lpstr>Transaction  Data</vt:lpstr>
      <vt:lpstr>Basic ARM R Code</vt:lpstr>
      <vt:lpstr>PowerPoint Presentation</vt:lpstr>
      <vt:lpstr>Read Two Common Formats</vt:lpstr>
      <vt:lpstr>Thinking Outside the Basket  Twitter Data</vt:lpstr>
      <vt:lpstr>R Association Rules and Twitter: libraries</vt:lpstr>
      <vt:lpstr>Set Up Twitter Dev Account First</vt:lpstr>
      <vt:lpstr>R Twitter Options</vt:lpstr>
      <vt:lpstr>PowerPoint Presentation</vt:lpstr>
      <vt:lpstr>Build the Transaction File: Step 1</vt:lpstr>
      <vt:lpstr>Build The Transaction File: Step 2</vt:lpstr>
      <vt:lpstr>Transaction File: Each Row is a Tweet (Opened with Excel)</vt:lpstr>
      <vt:lpstr>Read and Inspect the Transactions</vt:lpstr>
      <vt:lpstr>Transaction Sets and Summary</vt:lpstr>
      <vt:lpstr>Clean Up</vt:lpstr>
      <vt:lpstr>Specifically Remove Words</vt:lpstr>
      <vt:lpstr>PowerPoint Presentation</vt:lpstr>
      <vt:lpstr>Our Transactions</vt:lpstr>
      <vt:lpstr>Association Rule Mining </vt:lpstr>
      <vt:lpstr>PowerPoint Presentation</vt:lpstr>
      <vt:lpstr>A Quick Plot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Introduction to  Association Rule Mining (ARM)  -and –  Thinking  Outside the Basket  with Twitter</dc:title>
  <dc:creator>Shikha Savdas</dc:creator>
  <cp:lastModifiedBy>Gates, Ami</cp:lastModifiedBy>
  <cp:revision>2</cp:revision>
  <dcterms:created xsi:type="dcterms:W3CDTF">2012-07-30T19:58:58Z</dcterms:created>
  <dcterms:modified xsi:type="dcterms:W3CDTF">2022-08-04T18:28:49Z</dcterms:modified>
</cp:coreProperties>
</file>