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2"/>
  </p:notesMasterIdLst>
  <p:sldIdLst>
    <p:sldId id="256" r:id="rId2"/>
    <p:sldId id="307" r:id="rId3"/>
    <p:sldId id="308" r:id="rId4"/>
    <p:sldId id="310" r:id="rId5"/>
    <p:sldId id="311" r:id="rId6"/>
    <p:sldId id="319" r:id="rId7"/>
    <p:sldId id="361" r:id="rId8"/>
    <p:sldId id="359" r:id="rId9"/>
    <p:sldId id="320" r:id="rId10"/>
    <p:sldId id="322" r:id="rId11"/>
    <p:sldId id="323" r:id="rId12"/>
    <p:sldId id="324" r:id="rId13"/>
    <p:sldId id="312" r:id="rId14"/>
    <p:sldId id="315" r:id="rId15"/>
    <p:sldId id="317" r:id="rId16"/>
    <p:sldId id="318" r:id="rId17"/>
    <p:sldId id="360" r:id="rId18"/>
    <p:sldId id="325" r:id="rId19"/>
    <p:sldId id="337" r:id="rId20"/>
    <p:sldId id="338" r:id="rId21"/>
    <p:sldId id="339" r:id="rId22"/>
    <p:sldId id="340" r:id="rId23"/>
    <p:sldId id="341" r:id="rId24"/>
    <p:sldId id="342" r:id="rId25"/>
    <p:sldId id="343" r:id="rId26"/>
    <p:sldId id="344" r:id="rId27"/>
    <p:sldId id="345" r:id="rId28"/>
    <p:sldId id="346" r:id="rId29"/>
    <p:sldId id="347" r:id="rId30"/>
    <p:sldId id="348" r:id="rId31"/>
    <p:sldId id="349" r:id="rId32"/>
    <p:sldId id="350" r:id="rId33"/>
    <p:sldId id="351" r:id="rId34"/>
    <p:sldId id="352" r:id="rId35"/>
    <p:sldId id="354" r:id="rId36"/>
    <p:sldId id="356" r:id="rId37"/>
    <p:sldId id="357" r:id="rId38"/>
    <p:sldId id="358" r:id="rId39"/>
    <p:sldId id="362" r:id="rId40"/>
    <p:sldId id="363" r:id="rId4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E4D4"/>
    <a:srgbClr val="5194C3"/>
    <a:srgbClr val="002D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88" autoAdjust="0"/>
    <p:restoredTop sz="98529" autoAdjust="0"/>
  </p:normalViewPr>
  <p:slideViewPr>
    <p:cSldViewPr snapToGrid="0" snapToObjects="1">
      <p:cViewPr varScale="1">
        <p:scale>
          <a:sx n="52" d="100"/>
          <a:sy n="52" d="100"/>
        </p:scale>
        <p:origin x="1824" y="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856F06-05C0-4E22-90E7-F591BD78313E}" type="datetimeFigureOut">
              <a:rPr lang="en-US" smtClean="0"/>
              <a:t>8/4/2022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A008A3-71CD-4A2F-A523-C587DC698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5320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Discuss what a random network would look like in comparison</a:t>
            </a:r>
          </a:p>
          <a:p>
            <a:r>
              <a:rPr lang="en-US" dirty="0"/>
              <a:t>- For this network, the cumulative distribution of the incoming links fits a power law, not a normal distribution</a:t>
            </a:r>
          </a:p>
          <a:p>
            <a:endParaRPr lang="en-US" dirty="0"/>
          </a:p>
          <a:p>
            <a:r>
              <a:rPr lang="en-US" dirty="0"/>
              <a:t>- 91% of links originating within either the conservative or liberal communities stays within the community.</a:t>
            </a:r>
          </a:p>
          <a:p>
            <a:pPr marL="171450" indent="-171450">
              <a:buFontTx/>
              <a:buChar char="-"/>
            </a:pPr>
            <a:r>
              <a:rPr lang="en-US" dirty="0"/>
              <a:t>84% of conservative blogs link o at least one other blog</a:t>
            </a:r>
          </a:p>
          <a:p>
            <a:pPr marL="171450" indent="-171450">
              <a:buFontTx/>
              <a:buChar char="-"/>
            </a:pPr>
            <a:r>
              <a:rPr lang="en-US" dirty="0"/>
              <a:t>82% of conservative blogs receive a link</a:t>
            </a:r>
          </a:p>
          <a:p>
            <a:pPr marL="171450" indent="-171450">
              <a:buFontTx/>
              <a:buChar char="-"/>
            </a:pPr>
            <a:r>
              <a:rPr lang="en-US" dirty="0"/>
              <a:t>liberal – 74 and 67%</a:t>
            </a:r>
          </a:p>
          <a:p>
            <a:pPr marL="171450" indent="-171450">
              <a:buFontTx/>
              <a:buChar char="-"/>
            </a:pPr>
            <a:r>
              <a:rPr lang="en-US" dirty="0"/>
              <a:t>Conservative blogs have a higher tendency</a:t>
            </a:r>
            <a:r>
              <a:rPr lang="en-US" baseline="0" dirty="0"/>
              <a:t> to link to each other.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F728FC-AE6B-0445-9091-4012CCF0A4DC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8298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A22074-3229-CF43-BB59-7E995F3FF069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7216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Undirected:</a:t>
            </a:r>
          </a:p>
          <a:p>
            <a:pPr>
              <a:buFontTx/>
              <a:buChar char="-"/>
            </a:pPr>
            <a:r>
              <a:rPr lang="en-US" dirty="0"/>
              <a:t>collaboration, friendship</a:t>
            </a:r>
          </a:p>
          <a:p>
            <a:pPr>
              <a:buFontTx/>
              <a:buChar char="-"/>
            </a:pPr>
            <a:endParaRPr lang="en-US" dirty="0"/>
          </a:p>
          <a:p>
            <a:pPr>
              <a:buFontTx/>
              <a:buChar char="-"/>
            </a:pPr>
            <a:r>
              <a:rPr lang="en-US" dirty="0"/>
              <a:t>Directed:</a:t>
            </a:r>
          </a:p>
          <a:p>
            <a:pPr>
              <a:buFontTx/>
              <a:buChar char="-"/>
            </a:pPr>
            <a:r>
              <a:rPr lang="en-US" dirty="0"/>
              <a:t>email, phone calls,</a:t>
            </a:r>
            <a:r>
              <a:rPr lang="en-US" baseline="0" dirty="0"/>
              <a:t> Twitter, </a:t>
            </a:r>
            <a:r>
              <a:rPr lang="en-US" baseline="0" dirty="0" err="1"/>
              <a:t>webpages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EE944D-8E85-114A-9424-9724FCB08AF3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9963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Degree:</a:t>
            </a:r>
          </a:p>
          <a:p>
            <a:r>
              <a:rPr lang="en-US" dirty="0"/>
              <a:t>A = 4</a:t>
            </a:r>
          </a:p>
          <a:p>
            <a:r>
              <a:rPr lang="en-US" dirty="0"/>
              <a:t>C = In: 2 Out: 1</a:t>
            </a:r>
          </a:p>
          <a:p>
            <a:endParaRPr lang="en-US" dirty="0"/>
          </a:p>
          <a:p>
            <a:r>
              <a:rPr lang="en-US" dirty="0"/>
              <a:t>Discuss Sinks and Sources</a:t>
            </a:r>
          </a:p>
          <a:p>
            <a:r>
              <a:rPr lang="en-US" dirty="0"/>
              <a:t>No sinks</a:t>
            </a:r>
          </a:p>
          <a:p>
            <a:r>
              <a:rPr lang="en-US" dirty="0"/>
              <a:t>G is source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EE944D-8E85-114A-9424-9724FCB08AF3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7550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High</a:t>
            </a:r>
            <a:r>
              <a:rPr lang="en-US" baseline="0" dirty="0"/>
              <a:t> level discussion of diameter, density, distributions of degree, etc.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F728FC-AE6B-0445-9091-4012CCF0A4D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8251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Look at properties</a:t>
            </a:r>
          </a:p>
          <a:p>
            <a:r>
              <a:rPr lang="en-US" dirty="0"/>
              <a:t>- Remind everyone what node </a:t>
            </a:r>
            <a:r>
              <a:rPr lang="en-US" dirty="0" err="1"/>
              <a:t>betweeness</a:t>
            </a:r>
            <a:r>
              <a:rPr lang="en-US" dirty="0"/>
              <a:t> 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F728FC-AE6B-0445-9091-4012CCF0A4DC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5561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EE944D-8E85-114A-9424-9724FCB08AF3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7054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Transportation</a:t>
            </a:r>
            <a:r>
              <a:rPr lang="en-US" baseline="0" dirty="0"/>
              <a:t> networks give us insight into populations movements. Where do people live? Where do people work? Where do people visit?</a:t>
            </a:r>
          </a:p>
          <a:p>
            <a:r>
              <a:rPr lang="en-US" baseline="0" dirty="0"/>
              <a:t>As new lines are added, it shows the movement of populations to new areas. Or the building of an important new entity, e.g. airport.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F728FC-AE6B-0445-9091-4012CCF0A4DC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0820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dirty="0">
                <a:latin typeface="Arial" charset="0"/>
                <a:ea typeface="ＭＳ Ｐゴシック" charset="0"/>
              </a:rPr>
              <a:t>humans have only 30,000 genes, 98% shared with chimps</a:t>
            </a:r>
          </a:p>
          <a:p>
            <a:pPr lvl="1"/>
            <a:r>
              <a:rPr lang="en-US" dirty="0">
                <a:latin typeface="Arial" charset="0"/>
                <a:ea typeface="ＭＳ Ｐゴシック" charset="0"/>
              </a:rPr>
              <a:t>the complexity is in the interaction of genes</a:t>
            </a:r>
          </a:p>
          <a:p>
            <a:pPr lvl="1"/>
            <a:r>
              <a:rPr lang="en-US" dirty="0">
                <a:latin typeface="Arial" charset="0"/>
                <a:ea typeface="ＭＳ Ｐゴシック" charset="0"/>
              </a:rPr>
              <a:t>can we predict what result of the inhibition of one gene will be?</a:t>
            </a:r>
          </a:p>
          <a:p>
            <a:pPr lvl="1"/>
            <a:endParaRPr lang="en-US" dirty="0">
              <a:latin typeface="Arial" charset="0"/>
              <a:ea typeface="ＭＳ Ｐゴシック" charset="0"/>
            </a:endParaRPr>
          </a:p>
          <a:p>
            <a:pPr lvl="1"/>
            <a:r>
              <a:rPr lang="en-US" dirty="0">
                <a:latin typeface="Arial" charset="0"/>
                <a:ea typeface="ＭＳ Ｐゴシック" charset="0"/>
              </a:rPr>
              <a:t>Gene regulatory</a:t>
            </a:r>
            <a:r>
              <a:rPr lang="en-US" baseline="0" dirty="0">
                <a:latin typeface="Arial" charset="0"/>
                <a:ea typeface="ＭＳ Ｐゴシック" charset="0"/>
              </a:rPr>
              <a:t> networks represent how genes code for proteins that allow for necessary functions of development or responding to environment.</a:t>
            </a:r>
          </a:p>
          <a:p>
            <a:pPr lvl="1"/>
            <a:r>
              <a:rPr lang="en-US" baseline="0" dirty="0">
                <a:latin typeface="Arial" charset="0"/>
                <a:ea typeface="ＭＳ Ｐゴシック" charset="0"/>
              </a:rPr>
              <a:t>Yeast example: in yeast, which is a single-celled organism, a gene regulatory network helps it respond to its environment when the yeast cell find itself in sugar water. A gene gets turned on (</a:t>
            </a:r>
            <a:r>
              <a:rPr lang="en-US" baseline="0" dirty="0" err="1">
                <a:latin typeface="Arial" charset="0"/>
                <a:ea typeface="ＭＳ Ｐゴシック" charset="0"/>
              </a:rPr>
              <a:t>ie</a:t>
            </a:r>
            <a:r>
              <a:rPr lang="en-US" baseline="0" dirty="0">
                <a:latin typeface="Arial" charset="0"/>
                <a:ea typeface="ＭＳ Ｐゴシック" charset="0"/>
              </a:rPr>
              <a:t> expressed) to produce an enzyme which </a:t>
            </a:r>
            <a:r>
              <a:rPr lang="en-US" baseline="0" dirty="0">
                <a:latin typeface="+mn-lt"/>
                <a:ea typeface="+mn-ea"/>
              </a:rPr>
              <a:t>can process the sugar into alcohol.</a:t>
            </a:r>
            <a:endParaRPr lang="en-US" dirty="0">
              <a:latin typeface="Arial" charset="0"/>
              <a:ea typeface="ＭＳ Ｐゴシック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F728FC-AE6B-0445-9091-4012CCF0A4DC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7165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U_Texture_White_Cover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52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780931" y="907539"/>
            <a:ext cx="4094271" cy="1330933"/>
          </a:xfrm>
        </p:spPr>
        <p:txBody>
          <a:bodyPr>
            <a:normAutofit/>
          </a:bodyPr>
          <a:lstStyle>
            <a:lvl1pPr algn="l">
              <a:defRPr sz="3700">
                <a:solidFill>
                  <a:srgbClr val="002D5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780931" y="2311304"/>
            <a:ext cx="4094272" cy="762263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5194C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141613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86A9B72-EFE5-0C44-9856-127B83BB47D0}" type="datetimeFigureOut">
              <a:rPr lang="en-US" smtClean="0"/>
              <a:pPr/>
              <a:t>8/4/2022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F1ED6-03CA-FF41-BAAB-392506A14B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804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86A9B72-EFE5-0C44-9856-127B83BB47D0}" type="datetimeFigureOut">
              <a:rPr lang="en-US" smtClean="0"/>
              <a:pPr/>
              <a:t>8/4/2022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F1ED6-03CA-FF41-BAAB-392506A14B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6148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U_Texture_White_Back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" y="0"/>
            <a:ext cx="9143391" cy="6857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9785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86A9B72-EFE5-0C44-9856-127B83BB47D0}" type="datetimeFigureOut">
              <a:rPr lang="en-US" smtClean="0"/>
              <a:pPr/>
              <a:t>8/4/2022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F1ED6-03CA-FF41-BAAB-392506A14B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8431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86A9B72-EFE5-0C44-9856-127B83BB47D0}" type="datetimeFigureOut">
              <a:rPr lang="en-US" smtClean="0"/>
              <a:pPr/>
              <a:t>8/4/2022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F1ED6-03CA-FF41-BAAB-392506A14B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5626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86A9B72-EFE5-0C44-9856-127B83BB47D0}" type="datetimeFigureOut">
              <a:rPr lang="en-US" smtClean="0"/>
              <a:pPr/>
              <a:t>8/4/2022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F1ED6-03CA-FF41-BAAB-392506A14B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8178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86A9B72-EFE5-0C44-9856-127B83BB47D0}" type="datetimeFigureOut">
              <a:rPr lang="en-US" smtClean="0"/>
              <a:pPr/>
              <a:t>8/4/2022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F1ED6-03CA-FF41-BAAB-392506A14B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3688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86A9B72-EFE5-0C44-9856-127B83BB47D0}" type="datetimeFigureOut">
              <a:rPr lang="en-US" smtClean="0"/>
              <a:pPr/>
              <a:t>8/4/2022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F1ED6-03CA-FF41-BAAB-392506A14B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1700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86A9B72-EFE5-0C44-9856-127B83BB47D0}" type="datetimeFigureOut">
              <a:rPr lang="en-US" smtClean="0"/>
              <a:pPr/>
              <a:t>8/4/2022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F1ED6-03CA-FF41-BAAB-392506A14B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6401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86A9B72-EFE5-0C44-9856-127B83BB47D0}" type="datetimeFigureOut">
              <a:rPr lang="en-US" smtClean="0"/>
              <a:pPr/>
              <a:t>8/4/2022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F1ED6-03CA-FF41-BAAB-392506A14B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2635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86A9B72-EFE5-0C44-9856-127B83BB47D0}" type="datetimeFigureOut">
              <a:rPr lang="en-US" smtClean="0"/>
              <a:pPr/>
              <a:t>8/4/2022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F1ED6-03CA-FF41-BAAB-392506A14B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9451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U_Texture_White_Interior.pn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8" y="19135"/>
            <a:ext cx="9143391" cy="6857543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51614"/>
            <a:ext cx="8229600" cy="6574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099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7893" y="6331822"/>
            <a:ext cx="3930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002D50"/>
                </a:solidFill>
                <a:latin typeface="55 Helvetica Roman"/>
                <a:cs typeface="55 Helvetica Roman"/>
              </a:defRPr>
            </a:lvl1pPr>
          </a:lstStyle>
          <a:p>
            <a:fld id="{A11F1ED6-03CA-FF41-BAAB-392506A14B1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9726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3800" b="0" i="1" kern="1200">
          <a:solidFill>
            <a:srgbClr val="002D50"/>
          </a:solidFill>
          <a:latin typeface="Georgia"/>
          <a:ea typeface="+mj-ea"/>
          <a:cs typeface="Georgi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b="0" i="0" kern="1200">
          <a:solidFill>
            <a:schemeClr val="tx1"/>
          </a:solidFill>
          <a:latin typeface="55 Helvetica Roman"/>
          <a:ea typeface="+mn-ea"/>
          <a:cs typeface="55 Helvetica Roman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b="0" i="0" kern="1200">
          <a:solidFill>
            <a:schemeClr val="tx1"/>
          </a:solidFill>
          <a:latin typeface="55 Helvetica Roman"/>
          <a:ea typeface="+mn-ea"/>
          <a:cs typeface="55 Helvetica Roman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b="0" i="0" kern="1200">
          <a:solidFill>
            <a:schemeClr val="tx1"/>
          </a:solidFill>
          <a:latin typeface="55 Helvetica Roman"/>
          <a:ea typeface="+mn-ea"/>
          <a:cs typeface="55 Helvetica Roman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b="0" i="0" kern="1200">
          <a:solidFill>
            <a:schemeClr val="tx1"/>
          </a:solidFill>
          <a:latin typeface="55 Helvetica Roman"/>
          <a:ea typeface="+mn-ea"/>
          <a:cs typeface="55 Helvetica Roman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b="0" i="0" kern="1200">
          <a:solidFill>
            <a:schemeClr val="tx1"/>
          </a:solidFill>
          <a:latin typeface="55 Helvetica Roman"/>
          <a:ea typeface="+mn-ea"/>
          <a:cs typeface="55 Helvetica Roman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documentation.org/packages/networkD3/versions/0.4/topics/forceNetwork" TargetMode="External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ncbi.nlm.nih.gov/pmc/articles/PMC6267209/" TargetMode="External"/><Relationship Id="rId3" Type="http://schemas.openxmlformats.org/officeDocument/2006/relationships/hyperlink" Target="https://briatte.github.io/ggnet/" TargetMode="External"/><Relationship Id="rId7" Type="http://schemas.openxmlformats.org/officeDocument/2006/relationships/hyperlink" Target="https://bioconductor.org/packages/devel/bioc/vignettes/netbiov/inst/doc/netbiov-intro.pdf" TargetMode="External"/><Relationship Id="rId2" Type="http://schemas.openxmlformats.org/officeDocument/2006/relationships/hyperlink" Target="http://www.kateto.net/wp-content/uploads/2015/06/Polnet%202015%20Network%20Viz%20Tutorial%20-%20Ognyanova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ran.r-project.org/web/packages/visNetwork/vignettes/Introduction-to-visNetwork.html" TargetMode="External"/><Relationship Id="rId5" Type="http://schemas.openxmlformats.org/officeDocument/2006/relationships/hyperlink" Target="https://rdrr.io/cran/visNetwork/man/visPhysics.html" TargetMode="External"/><Relationship Id="rId10" Type="http://schemas.openxmlformats.org/officeDocument/2006/relationships/hyperlink" Target="http://christophergandrud.github.io/networkD3/" TargetMode="External"/><Relationship Id="rId4" Type="http://schemas.openxmlformats.org/officeDocument/2006/relationships/hyperlink" Target="https://www.r-bloggers.com/interactive-network-visualization-with-r/" TargetMode="External"/><Relationship Id="rId9" Type="http://schemas.openxmlformats.org/officeDocument/2006/relationships/hyperlink" Target="https://www.rdocumentation.org/packages/networkD3/versions/0.4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80931" y="417207"/>
            <a:ext cx="4094271" cy="2377363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U</a:t>
            </a:r>
            <a:r>
              <a:rPr lang="en-US" sz="3600" b="1" dirty="0"/>
              <a:t>sing NetworkD3 and R </a:t>
            </a:r>
            <a:r>
              <a:rPr lang="en-US" sz="3600" dirty="0"/>
              <a:t>to Visualize and Explore Relationships in Data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95981" y="3393254"/>
            <a:ext cx="3553189" cy="1017952"/>
          </a:xfrm>
        </p:spPr>
        <p:txBody>
          <a:bodyPr>
            <a:normAutofit fontScale="55000" lnSpcReduction="20000"/>
          </a:bodyPr>
          <a:lstStyle/>
          <a:p>
            <a:r>
              <a:rPr lang="en-US" dirty="0"/>
              <a:t>Dr. Ami Gates, Director Analytics</a:t>
            </a:r>
          </a:p>
          <a:p>
            <a:r>
              <a:rPr lang="en-US" dirty="0"/>
              <a:t>Georgetown University</a:t>
            </a:r>
          </a:p>
          <a:p>
            <a:endParaRPr lang="en-US" dirty="0"/>
          </a:p>
          <a:p>
            <a:r>
              <a:rPr lang="en-US" dirty="0"/>
              <a:t>NOTE: These slides were part of a conference talk I gave in 2019 while I was the Director of Data Science at Georgetown.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30500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5600" y="553353"/>
            <a:ext cx="6348479" cy="752024"/>
          </a:xfrm>
        </p:spPr>
        <p:txBody>
          <a:bodyPr>
            <a:noAutofit/>
          </a:bodyPr>
          <a:lstStyle/>
          <a:p>
            <a:r>
              <a:rPr lang="en-US" sz="3200" dirty="0"/>
              <a:t>Global Network Properties: Diameter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73116" y="1305377"/>
            <a:ext cx="339271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/>
          </a:p>
          <a:p>
            <a:r>
              <a:rPr lang="en-US" sz="2400" dirty="0"/>
              <a:t>The </a:t>
            </a:r>
            <a:r>
              <a:rPr lang="en-US" sz="2400" b="1" dirty="0"/>
              <a:t>diameter</a:t>
            </a:r>
            <a:r>
              <a:rPr lang="en-US" sz="2400" dirty="0"/>
              <a:t> is the </a:t>
            </a:r>
          </a:p>
          <a:p>
            <a:r>
              <a:rPr lang="en-US" sz="2400" b="1" dirty="0">
                <a:solidFill>
                  <a:srgbClr val="0070C0"/>
                </a:solidFill>
              </a:rPr>
              <a:t>max(all shortest paths in the graph)</a:t>
            </a:r>
          </a:p>
          <a:p>
            <a:endParaRPr lang="en-US" sz="2400" b="1" dirty="0">
              <a:solidFill>
                <a:srgbClr val="0070C0"/>
              </a:solidFill>
            </a:endParaRPr>
          </a:p>
          <a:p>
            <a:r>
              <a:rPr lang="en-US" sz="2400" dirty="0"/>
              <a:t>A </a:t>
            </a:r>
            <a:r>
              <a:rPr lang="en-US" sz="2400" b="1" dirty="0"/>
              <a:t>shortest path </a:t>
            </a:r>
            <a:r>
              <a:rPr lang="en-US" sz="2400" dirty="0"/>
              <a:t>from node </a:t>
            </a:r>
            <a:r>
              <a:rPr lang="en-US" sz="2400" dirty="0" err="1"/>
              <a:t>i</a:t>
            </a:r>
            <a:r>
              <a:rPr lang="en-US" sz="2400" dirty="0"/>
              <a:t> to node j is the least number of edges required to</a:t>
            </a:r>
          </a:p>
          <a:p>
            <a:r>
              <a:rPr lang="en-US" sz="2400" dirty="0"/>
              <a:t>get from </a:t>
            </a:r>
            <a:r>
              <a:rPr lang="en-US" sz="2400" dirty="0" err="1"/>
              <a:t>i</a:t>
            </a:r>
            <a:r>
              <a:rPr lang="en-US" sz="2400" dirty="0"/>
              <a:t> to j.  </a:t>
            </a:r>
          </a:p>
          <a:p>
            <a:endParaRPr lang="en-US" sz="2400" dirty="0"/>
          </a:p>
          <a:p>
            <a:r>
              <a:rPr lang="en-US" sz="2400" dirty="0"/>
              <a:t>There are never loops or cycles in shortest paths.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4358801" y="1572756"/>
            <a:ext cx="4235531" cy="4961607"/>
            <a:chOff x="4358802" y="1572757"/>
            <a:chExt cx="3043728" cy="3974096"/>
          </a:xfrm>
        </p:grpSpPr>
        <p:pic>
          <p:nvPicPr>
            <p:cNvPr id="6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31612" y="1706605"/>
              <a:ext cx="2870918" cy="36980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Freeform 11"/>
            <p:cNvSpPr/>
            <p:nvPr/>
          </p:nvSpPr>
          <p:spPr>
            <a:xfrm>
              <a:off x="4358802" y="1572757"/>
              <a:ext cx="1571809" cy="3974096"/>
            </a:xfrm>
            <a:custGeom>
              <a:avLst/>
              <a:gdLst>
                <a:gd name="connsiteX0" fmla="*/ 195390 w 2095745"/>
                <a:gd name="connsiteY0" fmla="*/ 1281 h 5298795"/>
                <a:gd name="connsiteX1" fmla="*/ 455911 w 2095745"/>
                <a:gd name="connsiteY1" fmla="*/ 44704 h 5298795"/>
                <a:gd name="connsiteX2" fmla="*/ 488476 w 2095745"/>
                <a:gd name="connsiteY2" fmla="*/ 66415 h 5298795"/>
                <a:gd name="connsiteX3" fmla="*/ 651301 w 2095745"/>
                <a:gd name="connsiteY3" fmla="*/ 131548 h 5298795"/>
                <a:gd name="connsiteX4" fmla="*/ 694722 w 2095745"/>
                <a:gd name="connsiteY4" fmla="*/ 164115 h 5298795"/>
                <a:gd name="connsiteX5" fmla="*/ 770707 w 2095745"/>
                <a:gd name="connsiteY5" fmla="*/ 229248 h 5298795"/>
                <a:gd name="connsiteX6" fmla="*/ 814127 w 2095745"/>
                <a:gd name="connsiteY6" fmla="*/ 283526 h 5298795"/>
                <a:gd name="connsiteX7" fmla="*/ 900967 w 2095745"/>
                <a:gd name="connsiteY7" fmla="*/ 370370 h 5298795"/>
                <a:gd name="connsiteX8" fmla="*/ 922677 w 2095745"/>
                <a:gd name="connsiteY8" fmla="*/ 402937 h 5298795"/>
                <a:gd name="connsiteX9" fmla="*/ 998662 w 2095745"/>
                <a:gd name="connsiteY9" fmla="*/ 468070 h 5298795"/>
                <a:gd name="connsiteX10" fmla="*/ 1031227 w 2095745"/>
                <a:gd name="connsiteY10" fmla="*/ 533204 h 5298795"/>
                <a:gd name="connsiteX11" fmla="*/ 1063792 w 2095745"/>
                <a:gd name="connsiteY11" fmla="*/ 565770 h 5298795"/>
                <a:gd name="connsiteX12" fmla="*/ 1118067 w 2095745"/>
                <a:gd name="connsiteY12" fmla="*/ 620048 h 5298795"/>
                <a:gd name="connsiteX13" fmla="*/ 1161488 w 2095745"/>
                <a:gd name="connsiteY13" fmla="*/ 706893 h 5298795"/>
                <a:gd name="connsiteX14" fmla="*/ 1194053 w 2095745"/>
                <a:gd name="connsiteY14" fmla="*/ 750315 h 5298795"/>
                <a:gd name="connsiteX15" fmla="*/ 1215763 w 2095745"/>
                <a:gd name="connsiteY15" fmla="*/ 804593 h 5298795"/>
                <a:gd name="connsiteX16" fmla="*/ 1313458 w 2095745"/>
                <a:gd name="connsiteY16" fmla="*/ 934859 h 5298795"/>
                <a:gd name="connsiteX17" fmla="*/ 1346023 w 2095745"/>
                <a:gd name="connsiteY17" fmla="*/ 1021704 h 5298795"/>
                <a:gd name="connsiteX18" fmla="*/ 1378588 w 2095745"/>
                <a:gd name="connsiteY18" fmla="*/ 1086837 h 5298795"/>
                <a:gd name="connsiteX19" fmla="*/ 1411153 w 2095745"/>
                <a:gd name="connsiteY19" fmla="*/ 1173682 h 5298795"/>
                <a:gd name="connsiteX20" fmla="*/ 1454573 w 2095745"/>
                <a:gd name="connsiteY20" fmla="*/ 1249671 h 5298795"/>
                <a:gd name="connsiteX21" fmla="*/ 1530558 w 2095745"/>
                <a:gd name="connsiteY21" fmla="*/ 1412504 h 5298795"/>
                <a:gd name="connsiteX22" fmla="*/ 1563123 w 2095745"/>
                <a:gd name="connsiteY22" fmla="*/ 1499349 h 5298795"/>
                <a:gd name="connsiteX23" fmla="*/ 1628254 w 2095745"/>
                <a:gd name="connsiteY23" fmla="*/ 1651326 h 5298795"/>
                <a:gd name="connsiteX24" fmla="*/ 1660819 w 2095745"/>
                <a:gd name="connsiteY24" fmla="*/ 1727315 h 5298795"/>
                <a:gd name="connsiteX25" fmla="*/ 1715094 w 2095745"/>
                <a:gd name="connsiteY25" fmla="*/ 1879293 h 5298795"/>
                <a:gd name="connsiteX26" fmla="*/ 1736804 w 2095745"/>
                <a:gd name="connsiteY26" fmla="*/ 1966138 h 5298795"/>
                <a:gd name="connsiteX27" fmla="*/ 1769369 w 2095745"/>
                <a:gd name="connsiteY27" fmla="*/ 2042127 h 5298795"/>
                <a:gd name="connsiteX28" fmla="*/ 1791079 w 2095745"/>
                <a:gd name="connsiteY28" fmla="*/ 2118115 h 5298795"/>
                <a:gd name="connsiteX29" fmla="*/ 1856209 w 2095745"/>
                <a:gd name="connsiteY29" fmla="*/ 2270093 h 5298795"/>
                <a:gd name="connsiteX30" fmla="*/ 1877919 w 2095745"/>
                <a:gd name="connsiteY30" fmla="*/ 2356938 h 5298795"/>
                <a:gd name="connsiteX31" fmla="*/ 1921339 w 2095745"/>
                <a:gd name="connsiteY31" fmla="*/ 2508916 h 5298795"/>
                <a:gd name="connsiteX32" fmla="*/ 1953904 w 2095745"/>
                <a:gd name="connsiteY32" fmla="*/ 2650038 h 5298795"/>
                <a:gd name="connsiteX33" fmla="*/ 1964759 w 2095745"/>
                <a:gd name="connsiteY33" fmla="*/ 2704316 h 5298795"/>
                <a:gd name="connsiteX34" fmla="*/ 1986469 w 2095745"/>
                <a:gd name="connsiteY34" fmla="*/ 2769449 h 5298795"/>
                <a:gd name="connsiteX35" fmla="*/ 2008179 w 2095745"/>
                <a:gd name="connsiteY35" fmla="*/ 2888860 h 5298795"/>
                <a:gd name="connsiteX36" fmla="*/ 2029889 w 2095745"/>
                <a:gd name="connsiteY36" fmla="*/ 2953994 h 5298795"/>
                <a:gd name="connsiteX37" fmla="*/ 2051599 w 2095745"/>
                <a:gd name="connsiteY37" fmla="*/ 3073405 h 5298795"/>
                <a:gd name="connsiteX38" fmla="*/ 2062454 w 2095745"/>
                <a:gd name="connsiteY38" fmla="*/ 3116827 h 5298795"/>
                <a:gd name="connsiteX39" fmla="*/ 2073309 w 2095745"/>
                <a:gd name="connsiteY39" fmla="*/ 4712594 h 5298795"/>
                <a:gd name="connsiteX40" fmla="*/ 2062454 w 2095745"/>
                <a:gd name="connsiteY40" fmla="*/ 4766872 h 5298795"/>
                <a:gd name="connsiteX41" fmla="*/ 2029889 w 2095745"/>
                <a:gd name="connsiteY41" fmla="*/ 4864572 h 5298795"/>
                <a:gd name="connsiteX42" fmla="*/ 2019034 w 2095745"/>
                <a:gd name="connsiteY42" fmla="*/ 4951417 h 5298795"/>
                <a:gd name="connsiteX43" fmla="*/ 1997324 w 2095745"/>
                <a:gd name="connsiteY43" fmla="*/ 4983983 h 5298795"/>
                <a:gd name="connsiteX44" fmla="*/ 1975614 w 2095745"/>
                <a:gd name="connsiteY44" fmla="*/ 5081683 h 5298795"/>
                <a:gd name="connsiteX45" fmla="*/ 1953904 w 2095745"/>
                <a:gd name="connsiteY45" fmla="*/ 5125106 h 5298795"/>
                <a:gd name="connsiteX46" fmla="*/ 1943049 w 2095745"/>
                <a:gd name="connsiteY46" fmla="*/ 5157672 h 5298795"/>
                <a:gd name="connsiteX47" fmla="*/ 1899629 w 2095745"/>
                <a:gd name="connsiteY47" fmla="*/ 5233661 h 5298795"/>
                <a:gd name="connsiteX48" fmla="*/ 1867064 w 2095745"/>
                <a:gd name="connsiteY48" fmla="*/ 5255372 h 5298795"/>
                <a:gd name="connsiteX49" fmla="*/ 1801934 w 2095745"/>
                <a:gd name="connsiteY49" fmla="*/ 5298795 h 5298795"/>
                <a:gd name="connsiteX50" fmla="*/ 1259183 w 2095745"/>
                <a:gd name="connsiteY50" fmla="*/ 5287939 h 5298795"/>
                <a:gd name="connsiteX51" fmla="*/ 1226618 w 2095745"/>
                <a:gd name="connsiteY51" fmla="*/ 5266228 h 5298795"/>
                <a:gd name="connsiteX52" fmla="*/ 1183198 w 2095745"/>
                <a:gd name="connsiteY52" fmla="*/ 5244517 h 5298795"/>
                <a:gd name="connsiteX53" fmla="*/ 1172343 w 2095745"/>
                <a:gd name="connsiteY53" fmla="*/ 5070828 h 5298795"/>
                <a:gd name="connsiteX54" fmla="*/ 1204908 w 2095745"/>
                <a:gd name="connsiteY54" fmla="*/ 4973128 h 5298795"/>
                <a:gd name="connsiteX55" fmla="*/ 1237473 w 2095745"/>
                <a:gd name="connsiteY55" fmla="*/ 4875428 h 5298795"/>
                <a:gd name="connsiteX56" fmla="*/ 1248328 w 2095745"/>
                <a:gd name="connsiteY56" fmla="*/ 4842861 h 5298795"/>
                <a:gd name="connsiteX57" fmla="*/ 1270038 w 2095745"/>
                <a:gd name="connsiteY57" fmla="*/ 4799439 h 5298795"/>
                <a:gd name="connsiteX58" fmla="*/ 1280893 w 2095745"/>
                <a:gd name="connsiteY58" fmla="*/ 4745161 h 5298795"/>
                <a:gd name="connsiteX59" fmla="*/ 1302603 w 2095745"/>
                <a:gd name="connsiteY59" fmla="*/ 4712594 h 5298795"/>
                <a:gd name="connsiteX60" fmla="*/ 1313458 w 2095745"/>
                <a:gd name="connsiteY60" fmla="*/ 4658316 h 5298795"/>
                <a:gd name="connsiteX61" fmla="*/ 1335168 w 2095745"/>
                <a:gd name="connsiteY61" fmla="*/ 4625750 h 5298795"/>
                <a:gd name="connsiteX62" fmla="*/ 1367733 w 2095745"/>
                <a:gd name="connsiteY62" fmla="*/ 4528050 h 5298795"/>
                <a:gd name="connsiteX63" fmla="*/ 1389443 w 2095745"/>
                <a:gd name="connsiteY63" fmla="*/ 4495483 h 5298795"/>
                <a:gd name="connsiteX64" fmla="*/ 1432863 w 2095745"/>
                <a:gd name="connsiteY64" fmla="*/ 4376072 h 5298795"/>
                <a:gd name="connsiteX65" fmla="*/ 1465428 w 2095745"/>
                <a:gd name="connsiteY65" fmla="*/ 4072116 h 5298795"/>
                <a:gd name="connsiteX66" fmla="*/ 1454573 w 2095745"/>
                <a:gd name="connsiteY66" fmla="*/ 3572761 h 5298795"/>
                <a:gd name="connsiteX67" fmla="*/ 1432863 w 2095745"/>
                <a:gd name="connsiteY67" fmla="*/ 3290516 h 5298795"/>
                <a:gd name="connsiteX68" fmla="*/ 1411153 w 2095745"/>
                <a:gd name="connsiteY68" fmla="*/ 3192816 h 5298795"/>
                <a:gd name="connsiteX69" fmla="*/ 1400298 w 2095745"/>
                <a:gd name="connsiteY69" fmla="*/ 3073405 h 5298795"/>
                <a:gd name="connsiteX70" fmla="*/ 1367733 w 2095745"/>
                <a:gd name="connsiteY70" fmla="*/ 2975705 h 5298795"/>
                <a:gd name="connsiteX71" fmla="*/ 1335168 w 2095745"/>
                <a:gd name="connsiteY71" fmla="*/ 2769449 h 5298795"/>
                <a:gd name="connsiteX72" fmla="*/ 1324313 w 2095745"/>
                <a:gd name="connsiteY72" fmla="*/ 2671749 h 5298795"/>
                <a:gd name="connsiteX73" fmla="*/ 1302603 w 2095745"/>
                <a:gd name="connsiteY73" fmla="*/ 2595760 h 5298795"/>
                <a:gd name="connsiteX74" fmla="*/ 1270038 w 2095745"/>
                <a:gd name="connsiteY74" fmla="*/ 2487205 h 5298795"/>
                <a:gd name="connsiteX75" fmla="*/ 1226618 w 2095745"/>
                <a:gd name="connsiteY75" fmla="*/ 2335227 h 5298795"/>
                <a:gd name="connsiteX76" fmla="*/ 1204908 w 2095745"/>
                <a:gd name="connsiteY76" fmla="*/ 2259238 h 5298795"/>
                <a:gd name="connsiteX77" fmla="*/ 1183198 w 2095745"/>
                <a:gd name="connsiteY77" fmla="*/ 2172393 h 5298795"/>
                <a:gd name="connsiteX78" fmla="*/ 1172343 w 2095745"/>
                <a:gd name="connsiteY78" fmla="*/ 2139827 h 5298795"/>
                <a:gd name="connsiteX79" fmla="*/ 1150633 w 2095745"/>
                <a:gd name="connsiteY79" fmla="*/ 2107260 h 5298795"/>
                <a:gd name="connsiteX80" fmla="*/ 1139778 w 2095745"/>
                <a:gd name="connsiteY80" fmla="*/ 2074693 h 5298795"/>
                <a:gd name="connsiteX81" fmla="*/ 1118067 w 2095745"/>
                <a:gd name="connsiteY81" fmla="*/ 2031271 h 5298795"/>
                <a:gd name="connsiteX82" fmla="*/ 1085502 w 2095745"/>
                <a:gd name="connsiteY82" fmla="*/ 1944427 h 5298795"/>
                <a:gd name="connsiteX83" fmla="*/ 1074647 w 2095745"/>
                <a:gd name="connsiteY83" fmla="*/ 1890149 h 5298795"/>
                <a:gd name="connsiteX84" fmla="*/ 1052937 w 2095745"/>
                <a:gd name="connsiteY84" fmla="*/ 1857582 h 5298795"/>
                <a:gd name="connsiteX85" fmla="*/ 1031227 w 2095745"/>
                <a:gd name="connsiteY85" fmla="*/ 1803304 h 5298795"/>
                <a:gd name="connsiteX86" fmla="*/ 966097 w 2095745"/>
                <a:gd name="connsiteY86" fmla="*/ 1683893 h 5298795"/>
                <a:gd name="connsiteX87" fmla="*/ 922677 w 2095745"/>
                <a:gd name="connsiteY87" fmla="*/ 1586193 h 5298795"/>
                <a:gd name="connsiteX88" fmla="*/ 879257 w 2095745"/>
                <a:gd name="connsiteY88" fmla="*/ 1499349 h 5298795"/>
                <a:gd name="connsiteX89" fmla="*/ 857547 w 2095745"/>
                <a:gd name="connsiteY89" fmla="*/ 1455926 h 5298795"/>
                <a:gd name="connsiteX90" fmla="*/ 824982 w 2095745"/>
                <a:gd name="connsiteY90" fmla="*/ 1412504 h 5298795"/>
                <a:gd name="connsiteX91" fmla="*/ 781562 w 2095745"/>
                <a:gd name="connsiteY91" fmla="*/ 1336515 h 5298795"/>
                <a:gd name="connsiteX92" fmla="*/ 716432 w 2095745"/>
                <a:gd name="connsiteY92" fmla="*/ 1249671 h 5298795"/>
                <a:gd name="connsiteX93" fmla="*/ 662156 w 2095745"/>
                <a:gd name="connsiteY93" fmla="*/ 1173682 h 5298795"/>
                <a:gd name="connsiteX94" fmla="*/ 575316 w 2095745"/>
                <a:gd name="connsiteY94" fmla="*/ 1075982 h 5298795"/>
                <a:gd name="connsiteX95" fmla="*/ 542751 w 2095745"/>
                <a:gd name="connsiteY95" fmla="*/ 1065126 h 5298795"/>
                <a:gd name="connsiteX96" fmla="*/ 488476 w 2095745"/>
                <a:gd name="connsiteY96" fmla="*/ 1021704 h 5298795"/>
                <a:gd name="connsiteX97" fmla="*/ 434201 w 2095745"/>
                <a:gd name="connsiteY97" fmla="*/ 956571 h 5298795"/>
                <a:gd name="connsiteX98" fmla="*/ 401636 w 2095745"/>
                <a:gd name="connsiteY98" fmla="*/ 945715 h 5298795"/>
                <a:gd name="connsiteX99" fmla="*/ 314796 w 2095745"/>
                <a:gd name="connsiteY99" fmla="*/ 848015 h 5298795"/>
                <a:gd name="connsiteX100" fmla="*/ 271376 w 2095745"/>
                <a:gd name="connsiteY100" fmla="*/ 804593 h 5298795"/>
                <a:gd name="connsiteX101" fmla="*/ 217101 w 2095745"/>
                <a:gd name="connsiteY101" fmla="*/ 761170 h 5298795"/>
                <a:gd name="connsiteX102" fmla="*/ 184535 w 2095745"/>
                <a:gd name="connsiteY102" fmla="*/ 706893 h 5298795"/>
                <a:gd name="connsiteX103" fmla="*/ 151970 w 2095745"/>
                <a:gd name="connsiteY103" fmla="*/ 696037 h 5298795"/>
                <a:gd name="connsiteX104" fmla="*/ 86840 w 2095745"/>
                <a:gd name="connsiteY104" fmla="*/ 609193 h 5298795"/>
                <a:gd name="connsiteX105" fmla="*/ 65130 w 2095745"/>
                <a:gd name="connsiteY105" fmla="*/ 576626 h 5298795"/>
                <a:gd name="connsiteX106" fmla="*/ 54275 w 2095745"/>
                <a:gd name="connsiteY106" fmla="*/ 544059 h 5298795"/>
                <a:gd name="connsiteX107" fmla="*/ 21710 w 2095745"/>
                <a:gd name="connsiteY107" fmla="*/ 500637 h 5298795"/>
                <a:gd name="connsiteX108" fmla="*/ 0 w 2095745"/>
                <a:gd name="connsiteY108" fmla="*/ 468070 h 5298795"/>
                <a:gd name="connsiteX109" fmla="*/ 10855 w 2095745"/>
                <a:gd name="connsiteY109" fmla="*/ 98981 h 5298795"/>
                <a:gd name="connsiteX110" fmla="*/ 54275 w 2095745"/>
                <a:gd name="connsiteY110" fmla="*/ 55559 h 5298795"/>
                <a:gd name="connsiteX111" fmla="*/ 75985 w 2095745"/>
                <a:gd name="connsiteY111" fmla="*/ 22992 h 5298795"/>
                <a:gd name="connsiteX112" fmla="*/ 108550 w 2095745"/>
                <a:gd name="connsiteY112" fmla="*/ 12137 h 5298795"/>
                <a:gd name="connsiteX113" fmla="*/ 195390 w 2095745"/>
                <a:gd name="connsiteY113" fmla="*/ 1281 h 5298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</a:cxnLst>
              <a:rect l="l" t="t" r="r" b="b"/>
              <a:pathLst>
                <a:path w="2095745" h="5298795">
                  <a:moveTo>
                    <a:pt x="195390" y="1281"/>
                  </a:moveTo>
                  <a:cubicBezTo>
                    <a:pt x="253284" y="6709"/>
                    <a:pt x="341500" y="16099"/>
                    <a:pt x="455911" y="44704"/>
                  </a:cubicBezTo>
                  <a:cubicBezTo>
                    <a:pt x="466766" y="51941"/>
                    <a:pt x="476363" y="61570"/>
                    <a:pt x="488476" y="66415"/>
                  </a:cubicBezTo>
                  <a:cubicBezTo>
                    <a:pt x="566368" y="97573"/>
                    <a:pt x="576790" y="75662"/>
                    <a:pt x="651301" y="131548"/>
                  </a:cubicBezTo>
                  <a:cubicBezTo>
                    <a:pt x="665775" y="142404"/>
                    <a:pt x="680985" y="152340"/>
                    <a:pt x="694722" y="164115"/>
                  </a:cubicBezTo>
                  <a:cubicBezTo>
                    <a:pt x="800568" y="254843"/>
                    <a:pt x="643719" y="134002"/>
                    <a:pt x="770707" y="229248"/>
                  </a:cubicBezTo>
                  <a:cubicBezTo>
                    <a:pt x="789967" y="287032"/>
                    <a:pt x="767162" y="240828"/>
                    <a:pt x="814127" y="283526"/>
                  </a:cubicBezTo>
                  <a:cubicBezTo>
                    <a:pt x="844418" y="311064"/>
                    <a:pt x="878260" y="336307"/>
                    <a:pt x="900967" y="370370"/>
                  </a:cubicBezTo>
                  <a:cubicBezTo>
                    <a:pt x="908204" y="381226"/>
                    <a:pt x="914325" y="392914"/>
                    <a:pt x="922677" y="402937"/>
                  </a:cubicBezTo>
                  <a:cubicBezTo>
                    <a:pt x="947877" y="433178"/>
                    <a:pt x="966717" y="444110"/>
                    <a:pt x="998662" y="468070"/>
                  </a:cubicBezTo>
                  <a:cubicBezTo>
                    <a:pt x="1009541" y="500709"/>
                    <a:pt x="1007846" y="505146"/>
                    <a:pt x="1031227" y="533204"/>
                  </a:cubicBezTo>
                  <a:cubicBezTo>
                    <a:pt x="1041055" y="544998"/>
                    <a:pt x="1053964" y="553976"/>
                    <a:pt x="1063792" y="565770"/>
                  </a:cubicBezTo>
                  <a:cubicBezTo>
                    <a:pt x="1109022" y="620049"/>
                    <a:pt x="1058364" y="580244"/>
                    <a:pt x="1118067" y="620048"/>
                  </a:cubicBezTo>
                  <a:cubicBezTo>
                    <a:pt x="1133277" y="665681"/>
                    <a:pt x="1127307" y="655619"/>
                    <a:pt x="1161488" y="706893"/>
                  </a:cubicBezTo>
                  <a:cubicBezTo>
                    <a:pt x="1171523" y="721947"/>
                    <a:pt x="1185267" y="734499"/>
                    <a:pt x="1194053" y="750315"/>
                  </a:cubicBezTo>
                  <a:cubicBezTo>
                    <a:pt x="1203516" y="767349"/>
                    <a:pt x="1205302" y="788153"/>
                    <a:pt x="1215763" y="804593"/>
                  </a:cubicBezTo>
                  <a:cubicBezTo>
                    <a:pt x="1273583" y="895458"/>
                    <a:pt x="1266512" y="840961"/>
                    <a:pt x="1313458" y="934859"/>
                  </a:cubicBezTo>
                  <a:cubicBezTo>
                    <a:pt x="1327284" y="962512"/>
                    <a:pt x="1333845" y="993287"/>
                    <a:pt x="1346023" y="1021704"/>
                  </a:cubicBezTo>
                  <a:cubicBezTo>
                    <a:pt x="1355584" y="1044015"/>
                    <a:pt x="1369027" y="1064526"/>
                    <a:pt x="1378588" y="1086837"/>
                  </a:cubicBezTo>
                  <a:cubicBezTo>
                    <a:pt x="1390766" y="1115254"/>
                    <a:pt x="1398079" y="1145666"/>
                    <a:pt x="1411153" y="1173682"/>
                  </a:cubicBezTo>
                  <a:cubicBezTo>
                    <a:pt x="1423489" y="1200118"/>
                    <a:pt x="1440845" y="1223930"/>
                    <a:pt x="1454573" y="1249671"/>
                  </a:cubicBezTo>
                  <a:cubicBezTo>
                    <a:pt x="1484977" y="1306682"/>
                    <a:pt x="1506821" y="1353157"/>
                    <a:pt x="1530558" y="1412504"/>
                  </a:cubicBezTo>
                  <a:cubicBezTo>
                    <a:pt x="1542040" y="1441210"/>
                    <a:pt x="1551417" y="1470734"/>
                    <a:pt x="1563123" y="1499349"/>
                  </a:cubicBezTo>
                  <a:cubicBezTo>
                    <a:pt x="1583991" y="1550361"/>
                    <a:pt x="1606544" y="1600667"/>
                    <a:pt x="1628254" y="1651326"/>
                  </a:cubicBezTo>
                  <a:cubicBezTo>
                    <a:pt x="1639109" y="1676656"/>
                    <a:pt x="1653249" y="1700818"/>
                    <a:pt x="1660819" y="1727315"/>
                  </a:cubicBezTo>
                  <a:cubicBezTo>
                    <a:pt x="1744833" y="2021379"/>
                    <a:pt x="1614895" y="1578680"/>
                    <a:pt x="1715094" y="1879293"/>
                  </a:cubicBezTo>
                  <a:cubicBezTo>
                    <a:pt x="1724530" y="1907601"/>
                    <a:pt x="1727368" y="1937830"/>
                    <a:pt x="1736804" y="1966138"/>
                  </a:cubicBezTo>
                  <a:cubicBezTo>
                    <a:pt x="1745518" y="1992282"/>
                    <a:pt x="1760101" y="2016175"/>
                    <a:pt x="1769369" y="2042127"/>
                  </a:cubicBezTo>
                  <a:cubicBezTo>
                    <a:pt x="1778229" y="2066935"/>
                    <a:pt x="1781701" y="2093498"/>
                    <a:pt x="1791079" y="2118115"/>
                  </a:cubicBezTo>
                  <a:cubicBezTo>
                    <a:pt x="1810699" y="2169620"/>
                    <a:pt x="1842842" y="2216623"/>
                    <a:pt x="1856209" y="2270093"/>
                  </a:cubicBezTo>
                  <a:cubicBezTo>
                    <a:pt x="1863446" y="2299041"/>
                    <a:pt x="1870068" y="2328150"/>
                    <a:pt x="1877919" y="2356938"/>
                  </a:cubicBezTo>
                  <a:cubicBezTo>
                    <a:pt x="1891781" y="2407768"/>
                    <a:pt x="1912678" y="2456946"/>
                    <a:pt x="1921339" y="2508916"/>
                  </a:cubicBezTo>
                  <a:cubicBezTo>
                    <a:pt x="1942323" y="2634823"/>
                    <a:pt x="1919208" y="2511247"/>
                    <a:pt x="1953904" y="2650038"/>
                  </a:cubicBezTo>
                  <a:cubicBezTo>
                    <a:pt x="1958379" y="2667938"/>
                    <a:pt x="1959904" y="2686515"/>
                    <a:pt x="1964759" y="2704316"/>
                  </a:cubicBezTo>
                  <a:cubicBezTo>
                    <a:pt x="1970780" y="2726395"/>
                    <a:pt x="1980448" y="2747370"/>
                    <a:pt x="1986469" y="2769449"/>
                  </a:cubicBezTo>
                  <a:cubicBezTo>
                    <a:pt x="2010805" y="2858686"/>
                    <a:pt x="1983358" y="2789571"/>
                    <a:pt x="2008179" y="2888860"/>
                  </a:cubicBezTo>
                  <a:cubicBezTo>
                    <a:pt x="2013729" y="2911062"/>
                    <a:pt x="2024648" y="2931717"/>
                    <a:pt x="2029889" y="2953994"/>
                  </a:cubicBezTo>
                  <a:cubicBezTo>
                    <a:pt x="2039155" y="2993375"/>
                    <a:pt x="2043665" y="3033734"/>
                    <a:pt x="2051599" y="3073405"/>
                  </a:cubicBezTo>
                  <a:cubicBezTo>
                    <a:pt x="2054525" y="3088035"/>
                    <a:pt x="2058836" y="3102353"/>
                    <a:pt x="2062454" y="3116827"/>
                  </a:cubicBezTo>
                  <a:cubicBezTo>
                    <a:pt x="2115833" y="3810762"/>
                    <a:pt x="2093824" y="3420145"/>
                    <a:pt x="2073309" y="4712594"/>
                  </a:cubicBezTo>
                  <a:cubicBezTo>
                    <a:pt x="2073016" y="4731043"/>
                    <a:pt x="2067523" y="4749131"/>
                    <a:pt x="2062454" y="4766872"/>
                  </a:cubicBezTo>
                  <a:cubicBezTo>
                    <a:pt x="2053024" y="4799879"/>
                    <a:pt x="2029889" y="4864572"/>
                    <a:pt x="2029889" y="4864572"/>
                  </a:cubicBezTo>
                  <a:cubicBezTo>
                    <a:pt x="2026271" y="4893520"/>
                    <a:pt x="2026710" y="4923271"/>
                    <a:pt x="2019034" y="4951417"/>
                  </a:cubicBezTo>
                  <a:cubicBezTo>
                    <a:pt x="2015601" y="4964004"/>
                    <a:pt x="2001449" y="4971606"/>
                    <a:pt x="1997324" y="4983983"/>
                  </a:cubicBezTo>
                  <a:cubicBezTo>
                    <a:pt x="1986775" y="5015632"/>
                    <a:pt x="1985424" y="5049797"/>
                    <a:pt x="1975614" y="5081683"/>
                  </a:cubicBezTo>
                  <a:cubicBezTo>
                    <a:pt x="1970855" y="5097150"/>
                    <a:pt x="1960278" y="5110232"/>
                    <a:pt x="1953904" y="5125106"/>
                  </a:cubicBezTo>
                  <a:cubicBezTo>
                    <a:pt x="1949397" y="5135623"/>
                    <a:pt x="1947556" y="5147155"/>
                    <a:pt x="1943049" y="5157672"/>
                  </a:cubicBezTo>
                  <a:cubicBezTo>
                    <a:pt x="1936664" y="5172571"/>
                    <a:pt x="1913256" y="5220034"/>
                    <a:pt x="1899629" y="5233661"/>
                  </a:cubicBezTo>
                  <a:cubicBezTo>
                    <a:pt x="1890404" y="5242886"/>
                    <a:pt x="1877086" y="5247020"/>
                    <a:pt x="1867064" y="5255372"/>
                  </a:cubicBezTo>
                  <a:cubicBezTo>
                    <a:pt x="1812856" y="5300548"/>
                    <a:pt x="1859164" y="5279717"/>
                    <a:pt x="1801934" y="5298795"/>
                  </a:cubicBezTo>
                  <a:cubicBezTo>
                    <a:pt x="1621017" y="5295176"/>
                    <a:pt x="1439847" y="5298166"/>
                    <a:pt x="1259183" y="5287939"/>
                  </a:cubicBezTo>
                  <a:cubicBezTo>
                    <a:pt x="1246158" y="5287202"/>
                    <a:pt x="1237945" y="5272701"/>
                    <a:pt x="1226618" y="5266228"/>
                  </a:cubicBezTo>
                  <a:cubicBezTo>
                    <a:pt x="1212568" y="5258199"/>
                    <a:pt x="1197671" y="5251754"/>
                    <a:pt x="1183198" y="5244517"/>
                  </a:cubicBezTo>
                  <a:cubicBezTo>
                    <a:pt x="1138831" y="5177963"/>
                    <a:pt x="1147785" y="5205903"/>
                    <a:pt x="1172343" y="5070828"/>
                  </a:cubicBezTo>
                  <a:cubicBezTo>
                    <a:pt x="1178483" y="5037054"/>
                    <a:pt x="1194053" y="5005695"/>
                    <a:pt x="1204908" y="4973128"/>
                  </a:cubicBezTo>
                  <a:lnTo>
                    <a:pt x="1237473" y="4875428"/>
                  </a:lnTo>
                  <a:cubicBezTo>
                    <a:pt x="1241091" y="4864572"/>
                    <a:pt x="1243211" y="4853096"/>
                    <a:pt x="1248328" y="4842861"/>
                  </a:cubicBezTo>
                  <a:lnTo>
                    <a:pt x="1270038" y="4799439"/>
                  </a:lnTo>
                  <a:cubicBezTo>
                    <a:pt x="1273656" y="4781346"/>
                    <a:pt x="1274415" y="4762437"/>
                    <a:pt x="1280893" y="4745161"/>
                  </a:cubicBezTo>
                  <a:cubicBezTo>
                    <a:pt x="1285474" y="4732945"/>
                    <a:pt x="1298022" y="4724810"/>
                    <a:pt x="1302603" y="4712594"/>
                  </a:cubicBezTo>
                  <a:cubicBezTo>
                    <a:pt x="1309081" y="4695318"/>
                    <a:pt x="1306980" y="4675592"/>
                    <a:pt x="1313458" y="4658316"/>
                  </a:cubicBezTo>
                  <a:cubicBezTo>
                    <a:pt x="1318039" y="4646100"/>
                    <a:pt x="1329334" y="4637419"/>
                    <a:pt x="1335168" y="4625750"/>
                  </a:cubicBezTo>
                  <a:cubicBezTo>
                    <a:pt x="1423288" y="4449502"/>
                    <a:pt x="1305548" y="4673156"/>
                    <a:pt x="1367733" y="4528050"/>
                  </a:cubicBezTo>
                  <a:cubicBezTo>
                    <a:pt x="1372872" y="4516058"/>
                    <a:pt x="1383609" y="4507152"/>
                    <a:pt x="1389443" y="4495483"/>
                  </a:cubicBezTo>
                  <a:cubicBezTo>
                    <a:pt x="1404547" y="4465273"/>
                    <a:pt x="1422731" y="4406470"/>
                    <a:pt x="1432863" y="4376072"/>
                  </a:cubicBezTo>
                  <a:cubicBezTo>
                    <a:pt x="1461755" y="4173816"/>
                    <a:pt x="1450927" y="4275138"/>
                    <a:pt x="1465428" y="4072116"/>
                  </a:cubicBezTo>
                  <a:cubicBezTo>
                    <a:pt x="1461810" y="3905664"/>
                    <a:pt x="1459941" y="3739165"/>
                    <a:pt x="1454573" y="3572761"/>
                  </a:cubicBezTo>
                  <a:cubicBezTo>
                    <a:pt x="1453373" y="3535548"/>
                    <a:pt x="1442015" y="3348484"/>
                    <a:pt x="1432863" y="3290516"/>
                  </a:cubicBezTo>
                  <a:cubicBezTo>
                    <a:pt x="1427660" y="3257563"/>
                    <a:pt x="1418390" y="3225383"/>
                    <a:pt x="1411153" y="3192816"/>
                  </a:cubicBezTo>
                  <a:cubicBezTo>
                    <a:pt x="1407535" y="3153012"/>
                    <a:pt x="1405580" y="3113022"/>
                    <a:pt x="1400298" y="3073405"/>
                  </a:cubicBezTo>
                  <a:cubicBezTo>
                    <a:pt x="1395624" y="3038347"/>
                    <a:pt x="1380738" y="3008220"/>
                    <a:pt x="1367733" y="2975705"/>
                  </a:cubicBezTo>
                  <a:cubicBezTo>
                    <a:pt x="1340311" y="2728899"/>
                    <a:pt x="1377372" y="3036753"/>
                    <a:pt x="1335168" y="2769449"/>
                  </a:cubicBezTo>
                  <a:cubicBezTo>
                    <a:pt x="1330058" y="2737083"/>
                    <a:pt x="1330351" y="2703955"/>
                    <a:pt x="1324313" y="2671749"/>
                  </a:cubicBezTo>
                  <a:cubicBezTo>
                    <a:pt x="1319459" y="2645857"/>
                    <a:pt x="1308122" y="2621518"/>
                    <a:pt x="1302603" y="2595760"/>
                  </a:cubicBezTo>
                  <a:cubicBezTo>
                    <a:pt x="1280545" y="2492819"/>
                    <a:pt x="1310712" y="2548218"/>
                    <a:pt x="1270038" y="2487205"/>
                  </a:cubicBezTo>
                  <a:cubicBezTo>
                    <a:pt x="1217985" y="2331035"/>
                    <a:pt x="1281139" y="2526059"/>
                    <a:pt x="1226618" y="2335227"/>
                  </a:cubicBezTo>
                  <a:cubicBezTo>
                    <a:pt x="1219381" y="2309897"/>
                    <a:pt x="1211695" y="2284692"/>
                    <a:pt x="1204908" y="2259238"/>
                  </a:cubicBezTo>
                  <a:cubicBezTo>
                    <a:pt x="1197220" y="2230406"/>
                    <a:pt x="1192634" y="2200701"/>
                    <a:pt x="1183198" y="2172393"/>
                  </a:cubicBezTo>
                  <a:cubicBezTo>
                    <a:pt x="1179580" y="2161538"/>
                    <a:pt x="1177460" y="2150062"/>
                    <a:pt x="1172343" y="2139827"/>
                  </a:cubicBezTo>
                  <a:cubicBezTo>
                    <a:pt x="1166509" y="2128158"/>
                    <a:pt x="1156467" y="2118929"/>
                    <a:pt x="1150633" y="2107260"/>
                  </a:cubicBezTo>
                  <a:cubicBezTo>
                    <a:pt x="1145516" y="2097025"/>
                    <a:pt x="1144285" y="2085211"/>
                    <a:pt x="1139778" y="2074693"/>
                  </a:cubicBezTo>
                  <a:cubicBezTo>
                    <a:pt x="1133404" y="2059819"/>
                    <a:pt x="1125304" y="2045745"/>
                    <a:pt x="1118067" y="2031271"/>
                  </a:cubicBezTo>
                  <a:cubicBezTo>
                    <a:pt x="1082065" y="1851249"/>
                    <a:pt x="1133419" y="2072211"/>
                    <a:pt x="1085502" y="1944427"/>
                  </a:cubicBezTo>
                  <a:cubicBezTo>
                    <a:pt x="1079024" y="1927151"/>
                    <a:pt x="1081125" y="1907425"/>
                    <a:pt x="1074647" y="1890149"/>
                  </a:cubicBezTo>
                  <a:cubicBezTo>
                    <a:pt x="1070066" y="1877933"/>
                    <a:pt x="1058771" y="1869251"/>
                    <a:pt x="1052937" y="1857582"/>
                  </a:cubicBezTo>
                  <a:cubicBezTo>
                    <a:pt x="1044223" y="1840153"/>
                    <a:pt x="1039141" y="1821111"/>
                    <a:pt x="1031227" y="1803304"/>
                  </a:cubicBezTo>
                  <a:cubicBezTo>
                    <a:pt x="1013850" y="1764203"/>
                    <a:pt x="986215" y="1719101"/>
                    <a:pt x="966097" y="1683893"/>
                  </a:cubicBezTo>
                  <a:cubicBezTo>
                    <a:pt x="947596" y="1609885"/>
                    <a:pt x="966494" y="1667572"/>
                    <a:pt x="922677" y="1586193"/>
                  </a:cubicBezTo>
                  <a:cubicBezTo>
                    <a:pt x="907334" y="1557697"/>
                    <a:pt x="893730" y="1528297"/>
                    <a:pt x="879257" y="1499349"/>
                  </a:cubicBezTo>
                  <a:cubicBezTo>
                    <a:pt x="872020" y="1484875"/>
                    <a:pt x="867256" y="1468872"/>
                    <a:pt x="857547" y="1455926"/>
                  </a:cubicBezTo>
                  <a:cubicBezTo>
                    <a:pt x="846692" y="1441452"/>
                    <a:pt x="834571" y="1427846"/>
                    <a:pt x="824982" y="1412504"/>
                  </a:cubicBezTo>
                  <a:cubicBezTo>
                    <a:pt x="769617" y="1323916"/>
                    <a:pt x="834678" y="1409553"/>
                    <a:pt x="781562" y="1336515"/>
                  </a:cubicBezTo>
                  <a:cubicBezTo>
                    <a:pt x="760280" y="1307251"/>
                    <a:pt x="732613" y="1282036"/>
                    <a:pt x="716432" y="1249671"/>
                  </a:cubicBezTo>
                  <a:cubicBezTo>
                    <a:pt x="676259" y="1169319"/>
                    <a:pt x="717167" y="1239697"/>
                    <a:pt x="662156" y="1173682"/>
                  </a:cubicBezTo>
                  <a:cubicBezTo>
                    <a:pt x="634308" y="1140263"/>
                    <a:pt x="624039" y="1092224"/>
                    <a:pt x="575316" y="1075982"/>
                  </a:cubicBezTo>
                  <a:lnTo>
                    <a:pt x="542751" y="1065126"/>
                  </a:lnTo>
                  <a:cubicBezTo>
                    <a:pt x="524659" y="1050652"/>
                    <a:pt x="504859" y="1038087"/>
                    <a:pt x="488476" y="1021704"/>
                  </a:cubicBezTo>
                  <a:cubicBezTo>
                    <a:pt x="448426" y="981652"/>
                    <a:pt x="487552" y="992140"/>
                    <a:pt x="434201" y="956571"/>
                  </a:cubicBezTo>
                  <a:cubicBezTo>
                    <a:pt x="424681" y="950224"/>
                    <a:pt x="412491" y="949334"/>
                    <a:pt x="401636" y="945715"/>
                  </a:cubicBezTo>
                  <a:cubicBezTo>
                    <a:pt x="292178" y="836252"/>
                    <a:pt x="427209" y="974486"/>
                    <a:pt x="314796" y="848015"/>
                  </a:cubicBezTo>
                  <a:cubicBezTo>
                    <a:pt x="301198" y="832716"/>
                    <a:pt x="284697" y="820134"/>
                    <a:pt x="271376" y="804593"/>
                  </a:cubicBezTo>
                  <a:cubicBezTo>
                    <a:pt x="232096" y="758764"/>
                    <a:pt x="271886" y="779433"/>
                    <a:pt x="217101" y="761170"/>
                  </a:cubicBezTo>
                  <a:cubicBezTo>
                    <a:pt x="206246" y="743078"/>
                    <a:pt x="199454" y="721813"/>
                    <a:pt x="184535" y="706893"/>
                  </a:cubicBezTo>
                  <a:cubicBezTo>
                    <a:pt x="176444" y="698802"/>
                    <a:pt x="160061" y="704128"/>
                    <a:pt x="151970" y="696037"/>
                  </a:cubicBezTo>
                  <a:cubicBezTo>
                    <a:pt x="126384" y="670450"/>
                    <a:pt x="106911" y="639301"/>
                    <a:pt x="86840" y="609193"/>
                  </a:cubicBezTo>
                  <a:cubicBezTo>
                    <a:pt x="79603" y="598337"/>
                    <a:pt x="70964" y="588295"/>
                    <a:pt x="65130" y="576626"/>
                  </a:cubicBezTo>
                  <a:cubicBezTo>
                    <a:pt x="60013" y="566391"/>
                    <a:pt x="59952" y="553994"/>
                    <a:pt x="54275" y="544059"/>
                  </a:cubicBezTo>
                  <a:cubicBezTo>
                    <a:pt x="45299" y="528350"/>
                    <a:pt x="32226" y="515359"/>
                    <a:pt x="21710" y="500637"/>
                  </a:cubicBezTo>
                  <a:cubicBezTo>
                    <a:pt x="14127" y="490020"/>
                    <a:pt x="7237" y="478926"/>
                    <a:pt x="0" y="468070"/>
                  </a:cubicBezTo>
                  <a:cubicBezTo>
                    <a:pt x="3618" y="345040"/>
                    <a:pt x="4212" y="221884"/>
                    <a:pt x="10855" y="98981"/>
                  </a:cubicBezTo>
                  <a:cubicBezTo>
                    <a:pt x="12979" y="59677"/>
                    <a:pt x="23203" y="65917"/>
                    <a:pt x="54275" y="55559"/>
                  </a:cubicBezTo>
                  <a:cubicBezTo>
                    <a:pt x="61512" y="44703"/>
                    <a:pt x="65797" y="31142"/>
                    <a:pt x="75985" y="22992"/>
                  </a:cubicBezTo>
                  <a:cubicBezTo>
                    <a:pt x="84920" y="15844"/>
                    <a:pt x="97133" y="12898"/>
                    <a:pt x="108550" y="12137"/>
                  </a:cubicBezTo>
                  <a:cubicBezTo>
                    <a:pt x="151874" y="9249"/>
                    <a:pt x="137496" y="-4147"/>
                    <a:pt x="195390" y="1281"/>
                  </a:cubicBez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</p:spTree>
    <p:extLst>
      <p:ext uri="{BB962C8B-B14F-4D97-AF65-F5344CB8AC3E}">
        <p14:creationId xmlns:p14="http://schemas.microsoft.com/office/powerpoint/2010/main" val="13462394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666" y="370028"/>
            <a:ext cx="7798085" cy="478022"/>
          </a:xfrm>
        </p:spPr>
        <p:txBody>
          <a:bodyPr>
            <a:normAutofit fontScale="90000"/>
          </a:bodyPr>
          <a:lstStyle/>
          <a:p>
            <a:r>
              <a:rPr lang="en-US" b="1" dirty="0" err="1"/>
              <a:t>Betweenness</a:t>
            </a:r>
            <a:r>
              <a:rPr lang="en-US" dirty="0"/>
              <a:t> for each node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9" b="16719"/>
          <a:stretch/>
        </p:blipFill>
        <p:spPr>
          <a:xfrm>
            <a:off x="226727" y="1263721"/>
            <a:ext cx="8121023" cy="4885827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44480-80DB-EB47-A329-447AC7B44406}" type="datetime1">
              <a:rPr lang="en-US" smtClean="0"/>
              <a:t>8/4/2022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5D9A3-1FF0-D741-8C17-0B75653ACFA9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0200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375" y="1384259"/>
            <a:ext cx="6698751" cy="4980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128" y="284777"/>
            <a:ext cx="5268558" cy="857250"/>
          </a:xfrm>
        </p:spPr>
        <p:txBody>
          <a:bodyPr>
            <a:normAutofit/>
          </a:bodyPr>
          <a:lstStyle/>
          <a:p>
            <a:pPr algn="r"/>
            <a:r>
              <a:rPr lang="en-US" dirty="0"/>
              <a:t>Network Communities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80631" y="6616630"/>
            <a:ext cx="3239690" cy="191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5pPr>
            <a:lvl6pPr marL="15367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6pPr>
            <a:lvl7pPr marL="19939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7pPr>
            <a:lvl8pPr marL="24511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8pPr>
            <a:lvl9pPr marL="29083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9pPr>
          </a:lstStyle>
          <a:p>
            <a:r>
              <a:rPr lang="en-GB" sz="750" dirty="0">
                <a:latin typeface="Arial" charset="0"/>
              </a:rPr>
              <a:t>Image Source: M. Girvan, and M. E. J. Newman PNAS 2002;99:7821-7826</a:t>
            </a:r>
          </a:p>
        </p:txBody>
      </p:sp>
    </p:spTree>
    <p:extLst>
      <p:ext uri="{BB962C8B-B14F-4D97-AF65-F5344CB8AC3E}">
        <p14:creationId xmlns:p14="http://schemas.microsoft.com/office/powerpoint/2010/main" val="18146107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325254"/>
            <a:ext cx="7290054" cy="662232"/>
          </a:xfrm>
        </p:spPr>
        <p:txBody>
          <a:bodyPr>
            <a:normAutofit/>
          </a:bodyPr>
          <a:lstStyle/>
          <a:p>
            <a:r>
              <a:rPr lang="en-US" sz="3300" dirty="0"/>
              <a:t>Goals of Studying Networks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5168" y="1551398"/>
            <a:ext cx="8239165" cy="4585490"/>
          </a:xfrm>
        </p:spPr>
        <p:txBody>
          <a:bodyPr>
            <a:noAutofit/>
          </a:bodyPr>
          <a:lstStyle/>
          <a:p>
            <a:pPr marL="457200" lvl="1" indent="0">
              <a:buNone/>
            </a:pPr>
            <a:r>
              <a:rPr lang="en-US" b="1" dirty="0"/>
              <a:t>Characterize structure</a:t>
            </a:r>
          </a:p>
          <a:p>
            <a:pPr lvl="2"/>
            <a:r>
              <a:rPr lang="en-US" sz="1800" dirty="0"/>
              <a:t>How </a:t>
            </a:r>
            <a:r>
              <a:rPr lang="en-US" sz="1800" b="1" dirty="0"/>
              <a:t>robust i</a:t>
            </a:r>
            <a:r>
              <a:rPr lang="en-US" sz="1800" dirty="0"/>
              <a:t>s the network?</a:t>
            </a:r>
          </a:p>
          <a:p>
            <a:pPr lvl="2"/>
            <a:r>
              <a:rPr lang="en-US" sz="1800" dirty="0"/>
              <a:t>How quickly does/can information (or other) spread?</a:t>
            </a:r>
          </a:p>
          <a:p>
            <a:pPr lvl="2"/>
            <a:endParaRPr lang="en-US" sz="1600" dirty="0"/>
          </a:p>
          <a:p>
            <a:pPr marL="457200" lvl="1" indent="0">
              <a:buNone/>
            </a:pPr>
            <a:r>
              <a:rPr lang="en-US" b="1" dirty="0"/>
              <a:t>Understand the behavior </a:t>
            </a:r>
            <a:endParaRPr lang="en-US" dirty="0"/>
          </a:p>
          <a:p>
            <a:pPr lvl="2"/>
            <a:r>
              <a:rPr lang="en-US" sz="1800" dirty="0"/>
              <a:t>Societies </a:t>
            </a:r>
          </a:p>
          <a:p>
            <a:pPr lvl="2"/>
            <a:r>
              <a:rPr lang="en-US" sz="1800" dirty="0"/>
              <a:t>Systems</a:t>
            </a:r>
          </a:p>
          <a:p>
            <a:pPr lvl="2"/>
            <a:r>
              <a:rPr lang="en-US" sz="1800" dirty="0"/>
              <a:t>Changes in conditions?</a:t>
            </a:r>
          </a:p>
          <a:p>
            <a:pPr lvl="2"/>
            <a:r>
              <a:rPr lang="en-US" sz="1800" dirty="0"/>
              <a:t>How does information, behavior, disease transmit through the network?</a:t>
            </a:r>
          </a:p>
          <a:p>
            <a:pPr marL="914400" lvl="2" indent="0">
              <a:buNone/>
            </a:pPr>
            <a:endParaRPr lang="en-US" sz="1600" dirty="0"/>
          </a:p>
          <a:p>
            <a:pPr marL="457200" lvl="1" indent="0">
              <a:buNone/>
            </a:pPr>
            <a:r>
              <a:rPr lang="en-US" b="1" dirty="0"/>
              <a:t>Prediction of behavior and spread/transmission</a:t>
            </a:r>
            <a:endParaRPr lang="en-US" sz="1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6EE8E-9DBC-A44F-964B-4ECEFF63F664}" type="datetime1">
              <a:rPr lang="en-US" smtClean="0"/>
              <a:t>8/4/2022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5D9A3-1FF0-D741-8C17-0B75653ACFA9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6393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797" y="435689"/>
            <a:ext cx="5892228" cy="6078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4660080" y="90004"/>
            <a:ext cx="448392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b="1" dirty="0"/>
              <a:t>V. Krebs. Uncloaking terrorist networks. First Monday. 7(4). April 1, 2002.</a:t>
            </a:r>
          </a:p>
        </p:txBody>
      </p:sp>
      <p:sp>
        <p:nvSpPr>
          <p:cNvPr id="6" name="Title 5"/>
          <p:cNvSpPr txBox="1">
            <a:spLocks noGrp="1"/>
          </p:cNvSpPr>
          <p:nvPr>
            <p:ph type="title"/>
          </p:nvPr>
        </p:nvSpPr>
        <p:spPr>
          <a:xfrm>
            <a:off x="5453359" y="495746"/>
            <a:ext cx="31277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b="1" dirty="0"/>
              <a:t>Terrorist Network</a:t>
            </a:r>
          </a:p>
        </p:txBody>
      </p:sp>
    </p:spTree>
    <p:extLst>
      <p:ext uri="{BB962C8B-B14F-4D97-AF65-F5344CB8AC3E}">
        <p14:creationId xmlns:p14="http://schemas.microsoft.com/office/powerpoint/2010/main" val="2821338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7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200"/>
          <a:stretch>
            <a:fillRect/>
          </a:stretch>
        </p:blipFill>
        <p:spPr bwMode="auto">
          <a:xfrm>
            <a:off x="338931" y="1515438"/>
            <a:ext cx="8416353" cy="4073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8" name="Text Box 5"/>
          <p:cNvSpPr txBox="1">
            <a:spLocks noChangeArrowheads="1"/>
          </p:cNvSpPr>
          <p:nvPr/>
        </p:nvSpPr>
        <p:spPr bwMode="auto">
          <a:xfrm>
            <a:off x="3242782" y="6464832"/>
            <a:ext cx="2563522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900" b="1" dirty="0"/>
              <a:t>Source: TRTA, March 2003 - Tokyo rail map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22540" y="449217"/>
            <a:ext cx="31740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Tokyo Railway Network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EA761-61A2-AC44-9A37-AD0851671B4A}" type="datetime1">
              <a:rPr lang="en-US" smtClean="0"/>
              <a:t>8/4/2022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5D9A3-1FF0-D741-8C17-0B75653ACFA9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4408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6" name="Picture 6" descr="regula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779" y="1088093"/>
            <a:ext cx="7484723" cy="4703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7" name="Text Box 5"/>
          <p:cNvSpPr txBox="1">
            <a:spLocks noChangeArrowheads="1"/>
          </p:cNvSpPr>
          <p:nvPr/>
        </p:nvSpPr>
        <p:spPr bwMode="auto">
          <a:xfrm>
            <a:off x="2300156" y="6331822"/>
            <a:ext cx="4237057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900" b="1" dirty="0"/>
              <a:t>Source: http://</a:t>
            </a:r>
            <a:r>
              <a:rPr lang="en-US" sz="900" b="1" dirty="0" err="1"/>
              <a:t>www.zaik.uni-koeln.de</a:t>
            </a:r>
            <a:r>
              <a:rPr lang="en-US" sz="900" b="1" dirty="0"/>
              <a:t>/</a:t>
            </a:r>
            <a:r>
              <a:rPr lang="en-US" sz="900" b="1" dirty="0" err="1"/>
              <a:t>bioinformatik</a:t>
            </a:r>
            <a:r>
              <a:rPr lang="en-US" sz="900" b="1" dirty="0"/>
              <a:t>/</a:t>
            </a:r>
            <a:r>
              <a:rPr lang="en-US" sz="900" b="1" dirty="0" err="1"/>
              <a:t>regulatorynets.html.en</a:t>
            </a:r>
            <a:endParaRPr lang="en-US" sz="9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292063" y="565291"/>
            <a:ext cx="29417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Gene Regulatory Network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4708C-B6AA-A443-A747-42453B78A9E2}" type="datetime1">
              <a:rPr lang="en-US" smtClean="0"/>
              <a:t>8/4/2022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5D9A3-1FF0-D741-8C17-0B75653ACFA9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9850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NetworkD3 and Twitter in R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HOW TO</a:t>
            </a:r>
          </a:p>
        </p:txBody>
      </p:sp>
    </p:spTree>
    <p:extLst>
      <p:ext uri="{BB962C8B-B14F-4D97-AF65-F5344CB8AC3E}">
        <p14:creationId xmlns:p14="http://schemas.microsoft.com/office/powerpoint/2010/main" val="34014336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01314" y="258472"/>
            <a:ext cx="7290054" cy="646938"/>
          </a:xfrm>
        </p:spPr>
        <p:txBody>
          <a:bodyPr>
            <a:normAutofit/>
          </a:bodyPr>
          <a:lstStyle/>
          <a:p>
            <a:r>
              <a:rPr lang="en-US" sz="3600" b="1" dirty="0"/>
              <a:t>Set Up the Environment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508625" y="1392147"/>
            <a:ext cx="5517223" cy="5239821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1600" b="1" dirty="0"/>
          </a:p>
          <a:p>
            <a:pPr marL="0" indent="0">
              <a:buNone/>
            </a:pPr>
            <a:r>
              <a:rPr lang="en-US" sz="1600" dirty="0"/>
              <a:t>filename="TwitterConKey_ConSec_AccTok_AccSec.txt"</a:t>
            </a:r>
          </a:p>
          <a:p>
            <a:pPr marL="0" indent="0">
              <a:buNone/>
            </a:pPr>
            <a:r>
              <a:rPr lang="en-US" sz="1600" dirty="0"/>
              <a:t>tokens&lt;-read.csv(filename, header=TRUE, </a:t>
            </a:r>
            <a:r>
              <a:rPr lang="en-US" sz="1600" dirty="0" err="1"/>
              <a:t>sep</a:t>
            </a:r>
            <a:r>
              <a:rPr lang="en-US" sz="1600" dirty="0"/>
              <a:t>=",")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600" dirty="0" err="1"/>
              <a:t>consumerKey</a:t>
            </a:r>
            <a:r>
              <a:rPr lang="en-US" sz="1600" dirty="0"/>
              <a:t>=</a:t>
            </a:r>
            <a:r>
              <a:rPr lang="en-US" sz="1600" dirty="0" err="1"/>
              <a:t>as.character</a:t>
            </a:r>
            <a:r>
              <a:rPr lang="en-US" sz="1600" dirty="0"/>
              <a:t>(</a:t>
            </a:r>
            <a:r>
              <a:rPr lang="en-US" sz="1600" dirty="0" err="1"/>
              <a:t>tokens$consumerKey</a:t>
            </a:r>
            <a:r>
              <a:rPr lang="en-US" sz="1600" dirty="0"/>
              <a:t>)</a:t>
            </a:r>
          </a:p>
          <a:p>
            <a:pPr marL="0" indent="0">
              <a:buNone/>
            </a:pPr>
            <a:r>
              <a:rPr lang="en-US" sz="1600" dirty="0" err="1"/>
              <a:t>consumerSecret</a:t>
            </a:r>
            <a:r>
              <a:rPr lang="en-US" sz="1600" dirty="0"/>
              <a:t>=</a:t>
            </a:r>
            <a:r>
              <a:rPr lang="en-US" sz="1600" dirty="0" err="1"/>
              <a:t>as.character</a:t>
            </a:r>
            <a:r>
              <a:rPr lang="en-US" sz="1600" dirty="0"/>
              <a:t>(</a:t>
            </a:r>
            <a:r>
              <a:rPr lang="en-US" sz="1600" dirty="0" err="1"/>
              <a:t>tokens$consumerSecret</a:t>
            </a:r>
            <a:r>
              <a:rPr lang="en-US" sz="1600" dirty="0"/>
              <a:t>)</a:t>
            </a:r>
          </a:p>
          <a:p>
            <a:pPr marL="0" indent="0">
              <a:buNone/>
            </a:pPr>
            <a:r>
              <a:rPr lang="en-US" sz="1600" dirty="0" err="1"/>
              <a:t>access_Token</a:t>
            </a:r>
            <a:r>
              <a:rPr lang="en-US" sz="1600" dirty="0"/>
              <a:t>=</a:t>
            </a:r>
            <a:r>
              <a:rPr lang="en-US" sz="1600" dirty="0" err="1"/>
              <a:t>as.character</a:t>
            </a:r>
            <a:r>
              <a:rPr lang="en-US" sz="1600" dirty="0"/>
              <a:t>(</a:t>
            </a:r>
            <a:r>
              <a:rPr lang="en-US" sz="1600" dirty="0" err="1"/>
              <a:t>tokens$access_Token</a:t>
            </a:r>
            <a:r>
              <a:rPr lang="en-US" sz="1600" dirty="0"/>
              <a:t>)</a:t>
            </a:r>
          </a:p>
          <a:p>
            <a:pPr marL="0" indent="0">
              <a:buNone/>
            </a:pPr>
            <a:r>
              <a:rPr lang="en-US" sz="1600" dirty="0" err="1"/>
              <a:t>access_Secret</a:t>
            </a:r>
            <a:r>
              <a:rPr lang="en-US" sz="1600" dirty="0"/>
              <a:t>=</a:t>
            </a:r>
            <a:r>
              <a:rPr lang="en-US" sz="1600" dirty="0" err="1"/>
              <a:t>as.character</a:t>
            </a:r>
            <a:r>
              <a:rPr lang="en-US" sz="1600" dirty="0"/>
              <a:t>(</a:t>
            </a:r>
            <a:r>
              <a:rPr lang="en-US" sz="1600" dirty="0" err="1"/>
              <a:t>tokens$access_Secret</a:t>
            </a:r>
            <a:r>
              <a:rPr lang="en-US" sz="1600" dirty="0"/>
              <a:t>)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600" dirty="0" err="1"/>
              <a:t>requestURL</a:t>
            </a:r>
            <a:r>
              <a:rPr lang="en-US" sz="1600" dirty="0"/>
              <a:t>='https://api.twitter.com/</a:t>
            </a:r>
            <a:r>
              <a:rPr lang="en-US" sz="1600" dirty="0" err="1"/>
              <a:t>oauth</a:t>
            </a:r>
            <a:r>
              <a:rPr lang="en-US" sz="1600" dirty="0"/>
              <a:t>/</a:t>
            </a:r>
            <a:r>
              <a:rPr lang="en-US" sz="1600" dirty="0" err="1"/>
              <a:t>request_token</a:t>
            </a:r>
            <a:r>
              <a:rPr lang="en-US" sz="1600" dirty="0"/>
              <a:t>'</a:t>
            </a:r>
          </a:p>
          <a:p>
            <a:pPr marL="0" indent="0">
              <a:buNone/>
            </a:pPr>
            <a:r>
              <a:rPr lang="en-US" sz="1600" dirty="0" err="1"/>
              <a:t>accessURL</a:t>
            </a:r>
            <a:r>
              <a:rPr lang="en-US" sz="1600" dirty="0"/>
              <a:t>='https://api.twitter.com/</a:t>
            </a:r>
            <a:r>
              <a:rPr lang="en-US" sz="1600" dirty="0" err="1"/>
              <a:t>oauth</a:t>
            </a:r>
            <a:r>
              <a:rPr lang="en-US" sz="1600" dirty="0"/>
              <a:t>/</a:t>
            </a:r>
            <a:r>
              <a:rPr lang="en-US" sz="1600" dirty="0" err="1"/>
              <a:t>access_token</a:t>
            </a:r>
            <a:r>
              <a:rPr lang="en-US" sz="1600" dirty="0"/>
              <a:t>'</a:t>
            </a:r>
          </a:p>
          <a:p>
            <a:pPr marL="0" indent="0">
              <a:buNone/>
            </a:pPr>
            <a:r>
              <a:rPr lang="en-US" sz="1600" dirty="0" err="1"/>
              <a:t>authURL</a:t>
            </a:r>
            <a:r>
              <a:rPr lang="en-US" sz="1600" dirty="0"/>
              <a:t>='https://api.twitter.com/</a:t>
            </a:r>
            <a:r>
              <a:rPr lang="en-US" sz="1600" dirty="0" err="1"/>
              <a:t>oauth</a:t>
            </a:r>
            <a:r>
              <a:rPr lang="en-US" sz="1600" dirty="0"/>
              <a:t>/authorize'</a:t>
            </a:r>
          </a:p>
        </p:txBody>
      </p:sp>
      <p:sp>
        <p:nvSpPr>
          <p:cNvPr id="2" name="Rectangle 1"/>
          <p:cNvSpPr/>
          <p:nvPr/>
        </p:nvSpPr>
        <p:spPr>
          <a:xfrm>
            <a:off x="369870" y="1324100"/>
            <a:ext cx="328773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library(networkD3)</a:t>
            </a:r>
          </a:p>
          <a:p>
            <a:r>
              <a:rPr lang="en-US" b="1" dirty="0"/>
              <a:t>library(</a:t>
            </a:r>
            <a:r>
              <a:rPr lang="en-US" b="1" dirty="0" err="1"/>
              <a:t>arules</a:t>
            </a:r>
            <a:r>
              <a:rPr lang="en-US" b="1" dirty="0"/>
              <a:t>)</a:t>
            </a:r>
          </a:p>
          <a:p>
            <a:r>
              <a:rPr lang="en-US" b="1" dirty="0"/>
              <a:t>library(</a:t>
            </a:r>
            <a:r>
              <a:rPr lang="en-US" b="1" dirty="0" err="1"/>
              <a:t>twitteR</a:t>
            </a:r>
            <a:r>
              <a:rPr lang="en-US" b="1" dirty="0"/>
              <a:t>)</a:t>
            </a:r>
          </a:p>
          <a:p>
            <a:r>
              <a:rPr lang="en-US" dirty="0"/>
              <a:t>library(</a:t>
            </a:r>
            <a:r>
              <a:rPr lang="en-US" dirty="0" err="1"/>
              <a:t>ROAuth</a:t>
            </a:r>
            <a:r>
              <a:rPr lang="en-US" dirty="0"/>
              <a:t>)</a:t>
            </a:r>
          </a:p>
          <a:p>
            <a:r>
              <a:rPr lang="en-US" dirty="0"/>
              <a:t>library(</a:t>
            </a:r>
            <a:r>
              <a:rPr lang="en-US" dirty="0" err="1"/>
              <a:t>jsonlite</a:t>
            </a:r>
            <a:r>
              <a:rPr lang="en-US" dirty="0"/>
              <a:t>)</a:t>
            </a:r>
          </a:p>
          <a:p>
            <a:r>
              <a:rPr lang="en-US" dirty="0"/>
              <a:t>library(</a:t>
            </a:r>
            <a:r>
              <a:rPr lang="en-US" dirty="0" err="1"/>
              <a:t>rjson</a:t>
            </a:r>
            <a:r>
              <a:rPr lang="en-US" dirty="0"/>
              <a:t>)</a:t>
            </a:r>
          </a:p>
          <a:p>
            <a:r>
              <a:rPr lang="en-US" dirty="0"/>
              <a:t>library(tokenizers)</a:t>
            </a:r>
          </a:p>
          <a:p>
            <a:r>
              <a:rPr lang="en-US" dirty="0"/>
              <a:t>library(</a:t>
            </a:r>
            <a:r>
              <a:rPr lang="en-US" dirty="0" err="1"/>
              <a:t>tidyverse</a:t>
            </a:r>
            <a:r>
              <a:rPr lang="en-US" dirty="0"/>
              <a:t>)</a:t>
            </a:r>
          </a:p>
          <a:p>
            <a:r>
              <a:rPr lang="en-US" dirty="0"/>
              <a:t>library(</a:t>
            </a:r>
            <a:r>
              <a:rPr lang="en-US" dirty="0" err="1"/>
              <a:t>plyr</a:t>
            </a:r>
            <a:r>
              <a:rPr lang="en-US" dirty="0"/>
              <a:t>)</a:t>
            </a:r>
          </a:p>
          <a:p>
            <a:r>
              <a:rPr lang="en-US" dirty="0"/>
              <a:t>library(</a:t>
            </a:r>
            <a:r>
              <a:rPr lang="en-US" dirty="0" err="1"/>
              <a:t>dplyr</a:t>
            </a:r>
            <a:r>
              <a:rPr lang="en-US" dirty="0"/>
              <a:t>)</a:t>
            </a:r>
          </a:p>
          <a:p>
            <a:r>
              <a:rPr lang="en-US" dirty="0"/>
              <a:t>library(ggplot2)</a:t>
            </a:r>
          </a:p>
          <a:p>
            <a:r>
              <a:rPr lang="en-US" dirty="0"/>
              <a:t>#</a:t>
            </a:r>
            <a:r>
              <a:rPr lang="en-US" dirty="0" err="1"/>
              <a:t>install.packages</a:t>
            </a:r>
            <a:r>
              <a:rPr lang="en-US" dirty="0"/>
              <a:t>("</a:t>
            </a:r>
            <a:r>
              <a:rPr lang="en-US" dirty="0" err="1"/>
              <a:t>syuzhet</a:t>
            </a:r>
            <a:r>
              <a:rPr lang="en-US" dirty="0"/>
              <a:t>")  </a:t>
            </a:r>
          </a:p>
          <a:p>
            <a:r>
              <a:rPr lang="en-US" dirty="0"/>
              <a:t>## for sentiment analysis</a:t>
            </a:r>
          </a:p>
          <a:p>
            <a:r>
              <a:rPr lang="en-US" dirty="0"/>
              <a:t>library(</a:t>
            </a:r>
            <a:r>
              <a:rPr lang="en-US" dirty="0" err="1"/>
              <a:t>syuzhet</a:t>
            </a:r>
            <a:r>
              <a:rPr lang="en-US" dirty="0"/>
              <a:t>)</a:t>
            </a:r>
          </a:p>
          <a:p>
            <a:r>
              <a:rPr lang="en-US" dirty="0"/>
              <a:t>library(</a:t>
            </a:r>
            <a:r>
              <a:rPr lang="en-US" dirty="0" err="1"/>
              <a:t>stringr</a:t>
            </a:r>
            <a:r>
              <a:rPr lang="en-US" dirty="0"/>
              <a:t>)</a:t>
            </a:r>
          </a:p>
          <a:p>
            <a:r>
              <a:rPr lang="en-US" dirty="0"/>
              <a:t>library(</a:t>
            </a:r>
            <a:r>
              <a:rPr lang="en-US" dirty="0" err="1"/>
              <a:t>arulesViz</a:t>
            </a:r>
            <a:r>
              <a:rPr lang="en-US" dirty="0"/>
              <a:t>)</a:t>
            </a:r>
          </a:p>
          <a:p>
            <a:r>
              <a:rPr lang="en-US" dirty="0"/>
              <a:t>library(</a:t>
            </a:r>
            <a:r>
              <a:rPr lang="en-US" dirty="0" err="1"/>
              <a:t>igraph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9726561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507" y="374455"/>
            <a:ext cx="8943654" cy="657459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Connect to Twitter and Gather Tweets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467" y="1600200"/>
            <a:ext cx="8953929" cy="483142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b="1" dirty="0"/>
              <a:t>##Connect to Twitter (You must have a Twitter Dev Account and the access tokens)</a:t>
            </a:r>
          </a:p>
          <a:p>
            <a:pPr marL="0" indent="0">
              <a:buNone/>
            </a:pPr>
            <a:r>
              <a:rPr lang="en-US" sz="1600" dirty="0" err="1"/>
              <a:t>setup_twitter_oauth</a:t>
            </a:r>
            <a:r>
              <a:rPr lang="en-US" sz="1600" dirty="0"/>
              <a:t>(</a:t>
            </a:r>
            <a:r>
              <a:rPr lang="en-US" sz="1600" dirty="0" err="1"/>
              <a:t>consumerKey,consumerSecret,access_Token,access_Secret</a:t>
            </a:r>
            <a:r>
              <a:rPr lang="en-US" sz="1600" dirty="0"/>
              <a:t>)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600" b="1" dirty="0"/>
              <a:t>## Use any hashtag and gather n Tweets</a:t>
            </a:r>
          </a:p>
          <a:p>
            <a:pPr marL="0" indent="0">
              <a:buNone/>
            </a:pPr>
            <a:r>
              <a:rPr lang="en-US" sz="1600" dirty="0"/>
              <a:t>Search&lt;-</a:t>
            </a:r>
            <a:r>
              <a:rPr lang="en-US" sz="1600" dirty="0" err="1"/>
              <a:t>twitteR</a:t>
            </a:r>
            <a:r>
              <a:rPr lang="en-US" sz="1600" dirty="0"/>
              <a:t>::</a:t>
            </a:r>
            <a:r>
              <a:rPr lang="en-US" sz="1600" dirty="0" err="1"/>
              <a:t>searchTwitter</a:t>
            </a:r>
            <a:r>
              <a:rPr lang="en-US" sz="1600" dirty="0"/>
              <a:t>("#</a:t>
            </a:r>
            <a:r>
              <a:rPr lang="en-US" sz="1600" dirty="0" err="1"/>
              <a:t>equality",n</a:t>
            </a:r>
            <a:r>
              <a:rPr lang="en-US" sz="1600" dirty="0"/>
              <a:t>=100, since="2019-09-09")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600" b="1" dirty="0"/>
              <a:t>## Convert to a </a:t>
            </a:r>
            <a:r>
              <a:rPr lang="en-US" sz="1600" b="1" dirty="0" err="1"/>
              <a:t>Dataframe</a:t>
            </a:r>
            <a:endParaRPr lang="en-US" sz="1600" b="1" dirty="0"/>
          </a:p>
          <a:p>
            <a:pPr marL="0" indent="0">
              <a:buNone/>
            </a:pPr>
            <a:r>
              <a:rPr lang="en-US" sz="1600" dirty="0"/>
              <a:t>(</a:t>
            </a:r>
            <a:r>
              <a:rPr lang="en-US" sz="1600" dirty="0" err="1"/>
              <a:t>Search_DF</a:t>
            </a:r>
            <a:r>
              <a:rPr lang="en-US" sz="1600" dirty="0"/>
              <a:t> &lt;- </a:t>
            </a:r>
            <a:r>
              <a:rPr lang="en-US" sz="1600" dirty="0" err="1"/>
              <a:t>twListToDF</a:t>
            </a:r>
            <a:r>
              <a:rPr lang="en-US" sz="1600" dirty="0"/>
              <a:t>(Search))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600" b="1" dirty="0"/>
              <a:t>## Look at the TEXT of Tweet 1</a:t>
            </a:r>
          </a:p>
          <a:p>
            <a:pPr marL="0" indent="0">
              <a:buNone/>
            </a:pPr>
            <a:r>
              <a:rPr lang="en-US" sz="1600" dirty="0"/>
              <a:t>(</a:t>
            </a:r>
            <a:r>
              <a:rPr lang="en-US" sz="1600" dirty="0" err="1"/>
              <a:t>Search_DF$text</a:t>
            </a:r>
            <a:r>
              <a:rPr lang="en-US" sz="1600" dirty="0"/>
              <a:t>[1])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600" b="1" dirty="0"/>
              <a:t>## Create a new file for output and cleaned data</a:t>
            </a:r>
          </a:p>
          <a:p>
            <a:pPr marL="0" indent="0">
              <a:buNone/>
            </a:pPr>
            <a:r>
              <a:rPr lang="en-US" sz="1600" dirty="0" err="1"/>
              <a:t>TransactionTweetsFile</a:t>
            </a:r>
            <a:r>
              <a:rPr lang="en-US" sz="1600" dirty="0"/>
              <a:t> = "TweetResults.csv"</a:t>
            </a:r>
          </a:p>
        </p:txBody>
      </p:sp>
    </p:spTree>
    <p:extLst>
      <p:ext uri="{BB962C8B-B14F-4D97-AF65-F5344CB8AC3E}">
        <p14:creationId xmlns:p14="http://schemas.microsoft.com/office/powerpoint/2010/main" val="24210176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417" y="1023080"/>
            <a:ext cx="7850803" cy="54240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Political Blogs Community Structure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642376" y="5504779"/>
            <a:ext cx="1669047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50" dirty="0"/>
              <a:t>Image source: </a:t>
            </a:r>
            <a:r>
              <a:rPr lang="en-US" sz="750" dirty="0" err="1"/>
              <a:t>Adamic</a:t>
            </a:r>
            <a:r>
              <a:rPr lang="en-US" sz="750" dirty="0"/>
              <a:t> &amp; Glance, 2005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342589" y="4996959"/>
            <a:ext cx="2125715" cy="1745159"/>
            <a:chOff x="1719326" y="3886198"/>
            <a:chExt cx="2125715" cy="1745159"/>
          </a:xfrm>
        </p:grpSpPr>
        <p:sp>
          <p:nvSpPr>
            <p:cNvPr id="5" name="Oval 4"/>
            <p:cNvSpPr/>
            <p:nvPr/>
          </p:nvSpPr>
          <p:spPr>
            <a:xfrm>
              <a:off x="1737381" y="3899778"/>
              <a:ext cx="228773" cy="23637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925619" y="3886198"/>
              <a:ext cx="1095749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50" dirty="0"/>
                <a:t>Conservative</a:t>
              </a:r>
            </a:p>
          </p:txBody>
        </p:sp>
        <p:sp>
          <p:nvSpPr>
            <p:cNvPr id="7" name="Oval 6"/>
            <p:cNvSpPr/>
            <p:nvPr/>
          </p:nvSpPr>
          <p:spPr>
            <a:xfrm>
              <a:off x="1737381" y="4264035"/>
              <a:ext cx="228773" cy="236378"/>
            </a:xfrm>
            <a:prstGeom prst="ellipse">
              <a:avLst/>
            </a:prstGeom>
            <a:solidFill>
              <a:srgbClr val="11105C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925618" y="4250455"/>
              <a:ext cx="655629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50" dirty="0"/>
                <a:t>Liberal</a:t>
              </a:r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1722151" y="5047083"/>
              <a:ext cx="476285" cy="0"/>
            </a:xfrm>
            <a:prstGeom prst="line">
              <a:avLst/>
            </a:prstGeom>
            <a:ln w="76200" cmpd="sng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2198436" y="4929929"/>
              <a:ext cx="1527982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/>
                <a:t>conservative to conservative</a:t>
              </a:r>
            </a:p>
          </p:txBody>
        </p:sp>
        <p:cxnSp>
          <p:nvCxnSpPr>
            <p:cNvPr id="14" name="Straight Connector 13"/>
            <p:cNvCxnSpPr/>
            <p:nvPr/>
          </p:nvCxnSpPr>
          <p:spPr>
            <a:xfrm>
              <a:off x="1735111" y="5272841"/>
              <a:ext cx="476285" cy="0"/>
            </a:xfrm>
            <a:prstGeom prst="line">
              <a:avLst/>
            </a:prstGeom>
            <a:ln w="76200" cmpd="sng">
              <a:solidFill>
                <a:srgbClr val="00009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2221530" y="5155687"/>
              <a:ext cx="92525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/>
                <a:t>liberal to liberal</a:t>
              </a:r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1732285" y="5517679"/>
              <a:ext cx="476285" cy="0"/>
            </a:xfrm>
            <a:prstGeom prst="line">
              <a:avLst/>
            </a:prstGeom>
            <a:ln w="76200" cmpd="sng"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2198436" y="5400525"/>
              <a:ext cx="1646605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/>
                <a:t>between conservative &amp; liberal</a:t>
              </a:r>
            </a:p>
          </p:txBody>
        </p:sp>
        <p:cxnSp>
          <p:nvCxnSpPr>
            <p:cNvPr id="20" name="Straight Connector 19"/>
            <p:cNvCxnSpPr/>
            <p:nvPr/>
          </p:nvCxnSpPr>
          <p:spPr>
            <a:xfrm>
              <a:off x="1719326" y="4996959"/>
              <a:ext cx="476285" cy="0"/>
            </a:xfrm>
            <a:prstGeom prst="line">
              <a:avLst/>
            </a:prstGeom>
            <a:ln w="76200" cmpd="sng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2195611" y="4879805"/>
              <a:ext cx="1527982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/>
                <a:t>conservative to conservative</a:t>
              </a:r>
            </a:p>
          </p:txBody>
        </p:sp>
        <p:cxnSp>
          <p:nvCxnSpPr>
            <p:cNvPr id="22" name="Straight Connector 21"/>
            <p:cNvCxnSpPr/>
            <p:nvPr/>
          </p:nvCxnSpPr>
          <p:spPr>
            <a:xfrm>
              <a:off x="1732286" y="5222717"/>
              <a:ext cx="476285" cy="0"/>
            </a:xfrm>
            <a:prstGeom prst="line">
              <a:avLst/>
            </a:prstGeom>
            <a:ln w="76200" cmpd="sng">
              <a:solidFill>
                <a:srgbClr val="00009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2218705" y="5105563"/>
              <a:ext cx="92525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/>
                <a:t>liberal to liberal</a:t>
              </a:r>
            </a:p>
          </p:txBody>
        </p:sp>
        <p:cxnSp>
          <p:nvCxnSpPr>
            <p:cNvPr id="24" name="Straight Connector 23"/>
            <p:cNvCxnSpPr/>
            <p:nvPr/>
          </p:nvCxnSpPr>
          <p:spPr>
            <a:xfrm>
              <a:off x="1729460" y="5467555"/>
              <a:ext cx="476285" cy="0"/>
            </a:xfrm>
            <a:prstGeom prst="line">
              <a:avLst/>
            </a:prstGeom>
            <a:ln w="76200" cmpd="sng"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2195611" y="5350401"/>
              <a:ext cx="1646605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/>
                <a:t>between conservative &amp; liberal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666059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 Look at Some Output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112" y="1729878"/>
            <a:ext cx="8671389" cy="4157214"/>
          </a:xfrm>
        </p:spPr>
      </p:pic>
    </p:spTree>
    <p:extLst>
      <p:ext uri="{BB962C8B-B14F-4D97-AF65-F5344CB8AC3E}">
        <p14:creationId xmlns:p14="http://schemas.microsoft.com/office/powerpoint/2010/main" val="19430523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Build a </a:t>
            </a:r>
            <a:r>
              <a:rPr lang="en-US" b="1" dirty="0"/>
              <a:t>Transaction </a:t>
            </a:r>
            <a:r>
              <a:rPr lang="en-US" dirty="0"/>
              <a:t>Files of Tweets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591" y="1571946"/>
            <a:ext cx="8722572" cy="4561726"/>
          </a:xfrm>
        </p:spPr>
      </p:pic>
    </p:spTree>
    <p:extLst>
      <p:ext uri="{BB962C8B-B14F-4D97-AF65-F5344CB8AC3E}">
        <p14:creationId xmlns:p14="http://schemas.microsoft.com/office/powerpoint/2010/main" val="38825149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 Look at the Transaction File of Tweets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321" y="1009074"/>
            <a:ext cx="8842713" cy="5001308"/>
          </a:xfrm>
        </p:spPr>
      </p:pic>
    </p:spTree>
    <p:extLst>
      <p:ext uri="{BB962C8B-B14F-4D97-AF65-F5344CB8AC3E}">
        <p14:creationId xmlns:p14="http://schemas.microsoft.com/office/powerpoint/2010/main" val="32198888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Cleaning Part 1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562" y="1202009"/>
            <a:ext cx="7443627" cy="4741734"/>
          </a:xfrm>
        </p:spPr>
      </p:pic>
    </p:spTree>
    <p:extLst>
      <p:ext uri="{BB962C8B-B14F-4D97-AF65-F5344CB8AC3E}">
        <p14:creationId xmlns:p14="http://schemas.microsoft.com/office/powerpoint/2010/main" val="20851673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Cleaning Part 2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225" y="1086489"/>
            <a:ext cx="8468246" cy="5129376"/>
          </a:xfrm>
        </p:spPr>
      </p:pic>
    </p:spTree>
    <p:extLst>
      <p:ext uri="{BB962C8B-B14F-4D97-AF65-F5344CB8AC3E}">
        <p14:creationId xmlns:p14="http://schemas.microsoft.com/office/powerpoint/2010/main" val="11592105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Write Clean Data Back to File – </a:t>
            </a:r>
            <a:br>
              <a:rPr lang="en-US" dirty="0"/>
            </a:br>
            <a:r>
              <a:rPr lang="en-US" dirty="0"/>
              <a:t>Then Read it in as Transaction Data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0243" y="2383606"/>
            <a:ext cx="6979621" cy="125911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21" y="1423879"/>
            <a:ext cx="1736332" cy="52491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739982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Apriori</a:t>
            </a:r>
            <a:r>
              <a:rPr lang="en-US" dirty="0"/>
              <a:t> and the Rules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11" y="1633590"/>
            <a:ext cx="8768220" cy="3498351"/>
          </a:xfrm>
        </p:spPr>
      </p:pic>
    </p:spTree>
    <p:extLst>
      <p:ext uri="{BB962C8B-B14F-4D97-AF65-F5344CB8AC3E}">
        <p14:creationId xmlns:p14="http://schemas.microsoft.com/office/powerpoint/2010/main" val="11880666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Transaction Rules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531" y="1046100"/>
            <a:ext cx="7724484" cy="5113257"/>
          </a:xfrm>
        </p:spPr>
      </p:pic>
    </p:spTree>
    <p:extLst>
      <p:ext uri="{BB962C8B-B14F-4D97-AF65-F5344CB8AC3E}">
        <p14:creationId xmlns:p14="http://schemas.microsoft.com/office/powerpoint/2010/main" val="290482607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Now….for NetworkD3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arenR"/>
            </a:pPr>
            <a:r>
              <a:rPr lang="en-US" dirty="0"/>
              <a:t>To build any network, data must be </a:t>
            </a:r>
            <a:r>
              <a:rPr lang="en-US" b="1" dirty="0"/>
              <a:t>formatted</a:t>
            </a:r>
            <a:r>
              <a:rPr lang="en-US" dirty="0"/>
              <a:t> as </a:t>
            </a:r>
            <a:r>
              <a:rPr lang="en-US" b="1" dirty="0"/>
              <a:t>edges</a:t>
            </a:r>
            <a:r>
              <a:rPr lang="en-US" dirty="0"/>
              <a:t> and </a:t>
            </a:r>
            <a:r>
              <a:rPr lang="en-US" b="1" dirty="0"/>
              <a:t>nodes</a:t>
            </a:r>
            <a:r>
              <a:rPr lang="en-US" dirty="0"/>
              <a:t>.</a:t>
            </a:r>
          </a:p>
          <a:p>
            <a:pPr marL="514350" indent="-514350">
              <a:buAutoNum type="arabicParenR"/>
            </a:pPr>
            <a:r>
              <a:rPr lang="en-US" dirty="0"/>
              <a:t>Weights and other attributes must be measured and associated with the edges and nodes.</a:t>
            </a:r>
          </a:p>
          <a:p>
            <a:pPr marL="514350" indent="-514350">
              <a:buAutoNum type="arabicParenR"/>
            </a:pPr>
            <a:r>
              <a:rPr lang="en-US" dirty="0"/>
              <a:t>To use </a:t>
            </a:r>
            <a:r>
              <a:rPr lang="en-US" b="1" dirty="0"/>
              <a:t>NetworkD3</a:t>
            </a:r>
            <a:r>
              <a:rPr lang="en-US" dirty="0"/>
              <a:t> (or any other graph package), one must know what is needed to build the object. </a:t>
            </a:r>
          </a:p>
        </p:txBody>
      </p:sp>
    </p:spTree>
    <p:extLst>
      <p:ext uri="{BB962C8B-B14F-4D97-AF65-F5344CB8AC3E}">
        <p14:creationId xmlns:p14="http://schemas.microsoft.com/office/powerpoint/2010/main" val="249271184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Convert Rules to </a:t>
            </a:r>
            <a:r>
              <a:rPr lang="en-US" dirty="0" err="1"/>
              <a:t>Dataframe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935" y="1475048"/>
            <a:ext cx="8435083" cy="4370948"/>
          </a:xfrm>
        </p:spPr>
      </p:pic>
    </p:spTree>
    <p:extLst>
      <p:ext uri="{BB962C8B-B14F-4D97-AF65-F5344CB8AC3E}">
        <p14:creationId xmlns:p14="http://schemas.microsoft.com/office/powerpoint/2010/main" val="21865816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Networks/Graphs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" indent="0">
              <a:buNone/>
            </a:pPr>
            <a:r>
              <a:rPr lang="en-US" sz="2700" b="1" dirty="0">
                <a:solidFill>
                  <a:srgbClr val="C00000"/>
                </a:solidFill>
              </a:rPr>
              <a:t>Simple</a:t>
            </a:r>
            <a:r>
              <a:rPr lang="en-US" sz="2700" dirty="0"/>
              <a:t> abstractions.</a:t>
            </a:r>
          </a:p>
          <a:p>
            <a:pPr marL="51435" indent="0">
              <a:buNone/>
            </a:pPr>
            <a:r>
              <a:rPr lang="en-US" sz="2700" b="1" dirty="0">
                <a:solidFill>
                  <a:srgbClr val="C00000"/>
                </a:solidFill>
              </a:rPr>
              <a:t>Model</a:t>
            </a:r>
            <a:r>
              <a:rPr lang="en-US" sz="2700" dirty="0"/>
              <a:t> problems involving </a:t>
            </a:r>
            <a:r>
              <a:rPr lang="en-US" sz="2700" b="1" dirty="0">
                <a:solidFill>
                  <a:srgbClr val="C00000"/>
                </a:solidFill>
              </a:rPr>
              <a:t>relationships.</a:t>
            </a:r>
            <a:r>
              <a:rPr lang="en-US" sz="2700" dirty="0">
                <a:solidFill>
                  <a:srgbClr val="FF0000"/>
                </a:solidFill>
              </a:rPr>
              <a:t> </a:t>
            </a:r>
          </a:p>
          <a:p>
            <a:pPr marL="51435" indent="0">
              <a:buNone/>
            </a:pPr>
            <a:r>
              <a:rPr lang="en-US" sz="2700" b="1" dirty="0">
                <a:solidFill>
                  <a:srgbClr val="C00000"/>
                </a:solidFill>
              </a:rPr>
              <a:t>Applications</a:t>
            </a:r>
            <a:r>
              <a:rPr lang="en-US" sz="2700" dirty="0">
                <a:solidFill>
                  <a:srgbClr val="C00000"/>
                </a:solidFill>
              </a:rPr>
              <a:t>:</a:t>
            </a:r>
            <a:r>
              <a:rPr lang="en-US" sz="2700" dirty="0">
                <a:solidFill>
                  <a:srgbClr val="FF0000"/>
                </a:solidFill>
              </a:rPr>
              <a:t> </a:t>
            </a:r>
          </a:p>
          <a:p>
            <a:pPr marL="51435" indent="0">
              <a:buNone/>
            </a:pPr>
            <a:r>
              <a:rPr lang="en-US" sz="2700" dirty="0"/>
              <a:t>Connections/relationships</a:t>
            </a:r>
            <a:r>
              <a:rPr lang="en-US" sz="2700" dirty="0">
                <a:solidFill>
                  <a:srgbClr val="FF0000"/>
                </a:solidFill>
              </a:rPr>
              <a:t> </a:t>
            </a:r>
            <a:r>
              <a:rPr lang="en-US" sz="2700" dirty="0"/>
              <a:t>between individuals, groups, organizations, and societies.</a:t>
            </a:r>
          </a:p>
          <a:p>
            <a:pPr marL="51435" indent="0">
              <a:buNone/>
            </a:pPr>
            <a:endParaRPr lang="en-US" sz="2700" dirty="0"/>
          </a:p>
          <a:p>
            <a:pPr marL="51435" indent="0">
              <a:buNone/>
            </a:pPr>
            <a:r>
              <a:rPr lang="en-US" sz="2700" b="1" dirty="0">
                <a:solidFill>
                  <a:srgbClr val="C00000"/>
                </a:solidFill>
              </a:rPr>
              <a:t>Networks</a:t>
            </a:r>
            <a:r>
              <a:rPr lang="en-US" sz="2700" dirty="0">
                <a:solidFill>
                  <a:srgbClr val="C00000"/>
                </a:solidFill>
              </a:rPr>
              <a:t> </a:t>
            </a:r>
            <a:r>
              <a:rPr lang="en-US" sz="2700" dirty="0"/>
              <a:t>are </a:t>
            </a:r>
            <a:r>
              <a:rPr lang="en-US" sz="2700" b="1" dirty="0"/>
              <a:t>mathematical </a:t>
            </a:r>
            <a:r>
              <a:rPr lang="en-US" sz="2700" b="1" dirty="0">
                <a:solidFill>
                  <a:srgbClr val="C00000"/>
                </a:solidFill>
              </a:rPr>
              <a:t>graphs</a:t>
            </a:r>
            <a:r>
              <a:rPr lang="en-US" sz="2700" dirty="0"/>
              <a:t>, with </a:t>
            </a:r>
            <a:r>
              <a:rPr lang="en-US" sz="2700" b="1" dirty="0"/>
              <a:t>vertices</a:t>
            </a:r>
            <a:r>
              <a:rPr lang="en-US" sz="2700" dirty="0"/>
              <a:t> (nodes) and </a:t>
            </a:r>
            <a:r>
              <a:rPr lang="en-US" sz="2700" b="1" dirty="0"/>
              <a:t>edges </a:t>
            </a:r>
            <a:r>
              <a:rPr lang="en-US" sz="2700" dirty="0"/>
              <a:t>(links).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44480-80DB-EB47-A329-447AC7B44406}" type="datetime1">
              <a:rPr lang="en-US" smtClean="0"/>
              <a:t>8/4/2022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5D9A3-1FF0-D741-8C17-0B75653ACFA9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32840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Building the Edges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939" y="1083444"/>
            <a:ext cx="7013027" cy="1768143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9227" y="2311684"/>
            <a:ext cx="5656547" cy="45183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7114114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53" y="2430244"/>
            <a:ext cx="4970927" cy="42639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 Quick Look at the </a:t>
            </a:r>
            <a:r>
              <a:rPr lang="en-US" dirty="0" err="1"/>
              <a:t>iGraph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101" y="1196128"/>
            <a:ext cx="8731755" cy="1773103"/>
          </a:xfrm>
        </p:spPr>
      </p:pic>
    </p:spTree>
    <p:extLst>
      <p:ext uri="{BB962C8B-B14F-4D97-AF65-F5344CB8AC3E}">
        <p14:creationId xmlns:p14="http://schemas.microsoft.com/office/powerpoint/2010/main" val="256341620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Build the Nodes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866" y="1133525"/>
            <a:ext cx="8695352" cy="2200439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113" y="3333964"/>
            <a:ext cx="5414871" cy="26778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4375896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Building the NetworkD3 Object  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540" y="1072027"/>
            <a:ext cx="8454708" cy="5590764"/>
          </a:xfrm>
        </p:spPr>
      </p:pic>
      <p:sp>
        <p:nvSpPr>
          <p:cNvPr id="5" name="Rectangle 4"/>
          <p:cNvSpPr/>
          <p:nvPr/>
        </p:nvSpPr>
        <p:spPr>
          <a:xfrm>
            <a:off x="395555" y="2921996"/>
            <a:ext cx="8352890" cy="539393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712378" y="6282287"/>
            <a:ext cx="6328879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hlinkClick r:id="rId3"/>
              </a:rPr>
              <a:t>https://www.rdocumentation.org/packages/networkD3/versions/0.4/topics/forceNetwork</a:t>
            </a:r>
            <a:endParaRPr lang="en-US" sz="1200" dirty="0">
              <a:solidFill>
                <a:schemeClr val="bg1"/>
              </a:solidFill>
            </a:endParaRPr>
          </a:p>
          <a:p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463110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661" y="351614"/>
            <a:ext cx="8758719" cy="657459"/>
          </a:xfrm>
        </p:spPr>
        <p:txBody>
          <a:bodyPr>
            <a:normAutofit fontScale="90000"/>
          </a:bodyPr>
          <a:lstStyle/>
          <a:p>
            <a:r>
              <a:rPr lang="en-US" dirty="0"/>
              <a:t>Node </a:t>
            </a:r>
            <a:r>
              <a:rPr lang="en-US" dirty="0" err="1"/>
              <a:t>Betweenness</a:t>
            </a:r>
            <a:r>
              <a:rPr lang="en-US" dirty="0"/>
              <a:t> Centrality - BC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2539" y="950547"/>
            <a:ext cx="8404261" cy="2573490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Measure of BC in a graph based on </a:t>
            </a:r>
            <a:r>
              <a:rPr lang="en-US" b="1" dirty="0"/>
              <a:t>shortest paths</a:t>
            </a:r>
            <a:r>
              <a:rPr lang="en-US" dirty="0"/>
              <a:t>. </a:t>
            </a:r>
          </a:p>
          <a:p>
            <a:r>
              <a:rPr lang="en-US" b="1" dirty="0"/>
              <a:t>BC </a:t>
            </a:r>
            <a:r>
              <a:rPr lang="en-US" dirty="0"/>
              <a:t>measures the extent to which a vertex/node </a:t>
            </a:r>
            <a:r>
              <a:rPr lang="en-US" b="1" dirty="0"/>
              <a:t>lies on paths between other vertices</a:t>
            </a:r>
            <a:r>
              <a:rPr lang="en-US" dirty="0"/>
              <a:t>. </a:t>
            </a:r>
          </a:p>
          <a:p>
            <a:r>
              <a:rPr lang="en-US" dirty="0"/>
              <a:t>Vertices with </a:t>
            </a:r>
            <a:r>
              <a:rPr lang="en-US" b="1" dirty="0"/>
              <a:t>high </a:t>
            </a:r>
            <a:r>
              <a:rPr lang="en-US" b="1" dirty="0" err="1"/>
              <a:t>betweenness</a:t>
            </a:r>
            <a:r>
              <a:rPr lang="en-US" b="1" dirty="0"/>
              <a:t> </a:t>
            </a:r>
            <a:r>
              <a:rPr lang="en-US" dirty="0"/>
              <a:t>have </a:t>
            </a:r>
            <a:r>
              <a:rPr lang="en-US" b="1" dirty="0"/>
              <a:t>greater influence</a:t>
            </a:r>
            <a:r>
              <a:rPr lang="en-US" dirty="0"/>
              <a:t> within a network due to their </a:t>
            </a:r>
            <a:r>
              <a:rPr lang="en-US" b="1" dirty="0"/>
              <a:t>control/affect of information passing</a:t>
            </a:r>
            <a:r>
              <a:rPr lang="en-US" dirty="0"/>
              <a:t> between other nodes.</a:t>
            </a:r>
          </a:p>
          <a:p>
            <a:r>
              <a:rPr lang="en-US" dirty="0"/>
              <a:t>To </a:t>
            </a:r>
            <a:r>
              <a:rPr lang="en-US" b="1" dirty="0"/>
              <a:t>disrupt communications</a:t>
            </a:r>
            <a:r>
              <a:rPr lang="en-US" dirty="0"/>
              <a:t> in a network, node with greatest BC can be removed. </a:t>
            </a:r>
          </a:p>
        </p:txBody>
      </p:sp>
      <p:pic>
        <p:nvPicPr>
          <p:cNvPr id="4" name="Content Placeholder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9" b="16719"/>
          <a:stretch/>
        </p:blipFill>
        <p:spPr>
          <a:xfrm>
            <a:off x="282539" y="3499479"/>
            <a:ext cx="5275780" cy="31740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0148922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Code for </a:t>
            </a:r>
            <a:r>
              <a:rPr lang="en-US" dirty="0" err="1"/>
              <a:t>Betweenness</a:t>
            </a:r>
            <a:r>
              <a:rPr lang="en-US" dirty="0"/>
              <a:t> and Degree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22" y="919537"/>
            <a:ext cx="9061378" cy="3395609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821" y="4311793"/>
            <a:ext cx="7520682" cy="23306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085813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Building the NetworkD3 Object –</a:t>
            </a:r>
            <a:br>
              <a:rPr lang="en-US" dirty="0"/>
            </a:br>
            <a:r>
              <a:rPr lang="en-US" dirty="0"/>
              <a:t>IDs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718" y="1109609"/>
            <a:ext cx="8736866" cy="5383659"/>
          </a:xfrm>
        </p:spPr>
      </p:pic>
      <p:sp>
        <p:nvSpPr>
          <p:cNvPr id="8" name="Rectangle 7"/>
          <p:cNvSpPr/>
          <p:nvPr/>
        </p:nvSpPr>
        <p:spPr>
          <a:xfrm>
            <a:off x="333910" y="1910994"/>
            <a:ext cx="8352890" cy="549668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26678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1615"/>
            <a:ext cx="8229600" cy="439496"/>
          </a:xfrm>
        </p:spPr>
        <p:txBody>
          <a:bodyPr>
            <a:normAutofit fontScale="90000"/>
          </a:bodyPr>
          <a:lstStyle/>
          <a:p>
            <a:r>
              <a:rPr lang="en-US" sz="2400" dirty="0"/>
              <a:t>Update </a:t>
            </a:r>
            <a:r>
              <a:rPr lang="en-US" sz="2400" dirty="0" err="1"/>
              <a:t>edgeList</a:t>
            </a:r>
            <a:r>
              <a:rPr lang="en-US" sz="2400" dirty="0"/>
              <a:t> to include </a:t>
            </a:r>
            <a:r>
              <a:rPr lang="en-US" sz="2400" dirty="0" err="1"/>
              <a:t>SourceID</a:t>
            </a:r>
            <a:r>
              <a:rPr lang="en-US" sz="2400" dirty="0"/>
              <a:t> and </a:t>
            </a:r>
            <a:r>
              <a:rPr lang="en-US" sz="2400" dirty="0" err="1"/>
              <a:t>TargetID</a:t>
            </a:r>
            <a:r>
              <a:rPr lang="en-US" sz="2400" dirty="0"/>
              <a:t>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36" y="888715"/>
            <a:ext cx="8972327" cy="343569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323" y="4693692"/>
            <a:ext cx="3492070" cy="17482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5695" y="3923721"/>
            <a:ext cx="4871866" cy="19236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Right Arrow 8"/>
          <p:cNvSpPr/>
          <p:nvPr/>
        </p:nvSpPr>
        <p:spPr>
          <a:xfrm>
            <a:off x="3482939" y="4324413"/>
            <a:ext cx="652409" cy="838351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73290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Network Vis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458" y="1009073"/>
            <a:ext cx="8121722" cy="5319549"/>
          </a:xfrm>
        </p:spPr>
      </p:pic>
    </p:spTree>
    <p:extLst>
      <p:ext uri="{BB962C8B-B14F-4D97-AF65-F5344CB8AC3E}">
        <p14:creationId xmlns:p14="http://schemas.microsoft.com/office/powerpoint/2010/main" val="54227849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Example 2: #</a:t>
            </a:r>
            <a:r>
              <a:rPr lang="en-US" b="1" dirty="0" err="1"/>
              <a:t>worldnews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69" y="1433244"/>
            <a:ext cx="8875511" cy="5101119"/>
          </a:xfrm>
        </p:spPr>
      </p:pic>
    </p:spTree>
    <p:extLst>
      <p:ext uri="{BB962C8B-B14F-4D97-AF65-F5344CB8AC3E}">
        <p14:creationId xmlns:p14="http://schemas.microsoft.com/office/powerpoint/2010/main" val="42742757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9522" y="400537"/>
            <a:ext cx="5268558" cy="857250"/>
          </a:xfrm>
        </p:spPr>
        <p:txBody>
          <a:bodyPr/>
          <a:lstStyle/>
          <a:p>
            <a:r>
              <a:rPr lang="en-US" dirty="0"/>
              <a:t>What is a network?</a:t>
            </a:r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071CC-41D6-E740-A9F9-9BC62247639C}" type="datetime1">
              <a:rPr lang="en-US" smtClean="0"/>
              <a:t>8/4/2022</a:t>
            </a:fld>
            <a:endParaRPr lang="en-US"/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5D9A3-1FF0-D741-8C17-0B75653ACFA9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006801" y="1777742"/>
            <a:ext cx="3028950" cy="685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257175" indent="-257175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Font typeface="Wingdings" pitchFamily="1" charset="2"/>
              <a:buChar char="n"/>
              <a:defRPr/>
            </a:pPr>
            <a:r>
              <a:rPr lang="en-US" sz="2000" kern="0" dirty="0">
                <a:ea typeface="ＭＳ Ｐゴシック" pitchFamily="1" charset="-128"/>
                <a:cs typeface="ＭＳ Ｐゴシック" pitchFamily="1" charset="-128"/>
              </a:rPr>
              <a:t>Networks are collections of points joined by lines.</a:t>
            </a:r>
          </a:p>
        </p:txBody>
      </p:sp>
      <p:sp>
        <p:nvSpPr>
          <p:cNvPr id="5" name="Text Box 24"/>
          <p:cNvSpPr txBox="1">
            <a:spLocks noChangeArrowheads="1"/>
          </p:cNvSpPr>
          <p:nvPr/>
        </p:nvSpPr>
        <p:spPr bwMode="auto">
          <a:xfrm>
            <a:off x="4549773" y="1597271"/>
            <a:ext cx="3972640" cy="52322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buFont typeface="Wingdings" pitchFamily="1" charset="2"/>
              <a:buNone/>
            </a:pPr>
            <a:r>
              <a:rPr lang="en-US" sz="2800" dirty="0"/>
              <a:t>“Network” ≡ “Graph”</a:t>
            </a:r>
          </a:p>
        </p:txBody>
      </p:sp>
      <p:graphicFrame>
        <p:nvGraphicFramePr>
          <p:cNvPr id="6" name="Group 106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8351613"/>
              </p:ext>
            </p:extLst>
          </p:nvPr>
        </p:nvGraphicFramePr>
        <p:xfrm>
          <a:off x="3544258" y="3593781"/>
          <a:ext cx="4680204" cy="2580987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1282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61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058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473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90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points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Arial" pitchFamily="1" charset="0"/>
                        <a:ea typeface="Arial" pitchFamily="1" charset="0"/>
                        <a:cs typeface="Arial" pitchFamily="1" charset="0"/>
                      </a:endParaRPr>
                    </a:p>
                  </a:txBody>
                  <a:tcPr marL="68580" marR="68580" marT="34290" marB="3429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90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lines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Arial" pitchFamily="1" charset="0"/>
                        <a:ea typeface="Arial" pitchFamily="1" charset="0"/>
                        <a:cs typeface="Arial" pitchFamily="1" charset="0"/>
                      </a:endParaRPr>
                    </a:p>
                  </a:txBody>
                  <a:tcPr marL="68580" marR="68580" marT="34290" marB="3429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90000"/>
                        <a:buFont typeface="Wingdings" pitchFamily="1" charset="2"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1" charset="0"/>
                        <a:ea typeface="Arial" pitchFamily="1" charset="0"/>
                        <a:cs typeface="Arial" pitchFamily="1" charset="0"/>
                      </a:endParaRPr>
                    </a:p>
                  </a:txBody>
                  <a:tcPr marL="68580" marR="68580" marT="34290" marB="34290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73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90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20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vertices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1" charset="0"/>
                        <a:ea typeface="Arial" pitchFamily="1" charset="0"/>
                        <a:cs typeface="Arial" pitchFamily="1" charset="0"/>
                      </a:endParaRPr>
                    </a:p>
                  </a:txBody>
                  <a:tcPr marL="68580" marR="68580" marT="34290" marB="3429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90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edges, arcs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1" charset="0"/>
                        <a:ea typeface="Arial" pitchFamily="1" charset="0"/>
                        <a:cs typeface="Arial" pitchFamily="1" charset="0"/>
                      </a:endParaRPr>
                    </a:p>
                  </a:txBody>
                  <a:tcPr marL="68580" marR="68580" marT="34290" marB="3429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90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math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1" charset="0"/>
                        <a:ea typeface="Arial" pitchFamily="1" charset="0"/>
                        <a:cs typeface="Arial" pitchFamily="1" charset="0"/>
                      </a:endParaRPr>
                    </a:p>
                  </a:txBody>
                  <a:tcPr marL="68580" marR="68580" marT="34290" marB="34290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15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90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20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nodes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1" charset="0"/>
                        <a:ea typeface="Arial" pitchFamily="1" charset="0"/>
                        <a:cs typeface="Arial" pitchFamily="1" charset="0"/>
                      </a:endParaRPr>
                    </a:p>
                  </a:txBody>
                  <a:tcPr marL="68580" marR="68580" marT="34290" marB="3429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90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links, edges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1" charset="0"/>
                        <a:ea typeface="Arial" pitchFamily="1" charset="0"/>
                        <a:cs typeface="Arial" pitchFamily="1" charset="0"/>
                      </a:endParaRPr>
                    </a:p>
                  </a:txBody>
                  <a:tcPr marL="68580" marR="68580" marT="34290" marB="3429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90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computer science, biology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1" charset="0"/>
                        <a:ea typeface="Arial" pitchFamily="1" charset="0"/>
                        <a:cs typeface="Arial" pitchFamily="1" charset="0"/>
                      </a:endParaRPr>
                    </a:p>
                  </a:txBody>
                  <a:tcPr marL="68580" marR="68580" marT="34290" marB="34290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73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90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20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sites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1" charset="0"/>
                        <a:ea typeface="Arial" pitchFamily="1" charset="0"/>
                        <a:cs typeface="Arial" pitchFamily="1" charset="0"/>
                      </a:endParaRPr>
                    </a:p>
                  </a:txBody>
                  <a:tcPr marL="68580" marR="68580" marT="34290" marB="3429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90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bonds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1" charset="0"/>
                        <a:ea typeface="Arial" pitchFamily="1" charset="0"/>
                        <a:cs typeface="Arial" pitchFamily="1" charset="0"/>
                      </a:endParaRPr>
                    </a:p>
                  </a:txBody>
                  <a:tcPr marL="68580" marR="68580" marT="34290" marB="3429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90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physics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1" charset="0"/>
                        <a:ea typeface="Arial" pitchFamily="1" charset="0"/>
                        <a:cs typeface="Arial" pitchFamily="1" charset="0"/>
                      </a:endParaRPr>
                    </a:p>
                  </a:txBody>
                  <a:tcPr marL="68580" marR="68580" marT="34290" marB="34290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73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90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20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actors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1" charset="0"/>
                        <a:ea typeface="Arial" pitchFamily="1" charset="0"/>
                        <a:cs typeface="Arial" pitchFamily="1" charset="0"/>
                      </a:endParaRPr>
                    </a:p>
                  </a:txBody>
                  <a:tcPr marL="68580" marR="68580" marT="34290" marB="3429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90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20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ties, relations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1" charset="0"/>
                        <a:ea typeface="Arial" pitchFamily="1" charset="0"/>
                        <a:cs typeface="Arial" pitchFamily="1" charset="0"/>
                      </a:endParaRPr>
                    </a:p>
                  </a:txBody>
                  <a:tcPr marL="68580" marR="68580" marT="34290" marB="3429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90000"/>
                        <a:buFont typeface="Wingdings" pitchFamily="1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sociology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1" charset="0"/>
                        <a:ea typeface="Arial" pitchFamily="1" charset="0"/>
                        <a:cs typeface="Arial" pitchFamily="1" charset="0"/>
                      </a:endParaRPr>
                    </a:p>
                  </a:txBody>
                  <a:tcPr marL="68580" marR="68580" marT="34290" marB="34290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3" name="Group 4"/>
          <p:cNvGrpSpPr>
            <a:grpSpLocks/>
          </p:cNvGrpSpPr>
          <p:nvPr/>
        </p:nvGrpSpPr>
        <p:grpSpPr bwMode="auto">
          <a:xfrm>
            <a:off x="714054" y="2747413"/>
            <a:ext cx="3063590" cy="2507818"/>
            <a:chOff x="1008" y="1479"/>
            <a:chExt cx="1643" cy="1410"/>
          </a:xfrm>
          <a:solidFill>
            <a:srgbClr val="C00000"/>
          </a:solidFill>
        </p:grpSpPr>
        <p:sp>
          <p:nvSpPr>
            <p:cNvPr id="9" name="Oval 6"/>
            <p:cNvSpPr>
              <a:spLocks noChangeArrowheads="1"/>
            </p:cNvSpPr>
            <p:nvPr/>
          </p:nvSpPr>
          <p:spPr bwMode="auto">
            <a:xfrm>
              <a:off x="1872" y="1575"/>
              <a:ext cx="218" cy="354"/>
            </a:xfrm>
            <a:prstGeom prst="ellipse">
              <a:avLst/>
            </a:prstGeom>
            <a:grpFill/>
            <a:ln w="38100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 sz="1350"/>
            </a:p>
          </p:txBody>
        </p:sp>
        <p:sp>
          <p:nvSpPr>
            <p:cNvPr id="10" name="Oval 7"/>
            <p:cNvSpPr>
              <a:spLocks noChangeArrowheads="1"/>
            </p:cNvSpPr>
            <p:nvPr/>
          </p:nvSpPr>
          <p:spPr bwMode="auto">
            <a:xfrm>
              <a:off x="1056" y="2199"/>
              <a:ext cx="218" cy="354"/>
            </a:xfrm>
            <a:prstGeom prst="ellipse">
              <a:avLst/>
            </a:prstGeom>
            <a:grpFill/>
            <a:ln w="38100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 sz="1350"/>
            </a:p>
          </p:txBody>
        </p:sp>
        <p:sp>
          <p:nvSpPr>
            <p:cNvPr id="11" name="Oval 8"/>
            <p:cNvSpPr>
              <a:spLocks noChangeArrowheads="1"/>
            </p:cNvSpPr>
            <p:nvPr/>
          </p:nvSpPr>
          <p:spPr bwMode="auto">
            <a:xfrm>
              <a:off x="1536" y="2535"/>
              <a:ext cx="218" cy="354"/>
            </a:xfrm>
            <a:prstGeom prst="ellipse">
              <a:avLst/>
            </a:prstGeom>
            <a:grpFill/>
            <a:ln w="38100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 sz="1350"/>
            </a:p>
          </p:txBody>
        </p:sp>
        <p:sp>
          <p:nvSpPr>
            <p:cNvPr id="12" name="Oval 9"/>
            <p:cNvSpPr>
              <a:spLocks noChangeArrowheads="1"/>
            </p:cNvSpPr>
            <p:nvPr/>
          </p:nvSpPr>
          <p:spPr bwMode="auto">
            <a:xfrm>
              <a:off x="1008" y="1479"/>
              <a:ext cx="218" cy="354"/>
            </a:xfrm>
            <a:prstGeom prst="ellipse">
              <a:avLst/>
            </a:prstGeom>
            <a:grpFill/>
            <a:ln w="38100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 sz="1350"/>
            </a:p>
          </p:txBody>
        </p:sp>
        <p:cxnSp>
          <p:nvCxnSpPr>
            <p:cNvPr id="13" name="AutoShape 10"/>
            <p:cNvCxnSpPr>
              <a:cxnSpLocks noChangeShapeType="1"/>
              <a:stCxn id="12" idx="5"/>
              <a:endCxn id="8" idx="1"/>
            </p:cNvCxnSpPr>
            <p:nvPr/>
          </p:nvCxnSpPr>
          <p:spPr bwMode="auto">
            <a:xfrm>
              <a:off x="1148" y="1771"/>
              <a:ext cx="268" cy="105"/>
            </a:xfrm>
            <a:prstGeom prst="straightConnector1">
              <a:avLst/>
            </a:prstGeom>
            <a:grpFill/>
            <a:ln w="38100">
              <a:solidFill>
                <a:schemeClr val="hlink"/>
              </a:solidFill>
              <a:round/>
              <a:headEnd/>
              <a:tailEnd/>
            </a:ln>
          </p:spPr>
        </p:cxnSp>
        <p:cxnSp>
          <p:nvCxnSpPr>
            <p:cNvPr id="14" name="AutoShape 11"/>
            <p:cNvCxnSpPr>
              <a:cxnSpLocks noChangeShapeType="1"/>
              <a:stCxn id="8" idx="3"/>
              <a:endCxn id="10" idx="7"/>
            </p:cNvCxnSpPr>
            <p:nvPr/>
          </p:nvCxnSpPr>
          <p:spPr bwMode="auto">
            <a:xfrm flipH="1">
              <a:off x="1196" y="2107"/>
              <a:ext cx="220" cy="153"/>
            </a:xfrm>
            <a:prstGeom prst="straightConnector1">
              <a:avLst/>
            </a:prstGeom>
            <a:grpFill/>
            <a:ln w="38100">
              <a:solidFill>
                <a:schemeClr val="hlink"/>
              </a:solidFill>
              <a:round/>
              <a:headEnd/>
              <a:tailEnd/>
            </a:ln>
          </p:spPr>
        </p:cxnSp>
        <p:cxnSp>
          <p:nvCxnSpPr>
            <p:cNvPr id="15" name="AutoShape 12"/>
            <p:cNvCxnSpPr>
              <a:cxnSpLocks noChangeShapeType="1"/>
              <a:stCxn id="8" idx="5"/>
              <a:endCxn id="11" idx="0"/>
            </p:cNvCxnSpPr>
            <p:nvPr/>
          </p:nvCxnSpPr>
          <p:spPr bwMode="auto">
            <a:xfrm>
              <a:off x="1532" y="2107"/>
              <a:ext cx="86" cy="441"/>
            </a:xfrm>
            <a:prstGeom prst="straightConnector1">
              <a:avLst/>
            </a:prstGeom>
            <a:grpFill/>
            <a:ln w="38100">
              <a:solidFill>
                <a:schemeClr val="hlink"/>
              </a:solidFill>
              <a:round/>
              <a:headEnd/>
              <a:tailEnd/>
            </a:ln>
          </p:spPr>
        </p:cxnSp>
        <p:cxnSp>
          <p:nvCxnSpPr>
            <p:cNvPr id="16" name="AutoShape 13"/>
            <p:cNvCxnSpPr>
              <a:cxnSpLocks noChangeShapeType="1"/>
              <a:stCxn id="10" idx="5"/>
              <a:endCxn id="11" idx="2"/>
            </p:cNvCxnSpPr>
            <p:nvPr/>
          </p:nvCxnSpPr>
          <p:spPr bwMode="auto">
            <a:xfrm>
              <a:off x="1196" y="2491"/>
              <a:ext cx="340" cy="220"/>
            </a:xfrm>
            <a:prstGeom prst="straightConnector1">
              <a:avLst/>
            </a:prstGeom>
            <a:grpFill/>
            <a:ln w="38100">
              <a:solidFill>
                <a:schemeClr val="hlink"/>
              </a:solidFill>
              <a:round/>
              <a:headEnd/>
              <a:tailEnd/>
            </a:ln>
          </p:spPr>
        </p:cxnSp>
        <p:cxnSp>
          <p:nvCxnSpPr>
            <p:cNvPr id="17" name="AutoShape 14"/>
            <p:cNvCxnSpPr>
              <a:cxnSpLocks noChangeShapeType="1"/>
              <a:stCxn id="8" idx="6"/>
              <a:endCxn id="9" idx="3"/>
            </p:cNvCxnSpPr>
            <p:nvPr/>
          </p:nvCxnSpPr>
          <p:spPr bwMode="auto">
            <a:xfrm flipV="1">
              <a:off x="1556" y="1867"/>
              <a:ext cx="340" cy="124"/>
            </a:xfrm>
            <a:prstGeom prst="straightConnector1">
              <a:avLst/>
            </a:prstGeom>
            <a:grpFill/>
            <a:ln w="38100">
              <a:solidFill>
                <a:schemeClr val="hlink"/>
              </a:solidFill>
              <a:round/>
              <a:headEnd/>
              <a:tailEnd/>
            </a:ln>
          </p:spPr>
        </p:cxnSp>
        <p:sp>
          <p:nvSpPr>
            <p:cNvPr id="18" name="Line 15"/>
            <p:cNvSpPr>
              <a:spLocks noChangeShapeType="1"/>
            </p:cNvSpPr>
            <p:nvPr/>
          </p:nvSpPr>
          <p:spPr bwMode="auto">
            <a:xfrm flipH="1">
              <a:off x="2064" y="1680"/>
              <a:ext cx="240" cy="96"/>
            </a:xfrm>
            <a:prstGeom prst="line">
              <a:avLst/>
            </a:prstGeom>
            <a:grpFill/>
            <a:ln w="12700">
              <a:solidFill>
                <a:srgbClr val="FF0066"/>
              </a:solidFill>
              <a:round/>
              <a:headEnd/>
              <a:tailEnd type="triangle" w="med" len="med"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endParaRPr lang="en-US" sz="1350"/>
            </a:p>
          </p:txBody>
        </p:sp>
        <p:sp>
          <p:nvSpPr>
            <p:cNvPr id="19" name="Text Box 16"/>
            <p:cNvSpPr txBox="1">
              <a:spLocks noChangeArrowheads="1"/>
            </p:cNvSpPr>
            <p:nvPr/>
          </p:nvSpPr>
          <p:spPr bwMode="auto">
            <a:xfrm>
              <a:off x="2294" y="1511"/>
              <a:ext cx="357" cy="208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buFont typeface="Wingdings" pitchFamily="1" charset="2"/>
                <a:buNone/>
              </a:pPr>
              <a:r>
                <a:rPr lang="en-US" dirty="0">
                  <a:solidFill>
                    <a:srgbClr val="FF0066"/>
                  </a:solidFill>
                </a:rPr>
                <a:t>node</a:t>
              </a:r>
            </a:p>
          </p:txBody>
        </p:sp>
        <p:sp>
          <p:nvSpPr>
            <p:cNvPr id="20" name="Line 17"/>
            <p:cNvSpPr>
              <a:spLocks noChangeShapeType="1"/>
            </p:cNvSpPr>
            <p:nvPr/>
          </p:nvSpPr>
          <p:spPr bwMode="auto">
            <a:xfrm flipH="1">
              <a:off x="1594" y="2185"/>
              <a:ext cx="240" cy="96"/>
            </a:xfrm>
            <a:prstGeom prst="line">
              <a:avLst/>
            </a:prstGeom>
            <a:grpFill/>
            <a:ln w="12700">
              <a:solidFill>
                <a:srgbClr val="FF0066"/>
              </a:solidFill>
              <a:round/>
              <a:headEnd/>
              <a:tailEnd type="triangle" w="med" len="med"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endParaRPr lang="en-US" sz="1350"/>
            </a:p>
          </p:txBody>
        </p:sp>
        <p:sp>
          <p:nvSpPr>
            <p:cNvPr id="21" name="Text Box 18"/>
            <p:cNvSpPr txBox="1">
              <a:spLocks noChangeArrowheads="1"/>
            </p:cNvSpPr>
            <p:nvPr/>
          </p:nvSpPr>
          <p:spPr bwMode="auto">
            <a:xfrm>
              <a:off x="1824" y="2064"/>
              <a:ext cx="372" cy="225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buFont typeface="Wingdings" pitchFamily="1" charset="2"/>
                <a:buNone/>
              </a:pPr>
              <a:r>
                <a:rPr lang="en-US" sz="2000" dirty="0">
                  <a:solidFill>
                    <a:srgbClr val="FF0066"/>
                  </a:solidFill>
                </a:rPr>
                <a:t>edge</a:t>
              </a:r>
            </a:p>
          </p:txBody>
        </p:sp>
        <p:sp>
          <p:nvSpPr>
            <p:cNvPr id="8" name="Oval 5"/>
            <p:cNvSpPr>
              <a:spLocks noChangeArrowheads="1"/>
            </p:cNvSpPr>
            <p:nvPr/>
          </p:nvSpPr>
          <p:spPr bwMode="auto">
            <a:xfrm>
              <a:off x="1392" y="1815"/>
              <a:ext cx="218" cy="354"/>
            </a:xfrm>
            <a:prstGeom prst="ellipse">
              <a:avLst/>
            </a:prstGeom>
            <a:grpFill/>
            <a:ln w="38100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 sz="1350"/>
            </a:p>
          </p:txBody>
        </p:sp>
      </p:grpSp>
    </p:spTree>
    <p:extLst>
      <p:ext uri="{BB962C8B-B14F-4D97-AF65-F5344CB8AC3E}">
        <p14:creationId xmlns:p14="http://schemas.microsoft.com/office/powerpoint/2010/main" val="292567809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Actual Google Search on Net Results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43173"/>
            <a:ext cx="8229600" cy="5450440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/>
              <a:t>“Thailand judge shoots</a:t>
            </a:r>
            <a:r>
              <a:rPr lang="en-US" dirty="0"/>
              <a:t> himself in </a:t>
            </a:r>
            <a:r>
              <a:rPr lang="en-US" b="1" dirty="0"/>
              <a:t>court</a:t>
            </a:r>
            <a:r>
              <a:rPr lang="en-US" dirty="0"/>
              <a:t> after </a:t>
            </a:r>
            <a:r>
              <a:rPr lang="en-US" dirty="0" err="1"/>
              <a:t>criticising</a:t>
            </a:r>
            <a:r>
              <a:rPr lang="en-US" dirty="0"/>
              <a:t> system. A </a:t>
            </a:r>
            <a:r>
              <a:rPr lang="en-US" b="1" dirty="0"/>
              <a:t>Thai judge shot</a:t>
            </a:r>
            <a:r>
              <a:rPr lang="en-US" dirty="0"/>
              <a:t> himself in a courtroom after delivering a rare speech railing against the country's </a:t>
            </a:r>
            <a:r>
              <a:rPr lang="en-US" b="1" dirty="0"/>
              <a:t>justice</a:t>
            </a:r>
            <a:r>
              <a:rPr lang="en-US" dirty="0"/>
              <a:t> system. </a:t>
            </a:r>
            <a:r>
              <a:rPr lang="en-US" dirty="0" err="1"/>
              <a:t>Kanakorn</a:t>
            </a:r>
            <a:r>
              <a:rPr lang="en-US" dirty="0"/>
              <a:t> </a:t>
            </a:r>
            <a:r>
              <a:rPr lang="en-US" dirty="0" err="1"/>
              <a:t>Pianchana</a:t>
            </a:r>
            <a:r>
              <a:rPr lang="en-US" dirty="0"/>
              <a:t> acquitted five Muslim men of murder on Friday before calling for a fairer judiciary.7 hours ago.”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“Richmond triple shooting: Two men killed, one in critical condition.”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“Six elephants die in Thai waterfall trying to save their own”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“The violence brought to 72 the total number of people </a:t>
            </a:r>
            <a:r>
              <a:rPr lang="en-US" b="1" dirty="0"/>
              <a:t>killed</a:t>
            </a:r>
            <a:r>
              <a:rPr lang="en-US" dirty="0"/>
              <a:t> over five days of </a:t>
            </a:r>
            <a:r>
              <a:rPr lang="en-US" b="1" dirty="0"/>
              <a:t>protests</a:t>
            </a:r>
            <a:r>
              <a:rPr lang="en-US" dirty="0"/>
              <a:t>, deepening the country's political crisis. The semi-official </a:t>
            </a:r>
            <a:r>
              <a:rPr lang="en-US" b="1" dirty="0"/>
              <a:t>Iraqi</a:t>
            </a:r>
            <a:r>
              <a:rPr lang="en-US" dirty="0"/>
              <a:t> High Commission for Human Rights, affiliated with the parliament, put the </a:t>
            </a:r>
            <a:r>
              <a:rPr lang="en-US" b="1" dirty="0"/>
              <a:t>death</a:t>
            </a:r>
            <a:r>
              <a:rPr lang="en-US" dirty="0"/>
              <a:t> toll at 94. It said nearly 4,000 people have been wounded since Tuesday.9 hours ago”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7662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694449" y="503406"/>
            <a:ext cx="5268558" cy="857250"/>
          </a:xfrm>
        </p:spPr>
        <p:txBody>
          <a:bodyPr>
            <a:normAutofit fontScale="90000"/>
          </a:bodyPr>
          <a:lstStyle/>
          <a:p>
            <a:r>
              <a:rPr lang="en-US" dirty="0"/>
              <a:t>Network (Graph) Types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820990" y="2046022"/>
            <a:ext cx="3118104" cy="2849024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dirty="0"/>
              <a:t>Undirected</a:t>
            </a:r>
          </a:p>
          <a:p>
            <a:pPr>
              <a:buNone/>
            </a:pPr>
            <a:r>
              <a:rPr lang="en-US" sz="2000" dirty="0"/>
              <a:t>symmetric, reciprocal relationship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5238970" y="2071139"/>
            <a:ext cx="2564892" cy="2619756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dirty="0"/>
              <a:t>Directed</a:t>
            </a:r>
          </a:p>
          <a:p>
            <a:pPr>
              <a:buNone/>
            </a:pPr>
            <a:r>
              <a:rPr lang="en-US" sz="1800" dirty="0"/>
              <a:t>asymmetric,  non-reciprocal relationship</a:t>
            </a:r>
          </a:p>
          <a:p>
            <a:endParaRPr lang="en-US" sz="15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2215-B50F-9340-88B4-73755BC43434}" type="datetime1">
              <a:rPr lang="en-US" smtClean="0"/>
              <a:t>8/4/2022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5D9A3-1FF0-D741-8C17-0B75653ACFA9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242" y="3878172"/>
            <a:ext cx="8412923" cy="195649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007061" y="5930495"/>
            <a:ext cx="121860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Images: Jure </a:t>
            </a:r>
            <a:r>
              <a:rPr lang="en-US" sz="900" dirty="0" err="1"/>
              <a:t>Leskovec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13442668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742308" y="414144"/>
            <a:ext cx="7708186" cy="74295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Adjacency Matrices and Graphs</a:t>
            </a:r>
          </a:p>
        </p:txBody>
      </p:sp>
      <p:sp>
        <p:nvSpPr>
          <p:cNvPr id="70659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557213" indent="-214313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857250" indent="-17145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200150" indent="-17145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1543050" indent="-17145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FCA7A089-1176-43D7-881E-B35AF26A2F51}" type="slidenum">
              <a:rPr lang="en-US" smtClean="0">
                <a:solidFill>
                  <a:srgbClr val="FFFFFF"/>
                </a:solidFill>
              </a:rPr>
              <a:pPr/>
              <a:t>6</a:t>
            </a:fld>
            <a:endParaRPr lang="en-US">
              <a:solidFill>
                <a:srgbClr val="FFFFFF"/>
              </a:solidFill>
            </a:endParaRPr>
          </a:p>
        </p:txBody>
      </p:sp>
      <p:grpSp>
        <p:nvGrpSpPr>
          <p:cNvPr id="70660" name="Content Placeholder 5"/>
          <p:cNvGrpSpPr>
            <a:grpSpLocks noGrp="1"/>
          </p:cNvGrpSpPr>
          <p:nvPr/>
        </p:nvGrpSpPr>
        <p:grpSpPr bwMode="auto">
          <a:xfrm>
            <a:off x="4289461" y="1340777"/>
            <a:ext cx="4325420" cy="2758611"/>
            <a:chOff x="1066800" y="2438400"/>
            <a:chExt cx="6324600" cy="3276600"/>
          </a:xfrm>
        </p:grpSpPr>
        <p:sp>
          <p:nvSpPr>
            <p:cNvPr id="70663" name="Oval 4"/>
            <p:cNvSpPr>
              <a:spLocks noChangeArrowheads="1"/>
            </p:cNvSpPr>
            <p:nvPr/>
          </p:nvSpPr>
          <p:spPr bwMode="auto">
            <a:xfrm>
              <a:off x="1752600" y="2514600"/>
              <a:ext cx="762000" cy="685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/>
              <a:r>
                <a:rPr lang="en-US" sz="1350"/>
                <a:t>9 </a:t>
              </a:r>
            </a:p>
          </p:txBody>
        </p:sp>
        <p:sp>
          <p:nvSpPr>
            <p:cNvPr id="70664" name="Oval 5"/>
            <p:cNvSpPr>
              <a:spLocks noChangeArrowheads="1"/>
            </p:cNvSpPr>
            <p:nvPr/>
          </p:nvSpPr>
          <p:spPr bwMode="auto">
            <a:xfrm>
              <a:off x="1066800" y="3962400"/>
              <a:ext cx="762000" cy="685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/>
              <a:r>
                <a:rPr lang="en-US" sz="1350"/>
                <a:t>1</a:t>
              </a:r>
            </a:p>
          </p:txBody>
        </p:sp>
        <p:sp>
          <p:nvSpPr>
            <p:cNvPr id="70665" name="Oval 6"/>
            <p:cNvSpPr>
              <a:spLocks noChangeArrowheads="1"/>
            </p:cNvSpPr>
            <p:nvPr/>
          </p:nvSpPr>
          <p:spPr bwMode="auto">
            <a:xfrm>
              <a:off x="2286000" y="3581400"/>
              <a:ext cx="762000" cy="685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/>
              <a:r>
                <a:rPr lang="en-US" sz="1350"/>
                <a:t>2</a:t>
              </a:r>
            </a:p>
          </p:txBody>
        </p:sp>
        <p:sp>
          <p:nvSpPr>
            <p:cNvPr id="70666" name="Oval 8"/>
            <p:cNvSpPr>
              <a:spLocks noChangeArrowheads="1"/>
            </p:cNvSpPr>
            <p:nvPr/>
          </p:nvSpPr>
          <p:spPr bwMode="auto">
            <a:xfrm>
              <a:off x="5181600" y="4876800"/>
              <a:ext cx="762000" cy="685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/>
              <a:r>
                <a:rPr lang="en-US" sz="1350"/>
                <a:t>10</a:t>
              </a:r>
            </a:p>
          </p:txBody>
        </p:sp>
        <p:sp>
          <p:nvSpPr>
            <p:cNvPr id="70667" name="Oval 9"/>
            <p:cNvSpPr>
              <a:spLocks noChangeArrowheads="1"/>
            </p:cNvSpPr>
            <p:nvPr/>
          </p:nvSpPr>
          <p:spPr bwMode="auto">
            <a:xfrm>
              <a:off x="6629400" y="3200400"/>
              <a:ext cx="762000" cy="685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/>
              <a:r>
                <a:rPr lang="en-US" sz="1350"/>
                <a:t>8</a:t>
              </a:r>
            </a:p>
          </p:txBody>
        </p:sp>
        <p:sp>
          <p:nvSpPr>
            <p:cNvPr id="70668" name="Oval 10"/>
            <p:cNvSpPr>
              <a:spLocks noChangeArrowheads="1"/>
            </p:cNvSpPr>
            <p:nvPr/>
          </p:nvSpPr>
          <p:spPr bwMode="auto">
            <a:xfrm>
              <a:off x="5334000" y="3657600"/>
              <a:ext cx="762000" cy="685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/>
              <a:r>
                <a:rPr lang="en-US" sz="1350"/>
                <a:t>7</a:t>
              </a:r>
            </a:p>
          </p:txBody>
        </p:sp>
        <p:sp>
          <p:nvSpPr>
            <p:cNvPr id="70669" name="Oval 11"/>
            <p:cNvSpPr>
              <a:spLocks noChangeArrowheads="1"/>
            </p:cNvSpPr>
            <p:nvPr/>
          </p:nvSpPr>
          <p:spPr bwMode="auto">
            <a:xfrm>
              <a:off x="1524000" y="4953000"/>
              <a:ext cx="762000" cy="685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/>
              <a:r>
                <a:rPr lang="en-US" sz="1350"/>
                <a:t>3</a:t>
              </a:r>
            </a:p>
          </p:txBody>
        </p:sp>
        <p:sp>
          <p:nvSpPr>
            <p:cNvPr id="70670" name="Oval 12"/>
            <p:cNvSpPr>
              <a:spLocks noChangeArrowheads="1"/>
            </p:cNvSpPr>
            <p:nvPr/>
          </p:nvSpPr>
          <p:spPr bwMode="auto">
            <a:xfrm>
              <a:off x="3581400" y="3810000"/>
              <a:ext cx="762000" cy="685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/>
              <a:r>
                <a:rPr lang="en-US" sz="1350"/>
                <a:t>5</a:t>
              </a:r>
            </a:p>
          </p:txBody>
        </p:sp>
        <p:sp>
          <p:nvSpPr>
            <p:cNvPr id="70671" name="Oval 13"/>
            <p:cNvSpPr>
              <a:spLocks noChangeArrowheads="1"/>
            </p:cNvSpPr>
            <p:nvPr/>
          </p:nvSpPr>
          <p:spPr bwMode="auto">
            <a:xfrm>
              <a:off x="2895600" y="5029200"/>
              <a:ext cx="762000" cy="685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/>
              <a:r>
                <a:rPr lang="en-US" sz="1350"/>
                <a:t>4</a:t>
              </a:r>
            </a:p>
          </p:txBody>
        </p:sp>
        <p:sp>
          <p:nvSpPr>
            <p:cNvPr id="70672" name="Oval 14"/>
            <p:cNvSpPr>
              <a:spLocks noChangeArrowheads="1"/>
            </p:cNvSpPr>
            <p:nvPr/>
          </p:nvSpPr>
          <p:spPr bwMode="auto">
            <a:xfrm>
              <a:off x="4343400" y="2590800"/>
              <a:ext cx="762000" cy="685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/>
              <a:r>
                <a:rPr lang="en-US" sz="1350"/>
                <a:t>6</a:t>
              </a:r>
            </a:p>
          </p:txBody>
        </p:sp>
        <p:sp>
          <p:nvSpPr>
            <p:cNvPr id="70673" name="Line 15"/>
            <p:cNvSpPr>
              <a:spLocks noChangeShapeType="1"/>
            </p:cNvSpPr>
            <p:nvPr/>
          </p:nvSpPr>
          <p:spPr bwMode="auto">
            <a:xfrm flipH="1">
              <a:off x="1524000" y="3124200"/>
              <a:ext cx="381000" cy="838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70674" name="Line 16"/>
            <p:cNvSpPr>
              <a:spLocks noChangeShapeType="1"/>
            </p:cNvSpPr>
            <p:nvPr/>
          </p:nvSpPr>
          <p:spPr bwMode="auto">
            <a:xfrm>
              <a:off x="1600200" y="4648200"/>
              <a:ext cx="152400" cy="381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70675" name="Line 17"/>
            <p:cNvSpPr>
              <a:spLocks noChangeShapeType="1"/>
            </p:cNvSpPr>
            <p:nvPr/>
          </p:nvSpPr>
          <p:spPr bwMode="auto">
            <a:xfrm flipV="1">
              <a:off x="2057400" y="4191000"/>
              <a:ext cx="381000" cy="838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70676" name="Line 18"/>
            <p:cNvSpPr>
              <a:spLocks noChangeShapeType="1"/>
            </p:cNvSpPr>
            <p:nvPr/>
          </p:nvSpPr>
          <p:spPr bwMode="auto">
            <a:xfrm flipH="1" flipV="1">
              <a:off x="2286000" y="3124200"/>
              <a:ext cx="228600" cy="457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70677" name="Line 19"/>
            <p:cNvSpPr>
              <a:spLocks noChangeShapeType="1"/>
            </p:cNvSpPr>
            <p:nvPr/>
          </p:nvSpPr>
          <p:spPr bwMode="auto">
            <a:xfrm>
              <a:off x="2514600" y="2819400"/>
              <a:ext cx="1828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70678" name="Line 20"/>
            <p:cNvSpPr>
              <a:spLocks noChangeShapeType="1"/>
            </p:cNvSpPr>
            <p:nvPr/>
          </p:nvSpPr>
          <p:spPr bwMode="auto">
            <a:xfrm flipH="1" flipV="1">
              <a:off x="2438400" y="3048000"/>
              <a:ext cx="1219200" cy="838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70679" name="Line 21"/>
            <p:cNvSpPr>
              <a:spLocks noChangeShapeType="1"/>
            </p:cNvSpPr>
            <p:nvPr/>
          </p:nvSpPr>
          <p:spPr bwMode="auto">
            <a:xfrm flipH="1">
              <a:off x="4191000" y="3200400"/>
              <a:ext cx="304800" cy="685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70680" name="Line 22"/>
            <p:cNvSpPr>
              <a:spLocks noChangeShapeType="1"/>
            </p:cNvSpPr>
            <p:nvPr/>
          </p:nvSpPr>
          <p:spPr bwMode="auto">
            <a:xfrm>
              <a:off x="2743200" y="4267200"/>
              <a:ext cx="381000" cy="762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70681" name="Line 23"/>
            <p:cNvSpPr>
              <a:spLocks noChangeShapeType="1"/>
            </p:cNvSpPr>
            <p:nvPr/>
          </p:nvSpPr>
          <p:spPr bwMode="auto">
            <a:xfrm>
              <a:off x="2286000" y="5334000"/>
              <a:ext cx="609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70682" name="Line 25"/>
            <p:cNvSpPr>
              <a:spLocks noChangeShapeType="1"/>
            </p:cNvSpPr>
            <p:nvPr/>
          </p:nvSpPr>
          <p:spPr bwMode="auto">
            <a:xfrm flipV="1">
              <a:off x="3429000" y="4495800"/>
              <a:ext cx="381000" cy="609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70683" name="Line 26"/>
            <p:cNvSpPr>
              <a:spLocks noChangeShapeType="1"/>
            </p:cNvSpPr>
            <p:nvPr/>
          </p:nvSpPr>
          <p:spPr bwMode="auto">
            <a:xfrm flipV="1">
              <a:off x="4343400" y="4038600"/>
              <a:ext cx="990600" cy="7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70684" name="Line 28"/>
            <p:cNvSpPr>
              <a:spLocks noChangeShapeType="1"/>
            </p:cNvSpPr>
            <p:nvPr/>
          </p:nvSpPr>
          <p:spPr bwMode="auto">
            <a:xfrm>
              <a:off x="5105400" y="2971800"/>
              <a:ext cx="1600200" cy="457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70685" name="Line 29"/>
            <p:cNvSpPr>
              <a:spLocks noChangeShapeType="1"/>
            </p:cNvSpPr>
            <p:nvPr/>
          </p:nvSpPr>
          <p:spPr bwMode="auto">
            <a:xfrm flipH="1">
              <a:off x="5638800" y="4343400"/>
              <a:ext cx="7620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70686" name="Line 30"/>
            <p:cNvSpPr>
              <a:spLocks noChangeShapeType="1"/>
            </p:cNvSpPr>
            <p:nvPr/>
          </p:nvSpPr>
          <p:spPr bwMode="auto">
            <a:xfrm flipH="1">
              <a:off x="6096000" y="3657600"/>
              <a:ext cx="53340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70687" name="Rectangle 31"/>
            <p:cNvSpPr>
              <a:spLocks noChangeArrowheads="1"/>
            </p:cNvSpPr>
            <p:nvPr/>
          </p:nvSpPr>
          <p:spPr bwMode="auto">
            <a:xfrm>
              <a:off x="1295400" y="3276600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/>
              <a:r>
                <a:rPr lang="en-US" sz="1350"/>
                <a:t>3</a:t>
              </a:r>
            </a:p>
          </p:txBody>
        </p:sp>
        <p:sp>
          <p:nvSpPr>
            <p:cNvPr id="70688" name="Rectangle 32"/>
            <p:cNvSpPr>
              <a:spLocks noChangeArrowheads="1"/>
            </p:cNvSpPr>
            <p:nvPr/>
          </p:nvSpPr>
          <p:spPr bwMode="auto">
            <a:xfrm>
              <a:off x="3200400" y="2438400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/>
              <a:r>
                <a:rPr lang="en-US" sz="1350"/>
                <a:t>3</a:t>
              </a:r>
            </a:p>
          </p:txBody>
        </p:sp>
        <p:sp>
          <p:nvSpPr>
            <p:cNvPr id="70689" name="Rectangle 33"/>
            <p:cNvSpPr>
              <a:spLocks noChangeArrowheads="1"/>
            </p:cNvSpPr>
            <p:nvPr/>
          </p:nvSpPr>
          <p:spPr bwMode="auto">
            <a:xfrm>
              <a:off x="5715000" y="2743200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/>
              <a:r>
                <a:rPr lang="en-US" sz="1350"/>
                <a:t>4</a:t>
              </a:r>
            </a:p>
          </p:txBody>
        </p:sp>
        <p:sp>
          <p:nvSpPr>
            <p:cNvPr id="70690" name="Rectangle 34"/>
            <p:cNvSpPr>
              <a:spLocks noChangeArrowheads="1"/>
            </p:cNvSpPr>
            <p:nvPr/>
          </p:nvSpPr>
          <p:spPr bwMode="auto">
            <a:xfrm>
              <a:off x="3124200" y="3200400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/>
              <a:r>
                <a:rPr lang="en-US" sz="1350"/>
                <a:t>4</a:t>
              </a:r>
            </a:p>
          </p:txBody>
        </p:sp>
        <p:sp>
          <p:nvSpPr>
            <p:cNvPr id="70691" name="Rectangle 35"/>
            <p:cNvSpPr>
              <a:spLocks noChangeArrowheads="1"/>
            </p:cNvSpPr>
            <p:nvPr/>
          </p:nvSpPr>
          <p:spPr bwMode="auto">
            <a:xfrm>
              <a:off x="4419600" y="3429000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/>
              <a:r>
                <a:rPr lang="en-US" sz="1350"/>
                <a:t>3</a:t>
              </a:r>
            </a:p>
          </p:txBody>
        </p:sp>
        <p:sp>
          <p:nvSpPr>
            <p:cNvPr id="70692" name="Rectangle 36"/>
            <p:cNvSpPr>
              <a:spLocks noChangeArrowheads="1"/>
            </p:cNvSpPr>
            <p:nvPr/>
          </p:nvSpPr>
          <p:spPr bwMode="auto">
            <a:xfrm>
              <a:off x="4648200" y="4191000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/>
              <a:r>
                <a:rPr lang="en-US" sz="1350"/>
                <a:t>6</a:t>
              </a:r>
            </a:p>
          </p:txBody>
        </p:sp>
        <p:sp>
          <p:nvSpPr>
            <p:cNvPr id="70693" name="Rectangle 37"/>
            <p:cNvSpPr>
              <a:spLocks noChangeArrowheads="1"/>
            </p:cNvSpPr>
            <p:nvPr/>
          </p:nvSpPr>
          <p:spPr bwMode="auto">
            <a:xfrm>
              <a:off x="6400800" y="3886200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/>
              <a:r>
                <a:rPr lang="en-US" sz="1350"/>
                <a:t>5</a:t>
              </a:r>
            </a:p>
          </p:txBody>
        </p:sp>
        <p:sp>
          <p:nvSpPr>
            <p:cNvPr id="70694" name="Rectangle 38"/>
            <p:cNvSpPr>
              <a:spLocks noChangeArrowheads="1"/>
            </p:cNvSpPr>
            <p:nvPr/>
          </p:nvSpPr>
          <p:spPr bwMode="auto">
            <a:xfrm>
              <a:off x="3657600" y="4724400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/>
              <a:r>
                <a:rPr lang="en-US" sz="1350"/>
                <a:t>3</a:t>
              </a:r>
            </a:p>
          </p:txBody>
        </p:sp>
        <p:sp>
          <p:nvSpPr>
            <p:cNvPr id="70695" name="Rectangle 39"/>
            <p:cNvSpPr>
              <a:spLocks noChangeArrowheads="1"/>
            </p:cNvSpPr>
            <p:nvPr/>
          </p:nvSpPr>
          <p:spPr bwMode="auto">
            <a:xfrm>
              <a:off x="1219200" y="4724400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/>
              <a:r>
                <a:rPr lang="en-US" sz="1350"/>
                <a:t>2</a:t>
              </a:r>
            </a:p>
          </p:txBody>
        </p:sp>
        <p:sp>
          <p:nvSpPr>
            <p:cNvPr id="70696" name="Rectangle 40"/>
            <p:cNvSpPr>
              <a:spLocks noChangeArrowheads="1"/>
            </p:cNvSpPr>
            <p:nvPr/>
          </p:nvSpPr>
          <p:spPr bwMode="auto">
            <a:xfrm>
              <a:off x="1981200" y="4343400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/>
              <a:r>
                <a:rPr lang="en-US" sz="1350"/>
                <a:t>1</a:t>
              </a:r>
            </a:p>
          </p:txBody>
        </p:sp>
        <p:sp>
          <p:nvSpPr>
            <p:cNvPr id="70697" name="Rectangle 41"/>
            <p:cNvSpPr>
              <a:spLocks noChangeArrowheads="1"/>
            </p:cNvSpPr>
            <p:nvPr/>
          </p:nvSpPr>
          <p:spPr bwMode="auto">
            <a:xfrm>
              <a:off x="2438400" y="5410200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/>
              <a:r>
                <a:rPr lang="en-US" sz="1350"/>
                <a:t>4</a:t>
              </a:r>
            </a:p>
          </p:txBody>
        </p:sp>
        <p:sp>
          <p:nvSpPr>
            <p:cNvPr id="70698" name="Rectangle 42"/>
            <p:cNvSpPr>
              <a:spLocks noChangeArrowheads="1"/>
            </p:cNvSpPr>
            <p:nvPr/>
          </p:nvSpPr>
          <p:spPr bwMode="auto">
            <a:xfrm>
              <a:off x="3048000" y="4343400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/>
              <a:r>
                <a:rPr lang="en-US" sz="1350"/>
                <a:t>1</a:t>
              </a:r>
            </a:p>
          </p:txBody>
        </p:sp>
        <p:sp>
          <p:nvSpPr>
            <p:cNvPr id="70699" name="Rectangle 43"/>
            <p:cNvSpPr>
              <a:spLocks noChangeArrowheads="1"/>
            </p:cNvSpPr>
            <p:nvPr/>
          </p:nvSpPr>
          <p:spPr bwMode="auto">
            <a:xfrm>
              <a:off x="5791200" y="4495800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/>
              <a:r>
                <a:rPr lang="en-US" sz="1350"/>
                <a:t>5</a:t>
              </a:r>
            </a:p>
          </p:txBody>
        </p:sp>
        <p:sp>
          <p:nvSpPr>
            <p:cNvPr id="70700" name="Rectangle 44"/>
            <p:cNvSpPr>
              <a:spLocks noChangeArrowheads="1"/>
            </p:cNvSpPr>
            <p:nvPr/>
          </p:nvSpPr>
          <p:spPr bwMode="auto">
            <a:xfrm>
              <a:off x="2057400" y="3352800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/>
              <a:r>
                <a:rPr lang="en-US" sz="1350"/>
                <a:t>2</a:t>
              </a:r>
            </a:p>
          </p:txBody>
        </p:sp>
      </p:grpSp>
      <p:sp>
        <p:nvSpPr>
          <p:cNvPr id="70661" name="TextBox 44"/>
          <p:cNvSpPr txBox="1">
            <a:spLocks noChangeArrowheads="1"/>
          </p:cNvSpPr>
          <p:nvPr/>
        </p:nvSpPr>
        <p:spPr bwMode="auto">
          <a:xfrm>
            <a:off x="4633313" y="4269129"/>
            <a:ext cx="3425429" cy="216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sz="1350" dirty="0"/>
              <a:t>Here, node 1 has a link to node 3 with a value of 2. Node 3 is connected to node 2 with a value of 1.</a:t>
            </a:r>
          </a:p>
          <a:p>
            <a:endParaRPr lang="en-US" sz="1350" dirty="0"/>
          </a:p>
          <a:p>
            <a:r>
              <a:rPr lang="en-US" sz="1350" dirty="0"/>
              <a:t>So, in the matrix, row 1 column 3 has a value of 2 and row 3 column 2 has a value of 1.</a:t>
            </a:r>
          </a:p>
          <a:p>
            <a:endParaRPr lang="en-US" sz="1350" dirty="0"/>
          </a:p>
          <a:p>
            <a:endParaRPr lang="en-US" sz="1350" dirty="0"/>
          </a:p>
        </p:txBody>
      </p:sp>
      <p:sp>
        <p:nvSpPr>
          <p:cNvPr id="46" name="Double Bracket 45"/>
          <p:cNvSpPr/>
          <p:nvPr/>
        </p:nvSpPr>
        <p:spPr bwMode="auto">
          <a:xfrm>
            <a:off x="550370" y="1657350"/>
            <a:ext cx="3508581" cy="4245506"/>
          </a:xfrm>
          <a:prstGeom prst="bracketPair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r>
              <a:rPr lang="en-US" sz="2400" dirty="0"/>
              <a:t>0  0  2  0  0  0  0  0  0  0        0  0  1  0  0  0  0  2  0  0</a:t>
            </a:r>
          </a:p>
          <a:p>
            <a:pPr>
              <a:defRPr/>
            </a:pPr>
            <a:r>
              <a:rPr lang="en-US" sz="2400" dirty="0"/>
              <a:t>0  1  0  4  0  0  0  0  0  0 </a:t>
            </a:r>
          </a:p>
          <a:p>
            <a:pPr>
              <a:defRPr/>
            </a:pPr>
            <a:r>
              <a:rPr lang="en-US" sz="2400" dirty="0"/>
              <a:t>0  0  0  0  3  0  0  0  0  0 </a:t>
            </a:r>
          </a:p>
          <a:p>
            <a:pPr>
              <a:defRPr/>
            </a:pPr>
            <a:r>
              <a:rPr lang="en-US" sz="2400" dirty="0"/>
              <a:t>0  0  0  0  0  0  6  0  4  0 </a:t>
            </a:r>
          </a:p>
          <a:p>
            <a:pPr>
              <a:defRPr/>
            </a:pPr>
            <a:r>
              <a:rPr lang="en-US" sz="2400" dirty="0"/>
              <a:t>0  0  0  0  3  0  0  4  0  0</a:t>
            </a:r>
          </a:p>
          <a:p>
            <a:pPr>
              <a:defRPr/>
            </a:pPr>
            <a:r>
              <a:rPr lang="en-US" sz="2400" dirty="0"/>
              <a:t>0  0  0  0  0  0  0  0  0  5</a:t>
            </a:r>
          </a:p>
          <a:p>
            <a:pPr>
              <a:defRPr/>
            </a:pPr>
            <a:r>
              <a:rPr lang="en-US" sz="2400" dirty="0"/>
              <a:t>0  0  0  0  0  0  5  0  0  0 </a:t>
            </a:r>
          </a:p>
          <a:p>
            <a:pPr marL="257175" indent="-257175">
              <a:defRPr/>
            </a:pPr>
            <a:r>
              <a:rPr lang="en-US" sz="2400" dirty="0"/>
              <a:t>3  0  0  0  0  3  0  0  0  0</a:t>
            </a:r>
          </a:p>
          <a:p>
            <a:pPr marL="257175" indent="-257175">
              <a:defRPr/>
            </a:pPr>
            <a:r>
              <a:rPr lang="en-US" sz="2400" dirty="0"/>
              <a:t>0  0  0  0  0  0  0  0  0  0</a:t>
            </a:r>
          </a:p>
        </p:txBody>
      </p:sp>
    </p:spTree>
    <p:extLst>
      <p:ext uri="{BB962C8B-B14F-4D97-AF65-F5344CB8AC3E}">
        <p14:creationId xmlns:p14="http://schemas.microsoft.com/office/powerpoint/2010/main" val="19207017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 Network Options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73648"/>
            <a:ext cx="8542962" cy="5517223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sz="3400" b="1" dirty="0" err="1"/>
              <a:t>igraph</a:t>
            </a:r>
            <a:endParaRPr lang="en-US" sz="3400" b="1" dirty="0"/>
          </a:p>
          <a:p>
            <a:pPr marL="0" indent="0">
              <a:buNone/>
            </a:pPr>
            <a:r>
              <a:rPr lang="en-US" dirty="0">
                <a:hlinkClick r:id="rId2"/>
              </a:rPr>
              <a:t>http://www.kateto.net/wp-content/uploads/2015/06/Polnet%202015%20Network%20Viz%20Tutorial%20-%20Ognyanova.pdf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3400" b="1" dirty="0"/>
              <a:t>ggnet2</a:t>
            </a:r>
          </a:p>
          <a:p>
            <a:pPr marL="0" indent="0">
              <a:buNone/>
            </a:pPr>
            <a:r>
              <a:rPr lang="en-US" dirty="0">
                <a:hlinkClick r:id="rId3"/>
              </a:rPr>
              <a:t>https://briatte.github.io/ggnet/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3400" b="1" dirty="0" err="1"/>
              <a:t>visNetwork</a:t>
            </a:r>
            <a:r>
              <a:rPr lang="en-US" sz="3400" b="1" dirty="0"/>
              <a:t>  (and </a:t>
            </a:r>
            <a:r>
              <a:rPr lang="en-US" sz="3400" b="1" dirty="0" err="1"/>
              <a:t>visPhysics</a:t>
            </a:r>
            <a:r>
              <a:rPr lang="en-US" sz="3400" b="1" dirty="0"/>
              <a:t>)</a:t>
            </a:r>
          </a:p>
          <a:p>
            <a:pPr marL="0" indent="0">
              <a:buNone/>
            </a:pPr>
            <a:r>
              <a:rPr lang="en-US" dirty="0">
                <a:hlinkClick r:id="rId4"/>
              </a:rPr>
              <a:t>https://www.r-bloggers.com/interactive-network-visualization-with-r/</a:t>
            </a:r>
            <a:endParaRPr lang="en-US" dirty="0"/>
          </a:p>
          <a:p>
            <a:pPr marL="0" indent="0">
              <a:buNone/>
            </a:pPr>
            <a:r>
              <a:rPr lang="en-US" dirty="0">
                <a:hlinkClick r:id="rId5"/>
              </a:rPr>
              <a:t>https://rdrr.io/cran/visNetwork/man/visPhysics.html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hlinkClick r:id="rId6"/>
              </a:rPr>
              <a:t>https://cran.r-project.org/web/packages/visNetwork/vignettes/Introduction-to-visNetwork.html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3400" b="1" dirty="0" err="1"/>
              <a:t>Netbiov</a:t>
            </a:r>
            <a:r>
              <a:rPr lang="en-US" sz="3400" b="1" dirty="0"/>
              <a:t> (for bio and medical data)</a:t>
            </a:r>
          </a:p>
          <a:p>
            <a:pPr marL="0" indent="0">
              <a:buNone/>
            </a:pPr>
            <a:r>
              <a:rPr lang="en-US" dirty="0">
                <a:hlinkClick r:id="rId7"/>
              </a:rPr>
              <a:t>https://bioconductor.org/packages/devel/bioc/vignettes/netbiov/inst/doc/netbiov-intro.pdf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3400" b="1" dirty="0" err="1"/>
              <a:t>Mully</a:t>
            </a:r>
            <a:endParaRPr lang="en-US" sz="3400" b="1" dirty="0"/>
          </a:p>
          <a:p>
            <a:pPr marL="0" indent="0">
              <a:buNone/>
            </a:pPr>
            <a:r>
              <a:rPr lang="en-US" dirty="0">
                <a:hlinkClick r:id="rId8"/>
              </a:rPr>
              <a:t>https://www.ncbi.nlm.nih.gov/pmc/articles/PMC6267209/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5100" b="1" dirty="0"/>
              <a:t>NetworkD3</a:t>
            </a:r>
          </a:p>
          <a:p>
            <a:pPr marL="0" indent="0">
              <a:buNone/>
            </a:pPr>
            <a:r>
              <a:rPr lang="en-US" sz="4200" dirty="0">
                <a:hlinkClick r:id="rId9"/>
              </a:rPr>
              <a:t>https://www.rdocumentation.org/packages/networkD3/versions/0.4</a:t>
            </a:r>
            <a:endParaRPr lang="en-US" sz="4200" b="1" dirty="0"/>
          </a:p>
          <a:p>
            <a:pPr marL="0" indent="0">
              <a:buNone/>
            </a:pPr>
            <a:r>
              <a:rPr lang="en-US" sz="4200" dirty="0">
                <a:hlinkClick r:id="rId10"/>
              </a:rPr>
              <a:t>http://christophergandrud.github.io/networkD3/</a:t>
            </a:r>
            <a:endParaRPr lang="en-US" sz="42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76547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Format Matters: </a:t>
            </a:r>
            <a:br>
              <a:rPr lang="en-US" dirty="0"/>
            </a:br>
            <a:r>
              <a:rPr lang="en-US" dirty="0"/>
              <a:t>Node and Edge </a:t>
            </a:r>
            <a:r>
              <a:rPr lang="en-US" dirty="0" err="1"/>
              <a:t>DataFrames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859" y="1505165"/>
            <a:ext cx="6642429" cy="20584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2237" y="3769135"/>
            <a:ext cx="5897430" cy="23285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713462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92324" y="808539"/>
            <a:ext cx="4007838" cy="857250"/>
          </a:xfrm>
        </p:spPr>
        <p:txBody>
          <a:bodyPr>
            <a:normAutofit/>
          </a:bodyPr>
          <a:lstStyle/>
          <a:p>
            <a:r>
              <a:rPr lang="en-US" sz="2400" b="1" dirty="0"/>
              <a:t>Node Degree: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DB7FD-4746-DD48-B018-B1BAC55A6FE3}" type="datetime4">
              <a:rPr lang="en-US" smtClean="0"/>
              <a:pPr/>
              <a:t>August 4, 2022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378850" y="6367748"/>
            <a:ext cx="121860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Images: Jure </a:t>
            </a:r>
            <a:r>
              <a:rPr lang="en-US" sz="900" dirty="0" err="1"/>
              <a:t>Leskovec</a:t>
            </a:r>
            <a:endParaRPr lang="en-US" sz="900" dirty="0"/>
          </a:p>
        </p:txBody>
      </p:sp>
      <p:sp>
        <p:nvSpPr>
          <p:cNvPr id="5" name="TextBox 4"/>
          <p:cNvSpPr txBox="1"/>
          <p:nvPr/>
        </p:nvSpPr>
        <p:spPr>
          <a:xfrm>
            <a:off x="5597453" y="1762488"/>
            <a:ext cx="31874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The number of neighbors an individual node has.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493160" y="261991"/>
            <a:ext cx="4875087" cy="5820310"/>
            <a:chOff x="1525712" y="1259721"/>
            <a:chExt cx="3182732" cy="4440022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25712" y="1259721"/>
              <a:ext cx="3072058" cy="4440022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2733675" y="3080951"/>
              <a:ext cx="1974769" cy="352181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b="1" dirty="0"/>
                <a:t>Degree of A = 4</a:t>
              </a:r>
            </a:p>
          </p:txBody>
        </p:sp>
        <p:sp>
          <p:nvSpPr>
            <p:cNvPr id="11" name="Oval 10"/>
            <p:cNvSpPr/>
            <p:nvPr/>
          </p:nvSpPr>
          <p:spPr>
            <a:xfrm>
              <a:off x="2966968" y="3763804"/>
              <a:ext cx="574862" cy="544606"/>
            </a:xfrm>
            <a:prstGeom prst="ellipse">
              <a:avLst/>
            </a:prstGeom>
            <a:solidFill>
              <a:srgbClr val="0070C0">
                <a:alpha val="18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</p:spTree>
    <p:extLst>
      <p:ext uri="{BB962C8B-B14F-4D97-AF65-F5344CB8AC3E}">
        <p14:creationId xmlns:p14="http://schemas.microsoft.com/office/powerpoint/2010/main" val="6198073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31140</TotalTime>
  <Words>1779</Words>
  <Application>Microsoft Office PowerPoint</Application>
  <PresentationFormat>On-screen Show (4:3)</PresentationFormat>
  <Paragraphs>284</Paragraphs>
  <Slides>40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7" baseType="lpstr">
      <vt:lpstr>55 Helvetica Roman</vt:lpstr>
      <vt:lpstr>Arial</vt:lpstr>
      <vt:lpstr>Calibri</vt:lpstr>
      <vt:lpstr>Georgia</vt:lpstr>
      <vt:lpstr>Tahoma</vt:lpstr>
      <vt:lpstr>Wingdings</vt:lpstr>
      <vt:lpstr>Office Theme</vt:lpstr>
      <vt:lpstr>Using NetworkD3 and R to Visualize and Explore Relationships in Data</vt:lpstr>
      <vt:lpstr>Political Blogs Community Structure</vt:lpstr>
      <vt:lpstr>Networks/Graphs</vt:lpstr>
      <vt:lpstr>What is a network?</vt:lpstr>
      <vt:lpstr>Network (Graph) Types</vt:lpstr>
      <vt:lpstr>Adjacency Matrices and Graphs</vt:lpstr>
      <vt:lpstr>R Network Options</vt:lpstr>
      <vt:lpstr>Format Matters:  Node and Edge DataFrames</vt:lpstr>
      <vt:lpstr>Node Degree:</vt:lpstr>
      <vt:lpstr>Global Network Properties: Diameter</vt:lpstr>
      <vt:lpstr>Betweenness for each node</vt:lpstr>
      <vt:lpstr>Network Communities</vt:lpstr>
      <vt:lpstr>Goals of Studying Networks</vt:lpstr>
      <vt:lpstr>Terrorist Network</vt:lpstr>
      <vt:lpstr>PowerPoint Presentation</vt:lpstr>
      <vt:lpstr>PowerPoint Presentation</vt:lpstr>
      <vt:lpstr>NetworkD3 and Twitter in R</vt:lpstr>
      <vt:lpstr>Set Up the Environment</vt:lpstr>
      <vt:lpstr>Connect to Twitter and Gather Tweets</vt:lpstr>
      <vt:lpstr>A Look at Some Output</vt:lpstr>
      <vt:lpstr>Build a Transaction Files of Tweets</vt:lpstr>
      <vt:lpstr>A Look at the Transaction File of Tweets</vt:lpstr>
      <vt:lpstr>Cleaning Part 1</vt:lpstr>
      <vt:lpstr>Cleaning Part 2</vt:lpstr>
      <vt:lpstr>Write Clean Data Back to File –  Then Read it in as Transaction Data</vt:lpstr>
      <vt:lpstr>Apriori and the Rules</vt:lpstr>
      <vt:lpstr>Transaction Rules</vt:lpstr>
      <vt:lpstr>Now….for NetworkD3</vt:lpstr>
      <vt:lpstr>Convert Rules to Dataframe</vt:lpstr>
      <vt:lpstr>Building the Edges</vt:lpstr>
      <vt:lpstr>A Quick Look at the iGraph</vt:lpstr>
      <vt:lpstr>Build the Nodes</vt:lpstr>
      <vt:lpstr>Building the NetworkD3 Object  </vt:lpstr>
      <vt:lpstr>Node Betweenness Centrality - BC</vt:lpstr>
      <vt:lpstr>Code for Betweenness and Degree</vt:lpstr>
      <vt:lpstr>Building the NetworkD3 Object – IDs</vt:lpstr>
      <vt:lpstr>Update edgeList to include SourceID and TargetID </vt:lpstr>
      <vt:lpstr>Network Vis</vt:lpstr>
      <vt:lpstr>Example 2: #worldnews</vt:lpstr>
      <vt:lpstr>Actual Google Search on Net Results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Option One Title Here</dc:title>
  <dc:creator>Shikha Savdas</dc:creator>
  <cp:lastModifiedBy>Gates, Ami</cp:lastModifiedBy>
  <cp:revision>382</cp:revision>
  <dcterms:created xsi:type="dcterms:W3CDTF">2012-07-30T19:58:58Z</dcterms:created>
  <dcterms:modified xsi:type="dcterms:W3CDTF">2022-08-04T18:35:52Z</dcterms:modified>
</cp:coreProperties>
</file>