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67"/>
  </p:notesMasterIdLst>
  <p:sldIdLst>
    <p:sldId id="486" r:id="rId5"/>
    <p:sldId id="308" r:id="rId6"/>
    <p:sldId id="309" r:id="rId7"/>
    <p:sldId id="310" r:id="rId8"/>
    <p:sldId id="311" r:id="rId9"/>
    <p:sldId id="314" r:id="rId10"/>
    <p:sldId id="270" r:id="rId11"/>
    <p:sldId id="312" r:id="rId12"/>
    <p:sldId id="262" r:id="rId13"/>
    <p:sldId id="263" r:id="rId14"/>
    <p:sldId id="264" r:id="rId15"/>
    <p:sldId id="265" r:id="rId16"/>
    <p:sldId id="313" r:id="rId17"/>
    <p:sldId id="267" r:id="rId18"/>
    <p:sldId id="315" r:id="rId19"/>
    <p:sldId id="316" r:id="rId20"/>
    <p:sldId id="317" r:id="rId21"/>
    <p:sldId id="318" r:id="rId22"/>
    <p:sldId id="319" r:id="rId23"/>
    <p:sldId id="321" r:id="rId24"/>
    <p:sldId id="320" r:id="rId25"/>
    <p:sldId id="416" r:id="rId26"/>
    <p:sldId id="438" r:id="rId27"/>
    <p:sldId id="448" r:id="rId28"/>
    <p:sldId id="441" r:id="rId29"/>
    <p:sldId id="442" r:id="rId30"/>
    <p:sldId id="449" r:id="rId31"/>
    <p:sldId id="450" r:id="rId32"/>
    <p:sldId id="451" r:id="rId33"/>
    <p:sldId id="452" r:id="rId34"/>
    <p:sldId id="453" r:id="rId35"/>
    <p:sldId id="454" r:id="rId36"/>
    <p:sldId id="455" r:id="rId37"/>
    <p:sldId id="456" r:id="rId38"/>
    <p:sldId id="457" r:id="rId39"/>
    <p:sldId id="458" r:id="rId40"/>
    <p:sldId id="463" r:id="rId41"/>
    <p:sldId id="459" r:id="rId42"/>
    <p:sldId id="461" r:id="rId43"/>
    <p:sldId id="462" r:id="rId44"/>
    <p:sldId id="460" r:id="rId45"/>
    <p:sldId id="464" r:id="rId46"/>
    <p:sldId id="465" r:id="rId47"/>
    <p:sldId id="467" r:id="rId48"/>
    <p:sldId id="468" r:id="rId49"/>
    <p:sldId id="469" r:id="rId50"/>
    <p:sldId id="470" r:id="rId51"/>
    <p:sldId id="471" r:id="rId52"/>
    <p:sldId id="472" r:id="rId53"/>
    <p:sldId id="473" r:id="rId54"/>
    <p:sldId id="474" r:id="rId55"/>
    <p:sldId id="476" r:id="rId56"/>
    <p:sldId id="477" r:id="rId57"/>
    <p:sldId id="478" r:id="rId58"/>
    <p:sldId id="479" r:id="rId59"/>
    <p:sldId id="480" r:id="rId60"/>
    <p:sldId id="466" r:id="rId61"/>
    <p:sldId id="481" r:id="rId62"/>
    <p:sldId id="482" r:id="rId63"/>
    <p:sldId id="483" r:id="rId64"/>
    <p:sldId id="484" r:id="rId65"/>
    <p:sldId id="485" r:id="rId6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85" autoAdjust="0"/>
    <p:restoredTop sz="94619" autoAdjust="0"/>
  </p:normalViewPr>
  <p:slideViewPr>
    <p:cSldViewPr snapToGrid="0">
      <p:cViewPr varScale="1">
        <p:scale>
          <a:sx n="85" d="100"/>
          <a:sy n="85" d="100"/>
        </p:scale>
        <p:origin x="9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presProps" Target="presProps.xml"/><Relationship Id="rId7" Type="http://schemas.openxmlformats.org/officeDocument/2006/relationships/slide" Target="slides/slide3.xml"/><Relationship Id="rId71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viewProps" Target="view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1A66772-F185-4D58-B8BB-E9370D7A7A2B}" type="doc">
      <dgm:prSet loTypeId="urn:microsoft.com/office/officeart/2018/5/layout/IconLeaf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40FC4FFE-8987-4A26-B7F4-8A516F18ADAE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/>
            <a:t>Prob &amp; Stats &amp; Math</a:t>
          </a:r>
        </a:p>
      </dgm:t>
    </dgm:pt>
    <dgm:pt modelId="{CAD7EF86-FB23-41F6-BF42-040B36DEFDB1}" type="parTrans" cxnId="{C7AD8469-3C68-4AF9-AB82-79B0043AA120}">
      <dgm:prSet/>
      <dgm:spPr/>
      <dgm:t>
        <a:bodyPr/>
        <a:lstStyle/>
        <a:p>
          <a:endParaRPr lang="en-US"/>
        </a:p>
      </dgm:t>
    </dgm:pt>
    <dgm:pt modelId="{5B62599A-5C9B-48E7-896E-EA782AC60C8B}" type="sibTrans" cxnId="{C7AD8469-3C68-4AF9-AB82-79B0043AA120}">
      <dgm:prSet/>
      <dgm:spPr/>
      <dgm:t>
        <a:bodyPr/>
        <a:lstStyle/>
        <a:p>
          <a:endParaRPr lang="en-US"/>
        </a:p>
      </dgm:t>
    </dgm:pt>
    <dgm:pt modelId="{49225C73-1633-42F1-AB3B-7CB183E5F8B8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/>
            <a:t>Machine Learning.</a:t>
          </a:r>
        </a:p>
      </dgm:t>
    </dgm:pt>
    <dgm:pt modelId="{1A0E2090-1D4F-438A-8766-B6030CE01ADD}" type="parTrans" cxnId="{A9154303-8225-4248-91DC-1B0156A35F07}">
      <dgm:prSet/>
      <dgm:spPr/>
      <dgm:t>
        <a:bodyPr/>
        <a:lstStyle/>
        <a:p>
          <a:endParaRPr lang="en-US"/>
        </a:p>
      </dgm:t>
    </dgm:pt>
    <dgm:pt modelId="{9646853A-8964-4519-A5B1-0B7D18B2983D}" type="sibTrans" cxnId="{A9154303-8225-4248-91DC-1B0156A35F07}">
      <dgm:prSet/>
      <dgm:spPr/>
      <dgm:t>
        <a:bodyPr/>
        <a:lstStyle/>
        <a:p>
          <a:endParaRPr lang="en-US"/>
        </a:p>
      </dgm:t>
    </dgm:pt>
    <dgm:pt modelId="{1C383F32-22E8-4F62-A3E0-BDC3D5F48992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/>
            <a:t>Deep Learning.</a:t>
          </a:r>
        </a:p>
      </dgm:t>
    </dgm:pt>
    <dgm:pt modelId="{A7920A2F-3244-4159-AF04-6A1D38B7B317}" type="parTrans" cxnId="{C4CCE57E-E871-46D6-BAD5-880252C95D22}">
      <dgm:prSet/>
      <dgm:spPr/>
      <dgm:t>
        <a:bodyPr/>
        <a:lstStyle/>
        <a:p>
          <a:endParaRPr lang="en-US"/>
        </a:p>
      </dgm:t>
    </dgm:pt>
    <dgm:pt modelId="{8500F72A-2C6D-4FDF-9C1D-CA691380EB0B}" type="sibTrans" cxnId="{C4CCE57E-E871-46D6-BAD5-880252C95D22}">
      <dgm:prSet/>
      <dgm:spPr/>
      <dgm:t>
        <a:bodyPr/>
        <a:lstStyle/>
        <a:p>
          <a:endParaRPr lang="en-US"/>
        </a:p>
      </dgm:t>
    </dgm:pt>
    <dgm:pt modelId="{B6056BFB-47D7-4C5F-BA11-2CB63C56A52D}" type="pres">
      <dgm:prSet presAssocID="{01A66772-F185-4D58-B8BB-E9370D7A7A2B}" presName="root" presStyleCnt="0">
        <dgm:presLayoutVars>
          <dgm:dir/>
          <dgm:resizeHandles val="exact"/>
        </dgm:presLayoutVars>
      </dgm:prSet>
      <dgm:spPr/>
    </dgm:pt>
    <dgm:pt modelId="{311B26C8-22B1-4363-B621-DD56FB7418C8}" type="pres">
      <dgm:prSet presAssocID="{40FC4FFE-8987-4A26-B7F4-8A516F18ADAE}" presName="compNode" presStyleCnt="0"/>
      <dgm:spPr/>
    </dgm:pt>
    <dgm:pt modelId="{A201D7A7-914C-4D24-8B82-EE40155AB0BE}" type="pres">
      <dgm:prSet presAssocID="{40FC4FFE-8987-4A26-B7F4-8A516F18ADAE}" presName="iconBgRect" presStyleLbl="bgShp" presStyleIdx="0" presStyleCnt="3"/>
      <dgm:spPr>
        <a:prstGeom prst="ellipse">
          <a:avLst/>
        </a:prstGeom>
      </dgm:spPr>
    </dgm:pt>
    <dgm:pt modelId="{8FA2F131-CD01-4CBD-B7A5-1B9B5E7F0402}" type="pres">
      <dgm:prSet presAssocID="{40FC4FFE-8987-4A26-B7F4-8A516F18ADAE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ie chart"/>
        </a:ext>
      </dgm:extLst>
    </dgm:pt>
    <dgm:pt modelId="{F755F00C-B2DB-4097-B4BC-8F1BACC938B7}" type="pres">
      <dgm:prSet presAssocID="{40FC4FFE-8987-4A26-B7F4-8A516F18ADAE}" presName="spaceRect" presStyleCnt="0"/>
      <dgm:spPr/>
    </dgm:pt>
    <dgm:pt modelId="{08F4E96D-0DB6-4476-8C51-7CC7EC2F227B}" type="pres">
      <dgm:prSet presAssocID="{40FC4FFE-8987-4A26-B7F4-8A516F18ADAE}" presName="textRect" presStyleLbl="revTx" presStyleIdx="0" presStyleCnt="3">
        <dgm:presLayoutVars>
          <dgm:chMax val="1"/>
          <dgm:chPref val="1"/>
        </dgm:presLayoutVars>
      </dgm:prSet>
      <dgm:spPr/>
    </dgm:pt>
    <dgm:pt modelId="{5AB3C10D-885E-4522-AB39-7ED4318D191A}" type="pres">
      <dgm:prSet presAssocID="{5B62599A-5C9B-48E7-896E-EA782AC60C8B}" presName="sibTrans" presStyleCnt="0"/>
      <dgm:spPr/>
    </dgm:pt>
    <dgm:pt modelId="{2F278BF9-E1B2-4A1C-B065-C19A7B904219}" type="pres">
      <dgm:prSet presAssocID="{49225C73-1633-42F1-AB3B-7CB183E5F8B8}" presName="compNode" presStyleCnt="0"/>
      <dgm:spPr/>
    </dgm:pt>
    <dgm:pt modelId="{543C18BC-1989-44B2-9862-C670C61D3452}" type="pres">
      <dgm:prSet presAssocID="{49225C73-1633-42F1-AB3B-7CB183E5F8B8}" presName="iconBgRect" presStyleLbl="bgShp" presStyleIdx="1" presStyleCnt="3"/>
      <dgm:spPr>
        <a:prstGeom prst="ellipse">
          <a:avLst/>
        </a:prstGeom>
      </dgm:spPr>
    </dgm:pt>
    <dgm:pt modelId="{E94F35BC-9C76-400A-BBCA-0032259E2E5A}" type="pres">
      <dgm:prSet presAssocID="{49225C73-1633-42F1-AB3B-7CB183E5F8B8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ullseye"/>
        </a:ext>
      </dgm:extLst>
    </dgm:pt>
    <dgm:pt modelId="{503A6D04-9ADD-43CC-9847-497CD48F2D11}" type="pres">
      <dgm:prSet presAssocID="{49225C73-1633-42F1-AB3B-7CB183E5F8B8}" presName="spaceRect" presStyleCnt="0"/>
      <dgm:spPr/>
    </dgm:pt>
    <dgm:pt modelId="{20363298-B2A6-463D-A7BE-F9F67404E389}" type="pres">
      <dgm:prSet presAssocID="{49225C73-1633-42F1-AB3B-7CB183E5F8B8}" presName="textRect" presStyleLbl="revTx" presStyleIdx="1" presStyleCnt="3">
        <dgm:presLayoutVars>
          <dgm:chMax val="1"/>
          <dgm:chPref val="1"/>
        </dgm:presLayoutVars>
      </dgm:prSet>
      <dgm:spPr/>
    </dgm:pt>
    <dgm:pt modelId="{A47947BB-708D-4F7E-B072-3C2E42B34B24}" type="pres">
      <dgm:prSet presAssocID="{9646853A-8964-4519-A5B1-0B7D18B2983D}" presName="sibTrans" presStyleCnt="0"/>
      <dgm:spPr/>
    </dgm:pt>
    <dgm:pt modelId="{BDCD0AC9-D564-4025-AD8A-36664A6CBE31}" type="pres">
      <dgm:prSet presAssocID="{1C383F32-22E8-4F62-A3E0-BDC3D5F48992}" presName="compNode" presStyleCnt="0"/>
      <dgm:spPr/>
    </dgm:pt>
    <dgm:pt modelId="{5BDDFF18-9AEC-4E5E-B9AA-33D86F01A63E}" type="pres">
      <dgm:prSet presAssocID="{1C383F32-22E8-4F62-A3E0-BDC3D5F48992}" presName="iconBgRect" presStyleLbl="bgShp" presStyleIdx="2" presStyleCnt="3"/>
      <dgm:spPr>
        <a:prstGeom prst="ellipse">
          <a:avLst/>
        </a:prstGeom>
      </dgm:spPr>
    </dgm:pt>
    <dgm:pt modelId="{F09AEBFF-D2D3-4FFF-AD65-C3CEAEEB10F2}" type="pres">
      <dgm:prSet presAssocID="{1C383F32-22E8-4F62-A3E0-BDC3D5F48992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opwatch"/>
        </a:ext>
      </dgm:extLst>
    </dgm:pt>
    <dgm:pt modelId="{F2EBFBCF-0520-415A-A886-3C4F90D208EF}" type="pres">
      <dgm:prSet presAssocID="{1C383F32-22E8-4F62-A3E0-BDC3D5F48992}" presName="spaceRect" presStyleCnt="0"/>
      <dgm:spPr/>
    </dgm:pt>
    <dgm:pt modelId="{AB9CAFAA-6939-48A6-A89B-19D1A94B9EA1}" type="pres">
      <dgm:prSet presAssocID="{1C383F32-22E8-4F62-A3E0-BDC3D5F48992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A9154303-8225-4248-91DC-1B0156A35F07}" srcId="{01A66772-F185-4D58-B8BB-E9370D7A7A2B}" destId="{49225C73-1633-42F1-AB3B-7CB183E5F8B8}" srcOrd="1" destOrd="0" parTransId="{1A0E2090-1D4F-438A-8766-B6030CE01ADD}" sibTransId="{9646853A-8964-4519-A5B1-0B7D18B2983D}"/>
    <dgm:cxn modelId="{BA953D32-2DFF-47FE-AF26-C6B9E63D38DF}" type="presOf" srcId="{49225C73-1633-42F1-AB3B-7CB183E5F8B8}" destId="{20363298-B2A6-463D-A7BE-F9F67404E389}" srcOrd="0" destOrd="0" presId="urn:microsoft.com/office/officeart/2018/5/layout/IconLeafLabelList"/>
    <dgm:cxn modelId="{EC450542-0ED9-4BD6-9E85-5709B80794C5}" type="presOf" srcId="{01A66772-F185-4D58-B8BB-E9370D7A7A2B}" destId="{B6056BFB-47D7-4C5F-BA11-2CB63C56A52D}" srcOrd="0" destOrd="0" presId="urn:microsoft.com/office/officeart/2018/5/layout/IconLeafLabelList"/>
    <dgm:cxn modelId="{C7AD8469-3C68-4AF9-AB82-79B0043AA120}" srcId="{01A66772-F185-4D58-B8BB-E9370D7A7A2B}" destId="{40FC4FFE-8987-4A26-B7F4-8A516F18ADAE}" srcOrd="0" destOrd="0" parTransId="{CAD7EF86-FB23-41F6-BF42-040B36DEFDB1}" sibTransId="{5B62599A-5C9B-48E7-896E-EA782AC60C8B}"/>
    <dgm:cxn modelId="{C4CCE57E-E871-46D6-BAD5-880252C95D22}" srcId="{01A66772-F185-4D58-B8BB-E9370D7A7A2B}" destId="{1C383F32-22E8-4F62-A3E0-BDC3D5F48992}" srcOrd="2" destOrd="0" parTransId="{A7920A2F-3244-4159-AF04-6A1D38B7B317}" sibTransId="{8500F72A-2C6D-4FDF-9C1D-CA691380EB0B}"/>
    <dgm:cxn modelId="{D55FAE9C-CF3C-44F3-9D1E-DE6DF574E6D9}" type="presOf" srcId="{1C383F32-22E8-4F62-A3E0-BDC3D5F48992}" destId="{AB9CAFAA-6939-48A6-A89B-19D1A94B9EA1}" srcOrd="0" destOrd="0" presId="urn:microsoft.com/office/officeart/2018/5/layout/IconLeafLabelList"/>
    <dgm:cxn modelId="{A85983B4-FADF-419C-BC71-B5F0871C3055}" type="presOf" srcId="{40FC4FFE-8987-4A26-B7F4-8A516F18ADAE}" destId="{08F4E96D-0DB6-4476-8C51-7CC7EC2F227B}" srcOrd="0" destOrd="0" presId="urn:microsoft.com/office/officeart/2018/5/layout/IconLeafLabelList"/>
    <dgm:cxn modelId="{A3E74EE8-8900-4EBD-8983-3BF0AFD6DCC7}" type="presParOf" srcId="{B6056BFB-47D7-4C5F-BA11-2CB63C56A52D}" destId="{311B26C8-22B1-4363-B621-DD56FB7418C8}" srcOrd="0" destOrd="0" presId="urn:microsoft.com/office/officeart/2018/5/layout/IconLeafLabelList"/>
    <dgm:cxn modelId="{044EA9E0-B51B-492A-BE32-015CEAD0BAC9}" type="presParOf" srcId="{311B26C8-22B1-4363-B621-DD56FB7418C8}" destId="{A201D7A7-914C-4D24-8B82-EE40155AB0BE}" srcOrd="0" destOrd="0" presId="urn:microsoft.com/office/officeart/2018/5/layout/IconLeafLabelList"/>
    <dgm:cxn modelId="{08373EC6-14CB-429D-9495-F32683B931D7}" type="presParOf" srcId="{311B26C8-22B1-4363-B621-DD56FB7418C8}" destId="{8FA2F131-CD01-4CBD-B7A5-1B9B5E7F0402}" srcOrd="1" destOrd="0" presId="urn:microsoft.com/office/officeart/2018/5/layout/IconLeafLabelList"/>
    <dgm:cxn modelId="{9AB500F0-62A2-4E73-B4F4-5056804C8D6A}" type="presParOf" srcId="{311B26C8-22B1-4363-B621-DD56FB7418C8}" destId="{F755F00C-B2DB-4097-B4BC-8F1BACC938B7}" srcOrd="2" destOrd="0" presId="urn:microsoft.com/office/officeart/2018/5/layout/IconLeafLabelList"/>
    <dgm:cxn modelId="{676606A7-6564-4CEB-ACE0-4FF9A3A04E67}" type="presParOf" srcId="{311B26C8-22B1-4363-B621-DD56FB7418C8}" destId="{08F4E96D-0DB6-4476-8C51-7CC7EC2F227B}" srcOrd="3" destOrd="0" presId="urn:microsoft.com/office/officeart/2018/5/layout/IconLeafLabelList"/>
    <dgm:cxn modelId="{EAE0F94A-A454-4049-84F7-9EC90E847A03}" type="presParOf" srcId="{B6056BFB-47D7-4C5F-BA11-2CB63C56A52D}" destId="{5AB3C10D-885E-4522-AB39-7ED4318D191A}" srcOrd="1" destOrd="0" presId="urn:microsoft.com/office/officeart/2018/5/layout/IconLeafLabelList"/>
    <dgm:cxn modelId="{B0B5B21A-5ADD-4500-9A67-9B26AF543EBA}" type="presParOf" srcId="{B6056BFB-47D7-4C5F-BA11-2CB63C56A52D}" destId="{2F278BF9-E1B2-4A1C-B065-C19A7B904219}" srcOrd="2" destOrd="0" presId="urn:microsoft.com/office/officeart/2018/5/layout/IconLeafLabelList"/>
    <dgm:cxn modelId="{11FEAF2C-54F7-4E9C-A1D6-5FA0BF7F3665}" type="presParOf" srcId="{2F278BF9-E1B2-4A1C-B065-C19A7B904219}" destId="{543C18BC-1989-44B2-9862-C670C61D3452}" srcOrd="0" destOrd="0" presId="urn:microsoft.com/office/officeart/2018/5/layout/IconLeafLabelList"/>
    <dgm:cxn modelId="{92C17ECB-A80D-4A0E-95CF-40A53D32275F}" type="presParOf" srcId="{2F278BF9-E1B2-4A1C-B065-C19A7B904219}" destId="{E94F35BC-9C76-400A-BBCA-0032259E2E5A}" srcOrd="1" destOrd="0" presId="urn:microsoft.com/office/officeart/2018/5/layout/IconLeafLabelList"/>
    <dgm:cxn modelId="{54E5AE33-4BE6-44E7-871B-1103A0BA7A56}" type="presParOf" srcId="{2F278BF9-E1B2-4A1C-B065-C19A7B904219}" destId="{503A6D04-9ADD-43CC-9847-497CD48F2D11}" srcOrd="2" destOrd="0" presId="urn:microsoft.com/office/officeart/2018/5/layout/IconLeafLabelList"/>
    <dgm:cxn modelId="{3575FCA0-4FCE-460A-8D84-2C767D311A20}" type="presParOf" srcId="{2F278BF9-E1B2-4A1C-B065-C19A7B904219}" destId="{20363298-B2A6-463D-A7BE-F9F67404E389}" srcOrd="3" destOrd="0" presId="urn:microsoft.com/office/officeart/2018/5/layout/IconLeafLabelList"/>
    <dgm:cxn modelId="{4FD22448-C17B-4C43-BAB3-A0B7AA9BCE0D}" type="presParOf" srcId="{B6056BFB-47D7-4C5F-BA11-2CB63C56A52D}" destId="{A47947BB-708D-4F7E-B072-3C2E42B34B24}" srcOrd="3" destOrd="0" presId="urn:microsoft.com/office/officeart/2018/5/layout/IconLeafLabelList"/>
    <dgm:cxn modelId="{75E30F4F-0E76-457B-9D4F-CDE27C2F7F77}" type="presParOf" srcId="{B6056BFB-47D7-4C5F-BA11-2CB63C56A52D}" destId="{BDCD0AC9-D564-4025-AD8A-36664A6CBE31}" srcOrd="4" destOrd="0" presId="urn:microsoft.com/office/officeart/2018/5/layout/IconLeafLabelList"/>
    <dgm:cxn modelId="{C6A367E7-6A7C-42CB-94E4-8EA78AEF87BF}" type="presParOf" srcId="{BDCD0AC9-D564-4025-AD8A-36664A6CBE31}" destId="{5BDDFF18-9AEC-4E5E-B9AA-33D86F01A63E}" srcOrd="0" destOrd="0" presId="urn:microsoft.com/office/officeart/2018/5/layout/IconLeafLabelList"/>
    <dgm:cxn modelId="{B180CBEB-FA9F-4E52-8CA3-A65CB80BB91B}" type="presParOf" srcId="{BDCD0AC9-D564-4025-AD8A-36664A6CBE31}" destId="{F09AEBFF-D2D3-4FFF-AD65-C3CEAEEB10F2}" srcOrd="1" destOrd="0" presId="urn:microsoft.com/office/officeart/2018/5/layout/IconLeafLabelList"/>
    <dgm:cxn modelId="{170B020E-1E19-4EB4-A72C-4FCF01A7DD7E}" type="presParOf" srcId="{BDCD0AC9-D564-4025-AD8A-36664A6CBE31}" destId="{F2EBFBCF-0520-415A-A886-3C4F90D208EF}" srcOrd="2" destOrd="0" presId="urn:microsoft.com/office/officeart/2018/5/layout/IconLeafLabelList"/>
    <dgm:cxn modelId="{CADD8F7D-722C-42A0-AF21-39A3559F8D7B}" type="presParOf" srcId="{BDCD0AC9-D564-4025-AD8A-36664A6CBE31}" destId="{AB9CAFAA-6939-48A6-A89B-19D1A94B9EA1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01D7A7-914C-4D24-8B82-EE40155AB0BE}">
      <dsp:nvSpPr>
        <dsp:cNvPr id="0" name=""/>
        <dsp:cNvSpPr/>
      </dsp:nvSpPr>
      <dsp:spPr>
        <a:xfrm>
          <a:off x="688949" y="397113"/>
          <a:ext cx="2024437" cy="202443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A2F131-CD01-4CBD-B7A5-1B9B5E7F0402}">
      <dsp:nvSpPr>
        <dsp:cNvPr id="0" name=""/>
        <dsp:cNvSpPr/>
      </dsp:nvSpPr>
      <dsp:spPr>
        <a:xfrm>
          <a:off x="1120387" y="828551"/>
          <a:ext cx="1161562" cy="116156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F4E96D-0DB6-4476-8C51-7CC7EC2F227B}">
      <dsp:nvSpPr>
        <dsp:cNvPr id="0" name=""/>
        <dsp:cNvSpPr/>
      </dsp:nvSpPr>
      <dsp:spPr>
        <a:xfrm>
          <a:off x="41793" y="3052114"/>
          <a:ext cx="3318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557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600" kern="1200" dirty="0"/>
            <a:t>Prob &amp; Stats &amp; Math</a:t>
          </a:r>
        </a:p>
      </dsp:txBody>
      <dsp:txXfrm>
        <a:off x="41793" y="3052114"/>
        <a:ext cx="3318750" cy="720000"/>
      </dsp:txXfrm>
    </dsp:sp>
    <dsp:sp modelId="{543C18BC-1989-44B2-9862-C670C61D3452}">
      <dsp:nvSpPr>
        <dsp:cNvPr id="0" name=""/>
        <dsp:cNvSpPr/>
      </dsp:nvSpPr>
      <dsp:spPr>
        <a:xfrm>
          <a:off x="4588481" y="397113"/>
          <a:ext cx="2024437" cy="2024437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4F35BC-9C76-400A-BBCA-0032259E2E5A}">
      <dsp:nvSpPr>
        <dsp:cNvPr id="0" name=""/>
        <dsp:cNvSpPr/>
      </dsp:nvSpPr>
      <dsp:spPr>
        <a:xfrm>
          <a:off x="5019918" y="828551"/>
          <a:ext cx="1161562" cy="116156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363298-B2A6-463D-A7BE-F9F67404E389}">
      <dsp:nvSpPr>
        <dsp:cNvPr id="0" name=""/>
        <dsp:cNvSpPr/>
      </dsp:nvSpPr>
      <dsp:spPr>
        <a:xfrm>
          <a:off x="3941324" y="3052114"/>
          <a:ext cx="3318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557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600" kern="1200" dirty="0"/>
            <a:t>Machine Learning.</a:t>
          </a:r>
        </a:p>
      </dsp:txBody>
      <dsp:txXfrm>
        <a:off x="3941324" y="3052114"/>
        <a:ext cx="3318750" cy="720000"/>
      </dsp:txXfrm>
    </dsp:sp>
    <dsp:sp modelId="{5BDDFF18-9AEC-4E5E-B9AA-33D86F01A63E}">
      <dsp:nvSpPr>
        <dsp:cNvPr id="0" name=""/>
        <dsp:cNvSpPr/>
      </dsp:nvSpPr>
      <dsp:spPr>
        <a:xfrm>
          <a:off x="8488012" y="397113"/>
          <a:ext cx="2024437" cy="2024437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9AEBFF-D2D3-4FFF-AD65-C3CEAEEB10F2}">
      <dsp:nvSpPr>
        <dsp:cNvPr id="0" name=""/>
        <dsp:cNvSpPr/>
      </dsp:nvSpPr>
      <dsp:spPr>
        <a:xfrm>
          <a:off x="8919450" y="828551"/>
          <a:ext cx="1161562" cy="116156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9CAFAA-6939-48A6-A89B-19D1A94B9EA1}">
      <dsp:nvSpPr>
        <dsp:cNvPr id="0" name=""/>
        <dsp:cNvSpPr/>
      </dsp:nvSpPr>
      <dsp:spPr>
        <a:xfrm>
          <a:off x="7840856" y="3052114"/>
          <a:ext cx="3318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557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600" kern="1200" dirty="0"/>
            <a:t>Deep Learning.</a:t>
          </a:r>
        </a:p>
      </dsp:txBody>
      <dsp:txXfrm>
        <a:off x="7840856" y="3052114"/>
        <a:ext cx="331875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420ED3-A4C3-49E8-9567-CDD01FF758C9}" type="datetimeFigureOut">
              <a:rPr lang="en-US" smtClean="0"/>
              <a:t>8/23/2022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EC0164-6EAE-457B-BEAB-3FF0084C46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5359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5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7350" y="687388"/>
            <a:ext cx="6091238" cy="3427412"/>
          </a:xfrm>
          <a:ln/>
        </p:spPr>
      </p:sp>
      <p:sp>
        <p:nvSpPr>
          <p:cNvPr id="815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711" y="4344026"/>
            <a:ext cx="5028579" cy="4112927"/>
          </a:xfrm>
        </p:spPr>
        <p:txBody>
          <a:bodyPr lIns="89900" tIns="44948" rIns="89900" bIns="44948"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Examples: Generic graph and HTML Links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This is a dolphin network. Each node is a dolphin</a:t>
            </a:r>
            <a:r>
              <a:rPr lang="en-US" baseline="0" dirty="0"/>
              <a:t> and each edge means that the dolphins were seen together.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6291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EE944D-8E85-114A-9424-9724FCB08AF3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1751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7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7350" y="687388"/>
            <a:ext cx="6091238" cy="3427412"/>
          </a:xfrm>
          <a:ln/>
        </p:spPr>
      </p:sp>
      <p:sp>
        <p:nvSpPr>
          <p:cNvPr id="817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711" y="4344026"/>
            <a:ext cx="5028579" cy="4112927"/>
          </a:xfrm>
        </p:spPr>
        <p:txBody>
          <a:bodyPr lIns="89900" tIns="44948" rIns="89900" bIns="44948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6341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7350" y="687388"/>
            <a:ext cx="6091238" cy="3427412"/>
          </a:xfrm>
          <a:ln/>
        </p:spPr>
      </p:sp>
      <p:sp>
        <p:nvSpPr>
          <p:cNvPr id="819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711" y="4344026"/>
            <a:ext cx="5028579" cy="4112927"/>
          </a:xfrm>
        </p:spPr>
        <p:txBody>
          <a:bodyPr lIns="89900" tIns="44948" rIns="89900" bIns="44948"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Sequences of transactions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89337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0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6913"/>
            <a:ext cx="6064250" cy="3411537"/>
          </a:xfrm>
          <a:ln/>
        </p:spPr>
      </p:sp>
      <p:sp>
        <p:nvSpPr>
          <p:cNvPr id="1230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-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5060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5700" y="693738"/>
            <a:ext cx="4552950" cy="34147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We can measure performance by applying our model to the test set to get an unbiased estimate of its generalized error. Accuracy</a:t>
            </a:r>
            <a:r>
              <a:rPr lang="en-US" baseline="0" dirty="0"/>
              <a:t> or error rate computed from the test set can also be used to compare the relative performance of different classifiers on the same domain.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02176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8/23/2022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7293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8/23/2022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8980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8/23/2022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2331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8/23/2022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7611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8/23/2022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808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8/23/2022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1771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8/23/2022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0701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8/23/2022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1302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8/23/2022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8826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8/23/2022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6014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6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w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B2EA78-AEB3-469B-9025-3B17201A4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30000" y="639097"/>
            <a:ext cx="4813072" cy="3494791"/>
          </a:xfrm>
        </p:spPr>
        <p:txBody>
          <a:bodyPr>
            <a:noAutofit/>
          </a:bodyPr>
          <a:lstStyle/>
          <a:p>
            <a:r>
              <a:rPr lang="en-US" sz="5400" dirty="0"/>
              <a:t>Introduction to ML – Stats – DL</a:t>
            </a:r>
            <a:br>
              <a:rPr lang="en-US" sz="5400" dirty="0"/>
            </a:br>
            <a:r>
              <a:rPr lang="en-US" sz="5400" dirty="0"/>
              <a:t>The Big Picture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5E1F2F-E259-4EA8-9FFD-3A10AF5418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30000" y="4455620"/>
            <a:ext cx="4813072" cy="2119349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Gates</a:t>
            </a:r>
          </a:p>
          <a:p>
            <a:r>
              <a:rPr lang="en-US" dirty="0"/>
              <a:t>Reference:</a:t>
            </a:r>
          </a:p>
          <a:p>
            <a:r>
              <a:rPr lang="en-US" dirty="0"/>
              <a:t>Chapters – part of1 - 6 </a:t>
            </a:r>
          </a:p>
          <a:p>
            <a:r>
              <a:rPr lang="en-US" dirty="0"/>
              <a:t>https://www.deeplearningbook.org/</a:t>
            </a: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940CBE3-3F91-419A-A649-32AB388ECA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10"/>
            <a:ext cx="609600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8002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39E3965E-AC41-4711-9D10-E25ABB132D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F5DC8C3-BA5F-4EED-BB9A-A14272BD82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33428ACC-71EC-4171-9527-10983BA6B4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1110" y="639098"/>
            <a:ext cx="3401961" cy="349479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>
                <a:solidFill>
                  <a:schemeClr val="tx1">
                    <a:lumMod val="85000"/>
                    <a:lumOff val="15000"/>
                  </a:schemeClr>
                </a:solidFill>
              </a:rPr>
              <a:t>Network Data Example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031" y="640081"/>
            <a:ext cx="6672153" cy="5054156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A22713B-ABB6-4391-97F9-0449A2B9B6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209305" y="4294754"/>
            <a:ext cx="320040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8D4480B4-953D-41FA-9052-09AB3A026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218426" y="6446838"/>
            <a:ext cx="258485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2FF38B9-681E-544A-9ED8-FF2085E1BC8A}" type="datetime4">
              <a:rPr lang="en-US" smtClean="0"/>
              <a:pPr>
                <a:spcAft>
                  <a:spcPts val="600"/>
                </a:spcAft>
              </a:pPr>
              <a:t>August 23, 2022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993582" y="6446838"/>
            <a:ext cx="78001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B37D5FE-740C-46F5-801A-FA5477D9711F}" type="slidenum">
              <a:rPr lang="en-US" sz="1050" smtClean="0"/>
              <a:pPr>
                <a:spcAft>
                  <a:spcPts val="600"/>
                </a:spcAft>
              </a:pPr>
              <a:t>10</a:t>
            </a:fld>
            <a:endParaRPr lang="en-US" sz="1050"/>
          </a:p>
        </p:txBody>
      </p:sp>
    </p:spTree>
    <p:extLst>
      <p:ext uri="{BB962C8B-B14F-4D97-AF65-F5344CB8AC3E}">
        <p14:creationId xmlns:p14="http://schemas.microsoft.com/office/powerpoint/2010/main" val="17544926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6767" y="456164"/>
            <a:ext cx="7024744" cy="450404"/>
          </a:xfrm>
        </p:spPr>
        <p:txBody>
          <a:bodyPr>
            <a:normAutofit fontScale="90000"/>
          </a:bodyPr>
          <a:lstStyle/>
          <a:p>
            <a:r>
              <a:rPr lang="en-US" dirty="0"/>
              <a:t>Network Example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38B9-681E-544A-9ED8-FF2085E1BC8A}" type="datetime4">
              <a:rPr lang="en-US" smtClean="0"/>
              <a:pPr/>
              <a:t>August 23, 2022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11</a:t>
            </a:fld>
            <a:endParaRPr lang="en-US"/>
          </a:p>
        </p:txBody>
      </p:sp>
      <p:grpSp>
        <p:nvGrpSpPr>
          <p:cNvPr id="6" name="Group 3"/>
          <p:cNvGrpSpPr>
            <a:grpSpLocks/>
          </p:cNvGrpSpPr>
          <p:nvPr/>
        </p:nvGrpSpPr>
        <p:grpSpPr bwMode="auto">
          <a:xfrm>
            <a:off x="768727" y="1307092"/>
            <a:ext cx="7937336" cy="3937497"/>
            <a:chOff x="190" y="878"/>
            <a:chExt cx="5599" cy="2891"/>
          </a:xfrm>
        </p:grpSpPr>
        <p:grpSp>
          <p:nvGrpSpPr>
            <p:cNvPr id="7" name="Group 4"/>
            <p:cNvGrpSpPr>
              <a:grpSpLocks/>
            </p:cNvGrpSpPr>
            <p:nvPr/>
          </p:nvGrpSpPr>
          <p:grpSpPr bwMode="auto">
            <a:xfrm>
              <a:off x="232" y="878"/>
              <a:ext cx="5269" cy="2594"/>
              <a:chOff x="232" y="878"/>
              <a:chExt cx="5269" cy="2594"/>
            </a:xfrm>
          </p:grpSpPr>
          <p:sp>
            <p:nvSpPr>
              <p:cNvPr id="94" name="Rectangle 5"/>
              <p:cNvSpPr>
                <a:spLocks noChangeArrowheads="1"/>
              </p:cNvSpPr>
              <p:nvPr/>
            </p:nvSpPr>
            <p:spPr bwMode="auto">
              <a:xfrm rot="21240000">
                <a:off x="1386" y="878"/>
                <a:ext cx="66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300">
                    <a:solidFill>
                      <a:srgbClr val="000000"/>
                    </a:solidFill>
                    <a:latin typeface="Helvetica" charset="0"/>
                  </a:rPr>
                  <a:t>2</a:t>
                </a:r>
                <a:endParaRPr lang="en-US"/>
              </a:p>
            </p:txBody>
          </p:sp>
          <p:sp>
            <p:nvSpPr>
              <p:cNvPr id="95" name="Freeform 6"/>
              <p:cNvSpPr>
                <a:spLocks/>
              </p:cNvSpPr>
              <p:nvPr/>
            </p:nvSpPr>
            <p:spPr bwMode="auto">
              <a:xfrm>
                <a:off x="1822" y="920"/>
                <a:ext cx="107" cy="74"/>
              </a:xfrm>
              <a:custGeom>
                <a:avLst/>
                <a:gdLst>
                  <a:gd name="T0" fmla="*/ 4 w 214"/>
                  <a:gd name="T1" fmla="*/ 0 h 149"/>
                  <a:gd name="T2" fmla="*/ 1 w 214"/>
                  <a:gd name="T3" fmla="*/ 2 h 149"/>
                  <a:gd name="T4" fmla="*/ 1 w 214"/>
                  <a:gd name="T5" fmla="*/ 1 h 149"/>
                  <a:gd name="T6" fmla="*/ 0 w 214"/>
                  <a:gd name="T7" fmla="*/ 0 h 149"/>
                  <a:gd name="T8" fmla="*/ 4 w 214"/>
                  <a:gd name="T9" fmla="*/ 0 h 1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4"/>
                  <a:gd name="T16" fmla="*/ 0 h 149"/>
                  <a:gd name="T17" fmla="*/ 214 w 214"/>
                  <a:gd name="T18" fmla="*/ 149 h 1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4" h="149">
                    <a:moveTo>
                      <a:pt x="214" y="55"/>
                    </a:moveTo>
                    <a:lnTo>
                      <a:pt x="14" y="149"/>
                    </a:lnTo>
                    <a:lnTo>
                      <a:pt x="49" y="71"/>
                    </a:lnTo>
                    <a:lnTo>
                      <a:pt x="0" y="0"/>
                    </a:lnTo>
                    <a:lnTo>
                      <a:pt x="214" y="5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" name="Freeform 7"/>
              <p:cNvSpPr>
                <a:spLocks/>
              </p:cNvSpPr>
              <p:nvPr/>
            </p:nvSpPr>
            <p:spPr bwMode="auto">
              <a:xfrm>
                <a:off x="1822" y="920"/>
                <a:ext cx="107" cy="74"/>
              </a:xfrm>
              <a:custGeom>
                <a:avLst/>
                <a:gdLst>
                  <a:gd name="T0" fmla="*/ 6 w 192"/>
                  <a:gd name="T1" fmla="*/ 1 h 134"/>
                  <a:gd name="T2" fmla="*/ 1 w 192"/>
                  <a:gd name="T3" fmla="*/ 4 h 134"/>
                  <a:gd name="T4" fmla="*/ 1 w 192"/>
                  <a:gd name="T5" fmla="*/ 2 h 134"/>
                  <a:gd name="T6" fmla="*/ 0 w 192"/>
                  <a:gd name="T7" fmla="*/ 0 h 134"/>
                  <a:gd name="T8" fmla="*/ 6 w 192"/>
                  <a:gd name="T9" fmla="*/ 1 h 1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2"/>
                  <a:gd name="T16" fmla="*/ 0 h 134"/>
                  <a:gd name="T17" fmla="*/ 192 w 192"/>
                  <a:gd name="T18" fmla="*/ 134 h 13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2" h="134">
                    <a:moveTo>
                      <a:pt x="192" y="50"/>
                    </a:moveTo>
                    <a:lnTo>
                      <a:pt x="13" y="134"/>
                    </a:lnTo>
                    <a:lnTo>
                      <a:pt x="44" y="64"/>
                    </a:lnTo>
                    <a:lnTo>
                      <a:pt x="0" y="0"/>
                    </a:lnTo>
                    <a:lnTo>
                      <a:pt x="192" y="5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" name="Line 8"/>
              <p:cNvSpPr>
                <a:spLocks noChangeShapeType="1"/>
              </p:cNvSpPr>
              <p:nvPr/>
            </p:nvSpPr>
            <p:spPr bwMode="auto">
              <a:xfrm flipV="1">
                <a:off x="911" y="952"/>
                <a:ext cx="977" cy="9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" name="Rectangle 9"/>
              <p:cNvSpPr>
                <a:spLocks noChangeArrowheads="1"/>
              </p:cNvSpPr>
              <p:nvPr/>
            </p:nvSpPr>
            <p:spPr bwMode="auto">
              <a:xfrm rot="7920000">
                <a:off x="570" y="1338"/>
                <a:ext cx="68" cy="1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300">
                    <a:solidFill>
                      <a:srgbClr val="000000"/>
                    </a:solidFill>
                    <a:latin typeface="Helvetica" charset="0"/>
                  </a:rPr>
                  <a:t>1</a:t>
                </a:r>
                <a:endParaRPr lang="en-US"/>
              </a:p>
            </p:txBody>
          </p:sp>
          <p:sp>
            <p:nvSpPr>
              <p:cNvPr id="99" name="Freeform 10"/>
              <p:cNvSpPr>
                <a:spLocks/>
              </p:cNvSpPr>
              <p:nvPr/>
            </p:nvSpPr>
            <p:spPr bwMode="auto">
              <a:xfrm>
                <a:off x="263" y="1634"/>
                <a:ext cx="94" cy="106"/>
              </a:xfrm>
              <a:custGeom>
                <a:avLst/>
                <a:gdLst>
                  <a:gd name="T0" fmla="*/ 0 w 187"/>
                  <a:gd name="T1" fmla="*/ 4 h 211"/>
                  <a:gd name="T2" fmla="*/ 2 w 187"/>
                  <a:gd name="T3" fmla="*/ 0 h 211"/>
                  <a:gd name="T4" fmla="*/ 2 w 187"/>
                  <a:gd name="T5" fmla="*/ 2 h 211"/>
                  <a:gd name="T6" fmla="*/ 3 w 187"/>
                  <a:gd name="T7" fmla="*/ 2 h 211"/>
                  <a:gd name="T8" fmla="*/ 0 w 187"/>
                  <a:gd name="T9" fmla="*/ 4 h 2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87"/>
                  <a:gd name="T16" fmla="*/ 0 h 211"/>
                  <a:gd name="T17" fmla="*/ 187 w 187"/>
                  <a:gd name="T18" fmla="*/ 211 h 2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87" h="211">
                    <a:moveTo>
                      <a:pt x="0" y="211"/>
                    </a:moveTo>
                    <a:lnTo>
                      <a:pt x="69" y="0"/>
                    </a:lnTo>
                    <a:lnTo>
                      <a:pt x="103" y="79"/>
                    </a:lnTo>
                    <a:lnTo>
                      <a:pt x="187" y="92"/>
                    </a:lnTo>
                    <a:lnTo>
                      <a:pt x="0" y="21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" name="Freeform 11"/>
              <p:cNvSpPr>
                <a:spLocks/>
              </p:cNvSpPr>
              <p:nvPr/>
            </p:nvSpPr>
            <p:spPr bwMode="auto">
              <a:xfrm>
                <a:off x="263" y="1634"/>
                <a:ext cx="94" cy="106"/>
              </a:xfrm>
              <a:custGeom>
                <a:avLst/>
                <a:gdLst>
                  <a:gd name="T0" fmla="*/ 0 w 168"/>
                  <a:gd name="T1" fmla="*/ 6 h 189"/>
                  <a:gd name="T2" fmla="*/ 2 w 168"/>
                  <a:gd name="T3" fmla="*/ 0 h 189"/>
                  <a:gd name="T4" fmla="*/ 3 w 168"/>
                  <a:gd name="T5" fmla="*/ 2 h 189"/>
                  <a:gd name="T6" fmla="*/ 6 w 168"/>
                  <a:gd name="T7" fmla="*/ 2 h 189"/>
                  <a:gd name="T8" fmla="*/ 0 w 168"/>
                  <a:gd name="T9" fmla="*/ 6 h 18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8"/>
                  <a:gd name="T16" fmla="*/ 0 h 189"/>
                  <a:gd name="T17" fmla="*/ 168 w 168"/>
                  <a:gd name="T18" fmla="*/ 189 h 18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8" h="189">
                    <a:moveTo>
                      <a:pt x="0" y="189"/>
                    </a:moveTo>
                    <a:lnTo>
                      <a:pt x="62" y="0"/>
                    </a:lnTo>
                    <a:lnTo>
                      <a:pt x="92" y="71"/>
                    </a:lnTo>
                    <a:lnTo>
                      <a:pt x="168" y="83"/>
                    </a:lnTo>
                    <a:lnTo>
                      <a:pt x="0" y="189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" name="Freeform 12"/>
              <p:cNvSpPr>
                <a:spLocks/>
              </p:cNvSpPr>
              <p:nvPr/>
            </p:nvSpPr>
            <p:spPr bwMode="auto">
              <a:xfrm>
                <a:off x="289" y="1042"/>
                <a:ext cx="622" cy="665"/>
              </a:xfrm>
              <a:custGeom>
                <a:avLst/>
                <a:gdLst>
                  <a:gd name="T0" fmla="*/ 33 w 1116"/>
                  <a:gd name="T1" fmla="*/ 0 h 1193"/>
                  <a:gd name="T2" fmla="*/ 30 w 1116"/>
                  <a:gd name="T3" fmla="*/ 4 h 1193"/>
                  <a:gd name="T4" fmla="*/ 26 w 1116"/>
                  <a:gd name="T5" fmla="*/ 8 h 1193"/>
                  <a:gd name="T6" fmla="*/ 21 w 1116"/>
                  <a:gd name="T7" fmla="*/ 12 h 1193"/>
                  <a:gd name="T8" fmla="*/ 16 w 1116"/>
                  <a:gd name="T9" fmla="*/ 17 h 1193"/>
                  <a:gd name="T10" fmla="*/ 12 w 1116"/>
                  <a:gd name="T11" fmla="*/ 22 h 1193"/>
                  <a:gd name="T12" fmla="*/ 7 w 1116"/>
                  <a:gd name="T13" fmla="*/ 27 h 1193"/>
                  <a:gd name="T14" fmla="*/ 3 w 1116"/>
                  <a:gd name="T15" fmla="*/ 32 h 1193"/>
                  <a:gd name="T16" fmla="*/ 0 w 1116"/>
                  <a:gd name="T17" fmla="*/ 36 h 119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116"/>
                  <a:gd name="T28" fmla="*/ 0 h 1193"/>
                  <a:gd name="T29" fmla="*/ 1116 w 1116"/>
                  <a:gd name="T30" fmla="*/ 1193 h 119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116" h="1193">
                    <a:moveTo>
                      <a:pt x="1116" y="0"/>
                    </a:moveTo>
                    <a:lnTo>
                      <a:pt x="988" y="120"/>
                    </a:lnTo>
                    <a:lnTo>
                      <a:pt x="845" y="260"/>
                    </a:lnTo>
                    <a:lnTo>
                      <a:pt x="693" y="414"/>
                    </a:lnTo>
                    <a:lnTo>
                      <a:pt x="538" y="577"/>
                    </a:lnTo>
                    <a:lnTo>
                      <a:pt x="385" y="742"/>
                    </a:lnTo>
                    <a:lnTo>
                      <a:pt x="241" y="904"/>
                    </a:lnTo>
                    <a:lnTo>
                      <a:pt x="111" y="1056"/>
                    </a:lnTo>
                    <a:lnTo>
                      <a:pt x="0" y="1193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" name="Rectangle 13"/>
              <p:cNvSpPr>
                <a:spLocks noChangeArrowheads="1"/>
              </p:cNvSpPr>
              <p:nvPr/>
            </p:nvSpPr>
            <p:spPr bwMode="auto">
              <a:xfrm rot="18720000">
                <a:off x="504" y="1332"/>
                <a:ext cx="68" cy="1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300">
                    <a:solidFill>
                      <a:srgbClr val="000000"/>
                    </a:solidFill>
                    <a:latin typeface="Helvetica" charset="0"/>
                  </a:rPr>
                  <a:t>1</a:t>
                </a:r>
                <a:endParaRPr lang="en-US"/>
              </a:p>
            </p:txBody>
          </p:sp>
          <p:sp>
            <p:nvSpPr>
              <p:cNvPr id="103" name="Freeform 14"/>
              <p:cNvSpPr>
                <a:spLocks/>
              </p:cNvSpPr>
              <p:nvPr/>
            </p:nvSpPr>
            <p:spPr bwMode="auto">
              <a:xfrm>
                <a:off x="786" y="1076"/>
                <a:ext cx="93" cy="105"/>
              </a:xfrm>
              <a:custGeom>
                <a:avLst/>
                <a:gdLst>
                  <a:gd name="T0" fmla="*/ 3 w 186"/>
                  <a:gd name="T1" fmla="*/ 0 h 209"/>
                  <a:gd name="T2" fmla="*/ 2 w 186"/>
                  <a:gd name="T3" fmla="*/ 4 h 209"/>
                  <a:gd name="T4" fmla="*/ 2 w 186"/>
                  <a:gd name="T5" fmla="*/ 3 h 209"/>
                  <a:gd name="T6" fmla="*/ 0 w 186"/>
                  <a:gd name="T7" fmla="*/ 2 h 209"/>
                  <a:gd name="T8" fmla="*/ 3 w 186"/>
                  <a:gd name="T9" fmla="*/ 0 h 20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86"/>
                  <a:gd name="T16" fmla="*/ 0 h 209"/>
                  <a:gd name="T17" fmla="*/ 186 w 186"/>
                  <a:gd name="T18" fmla="*/ 209 h 20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86" h="209">
                    <a:moveTo>
                      <a:pt x="186" y="0"/>
                    </a:moveTo>
                    <a:lnTo>
                      <a:pt x="118" y="209"/>
                    </a:lnTo>
                    <a:lnTo>
                      <a:pt x="84" y="131"/>
                    </a:lnTo>
                    <a:lnTo>
                      <a:pt x="0" y="118"/>
                    </a:lnTo>
                    <a:lnTo>
                      <a:pt x="186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" name="Freeform 15"/>
              <p:cNvSpPr>
                <a:spLocks/>
              </p:cNvSpPr>
              <p:nvPr/>
            </p:nvSpPr>
            <p:spPr bwMode="auto">
              <a:xfrm>
                <a:off x="786" y="1076"/>
                <a:ext cx="93" cy="105"/>
              </a:xfrm>
              <a:custGeom>
                <a:avLst/>
                <a:gdLst>
                  <a:gd name="T0" fmla="*/ 5 w 167"/>
                  <a:gd name="T1" fmla="*/ 0 h 188"/>
                  <a:gd name="T2" fmla="*/ 3 w 167"/>
                  <a:gd name="T3" fmla="*/ 6 h 188"/>
                  <a:gd name="T4" fmla="*/ 2 w 167"/>
                  <a:gd name="T5" fmla="*/ 4 h 188"/>
                  <a:gd name="T6" fmla="*/ 0 w 167"/>
                  <a:gd name="T7" fmla="*/ 3 h 188"/>
                  <a:gd name="T8" fmla="*/ 5 w 167"/>
                  <a:gd name="T9" fmla="*/ 0 h 1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7"/>
                  <a:gd name="T16" fmla="*/ 0 h 188"/>
                  <a:gd name="T17" fmla="*/ 167 w 167"/>
                  <a:gd name="T18" fmla="*/ 188 h 1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7" h="188">
                    <a:moveTo>
                      <a:pt x="167" y="0"/>
                    </a:moveTo>
                    <a:lnTo>
                      <a:pt x="106" y="188"/>
                    </a:lnTo>
                    <a:lnTo>
                      <a:pt x="76" y="118"/>
                    </a:lnTo>
                    <a:lnTo>
                      <a:pt x="0" y="106"/>
                    </a:lnTo>
                    <a:lnTo>
                      <a:pt x="167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" name="Freeform 16"/>
              <p:cNvSpPr>
                <a:spLocks/>
              </p:cNvSpPr>
              <p:nvPr/>
            </p:nvSpPr>
            <p:spPr bwMode="auto">
              <a:xfrm>
                <a:off x="232" y="1109"/>
                <a:ext cx="622" cy="665"/>
              </a:xfrm>
              <a:custGeom>
                <a:avLst/>
                <a:gdLst>
                  <a:gd name="T0" fmla="*/ 0 w 1116"/>
                  <a:gd name="T1" fmla="*/ 36 h 1193"/>
                  <a:gd name="T2" fmla="*/ 4 w 1116"/>
                  <a:gd name="T3" fmla="*/ 32 h 1193"/>
                  <a:gd name="T4" fmla="*/ 8 w 1116"/>
                  <a:gd name="T5" fmla="*/ 28 h 1193"/>
                  <a:gd name="T6" fmla="*/ 13 w 1116"/>
                  <a:gd name="T7" fmla="*/ 23 h 1193"/>
                  <a:gd name="T8" fmla="*/ 17 w 1116"/>
                  <a:gd name="T9" fmla="*/ 18 h 1193"/>
                  <a:gd name="T10" fmla="*/ 22 w 1116"/>
                  <a:gd name="T11" fmla="*/ 13 h 1193"/>
                  <a:gd name="T12" fmla="*/ 26 w 1116"/>
                  <a:gd name="T13" fmla="*/ 9 h 1193"/>
                  <a:gd name="T14" fmla="*/ 30 w 1116"/>
                  <a:gd name="T15" fmla="*/ 4 h 1193"/>
                  <a:gd name="T16" fmla="*/ 33 w 1116"/>
                  <a:gd name="T17" fmla="*/ 0 h 119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116"/>
                  <a:gd name="T28" fmla="*/ 0 h 1193"/>
                  <a:gd name="T29" fmla="*/ 1116 w 1116"/>
                  <a:gd name="T30" fmla="*/ 1193 h 119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116" h="1193">
                    <a:moveTo>
                      <a:pt x="0" y="1193"/>
                    </a:moveTo>
                    <a:lnTo>
                      <a:pt x="128" y="1073"/>
                    </a:lnTo>
                    <a:lnTo>
                      <a:pt x="271" y="933"/>
                    </a:lnTo>
                    <a:lnTo>
                      <a:pt x="423" y="778"/>
                    </a:lnTo>
                    <a:lnTo>
                      <a:pt x="578" y="615"/>
                    </a:lnTo>
                    <a:lnTo>
                      <a:pt x="731" y="450"/>
                    </a:lnTo>
                    <a:lnTo>
                      <a:pt x="875" y="289"/>
                    </a:lnTo>
                    <a:lnTo>
                      <a:pt x="1005" y="136"/>
                    </a:lnTo>
                    <a:lnTo>
                      <a:pt x="1116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" name="Rectangle 17"/>
              <p:cNvSpPr>
                <a:spLocks noChangeArrowheads="1"/>
              </p:cNvSpPr>
              <p:nvPr/>
            </p:nvSpPr>
            <p:spPr bwMode="auto">
              <a:xfrm rot="4080000">
                <a:off x="399" y="2107"/>
                <a:ext cx="68" cy="1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300">
                    <a:solidFill>
                      <a:srgbClr val="000000"/>
                    </a:solidFill>
                    <a:latin typeface="Helvetica" charset="0"/>
                  </a:rPr>
                  <a:t>2</a:t>
                </a:r>
                <a:endParaRPr lang="en-US"/>
              </a:p>
            </p:txBody>
          </p:sp>
          <p:sp>
            <p:nvSpPr>
              <p:cNvPr id="107" name="Freeform 18"/>
              <p:cNvSpPr>
                <a:spLocks/>
              </p:cNvSpPr>
              <p:nvPr/>
            </p:nvSpPr>
            <p:spPr bwMode="auto">
              <a:xfrm>
                <a:off x="482" y="2498"/>
                <a:ext cx="72" cy="110"/>
              </a:xfrm>
              <a:custGeom>
                <a:avLst/>
                <a:gdLst>
                  <a:gd name="T0" fmla="*/ 2 w 145"/>
                  <a:gd name="T1" fmla="*/ 4 h 220"/>
                  <a:gd name="T2" fmla="*/ 0 w 145"/>
                  <a:gd name="T3" fmla="*/ 1 h 220"/>
                  <a:gd name="T4" fmla="*/ 1 w 145"/>
                  <a:gd name="T5" fmla="*/ 2 h 220"/>
                  <a:gd name="T6" fmla="*/ 2 w 145"/>
                  <a:gd name="T7" fmla="*/ 0 h 220"/>
                  <a:gd name="T8" fmla="*/ 2 w 145"/>
                  <a:gd name="T9" fmla="*/ 4 h 2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5"/>
                  <a:gd name="T16" fmla="*/ 0 h 220"/>
                  <a:gd name="T17" fmla="*/ 145 w 145"/>
                  <a:gd name="T18" fmla="*/ 220 h 2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5" h="220">
                    <a:moveTo>
                      <a:pt x="145" y="220"/>
                    </a:moveTo>
                    <a:lnTo>
                      <a:pt x="0" y="53"/>
                    </a:lnTo>
                    <a:lnTo>
                      <a:pt x="85" y="65"/>
                    </a:lnTo>
                    <a:lnTo>
                      <a:pt x="140" y="0"/>
                    </a:lnTo>
                    <a:lnTo>
                      <a:pt x="145" y="22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" name="Freeform 19"/>
              <p:cNvSpPr>
                <a:spLocks/>
              </p:cNvSpPr>
              <p:nvPr/>
            </p:nvSpPr>
            <p:spPr bwMode="auto">
              <a:xfrm>
                <a:off x="482" y="2498"/>
                <a:ext cx="72" cy="110"/>
              </a:xfrm>
              <a:custGeom>
                <a:avLst/>
                <a:gdLst>
                  <a:gd name="T0" fmla="*/ 4 w 130"/>
                  <a:gd name="T1" fmla="*/ 6 h 198"/>
                  <a:gd name="T2" fmla="*/ 0 w 130"/>
                  <a:gd name="T3" fmla="*/ 1 h 198"/>
                  <a:gd name="T4" fmla="*/ 2 w 130"/>
                  <a:gd name="T5" fmla="*/ 2 h 198"/>
                  <a:gd name="T6" fmla="*/ 4 w 130"/>
                  <a:gd name="T7" fmla="*/ 0 h 198"/>
                  <a:gd name="T8" fmla="*/ 4 w 130"/>
                  <a:gd name="T9" fmla="*/ 6 h 19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0"/>
                  <a:gd name="T16" fmla="*/ 0 h 198"/>
                  <a:gd name="T17" fmla="*/ 130 w 130"/>
                  <a:gd name="T18" fmla="*/ 198 h 19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0" h="198">
                    <a:moveTo>
                      <a:pt x="130" y="198"/>
                    </a:moveTo>
                    <a:lnTo>
                      <a:pt x="0" y="48"/>
                    </a:lnTo>
                    <a:lnTo>
                      <a:pt x="76" y="59"/>
                    </a:lnTo>
                    <a:lnTo>
                      <a:pt x="126" y="0"/>
                    </a:lnTo>
                    <a:lnTo>
                      <a:pt x="130" y="198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" name="Line 20"/>
              <p:cNvSpPr>
                <a:spLocks noChangeShapeType="1"/>
              </p:cNvSpPr>
              <p:nvPr/>
            </p:nvSpPr>
            <p:spPr bwMode="auto">
              <a:xfrm>
                <a:off x="232" y="1774"/>
                <a:ext cx="307" cy="79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" name="Rectangle 21"/>
              <p:cNvSpPr>
                <a:spLocks noChangeArrowheads="1"/>
              </p:cNvSpPr>
              <p:nvPr/>
            </p:nvSpPr>
            <p:spPr bwMode="auto">
              <a:xfrm rot="3000000">
                <a:off x="2198" y="1118"/>
                <a:ext cx="68" cy="1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300">
                    <a:solidFill>
                      <a:srgbClr val="000000"/>
                    </a:solidFill>
                    <a:latin typeface="Helvetica" charset="0"/>
                  </a:rPr>
                  <a:t>1</a:t>
                </a:r>
                <a:endParaRPr lang="en-US"/>
              </a:p>
            </p:txBody>
          </p:sp>
          <p:sp>
            <p:nvSpPr>
              <p:cNvPr id="111" name="Freeform 22"/>
              <p:cNvSpPr>
                <a:spLocks/>
              </p:cNvSpPr>
              <p:nvPr/>
            </p:nvSpPr>
            <p:spPr bwMode="auto">
              <a:xfrm>
                <a:off x="2326" y="1380"/>
                <a:ext cx="96" cy="104"/>
              </a:xfrm>
              <a:custGeom>
                <a:avLst/>
                <a:gdLst>
                  <a:gd name="T0" fmla="*/ 4 w 190"/>
                  <a:gd name="T1" fmla="*/ 3 h 209"/>
                  <a:gd name="T2" fmla="*/ 0 w 190"/>
                  <a:gd name="T3" fmla="*/ 1 h 209"/>
                  <a:gd name="T4" fmla="*/ 2 w 190"/>
                  <a:gd name="T5" fmla="*/ 1 h 209"/>
                  <a:gd name="T6" fmla="*/ 2 w 190"/>
                  <a:gd name="T7" fmla="*/ 0 h 209"/>
                  <a:gd name="T8" fmla="*/ 4 w 190"/>
                  <a:gd name="T9" fmla="*/ 3 h 20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0"/>
                  <a:gd name="T16" fmla="*/ 0 h 209"/>
                  <a:gd name="T17" fmla="*/ 190 w 190"/>
                  <a:gd name="T18" fmla="*/ 209 h 20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0" h="209">
                    <a:moveTo>
                      <a:pt x="190" y="209"/>
                    </a:moveTo>
                    <a:lnTo>
                      <a:pt x="0" y="96"/>
                    </a:lnTo>
                    <a:lnTo>
                      <a:pt x="85" y="81"/>
                    </a:lnTo>
                    <a:lnTo>
                      <a:pt x="116" y="0"/>
                    </a:lnTo>
                    <a:lnTo>
                      <a:pt x="190" y="209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" name="Freeform 23"/>
              <p:cNvSpPr>
                <a:spLocks/>
              </p:cNvSpPr>
              <p:nvPr/>
            </p:nvSpPr>
            <p:spPr bwMode="auto">
              <a:xfrm>
                <a:off x="2326" y="1380"/>
                <a:ext cx="96" cy="104"/>
              </a:xfrm>
              <a:custGeom>
                <a:avLst/>
                <a:gdLst>
                  <a:gd name="T0" fmla="*/ 6 w 171"/>
                  <a:gd name="T1" fmla="*/ 6 h 187"/>
                  <a:gd name="T2" fmla="*/ 0 w 171"/>
                  <a:gd name="T3" fmla="*/ 2 h 187"/>
                  <a:gd name="T4" fmla="*/ 2 w 171"/>
                  <a:gd name="T5" fmla="*/ 2 h 187"/>
                  <a:gd name="T6" fmla="*/ 3 w 171"/>
                  <a:gd name="T7" fmla="*/ 0 h 187"/>
                  <a:gd name="T8" fmla="*/ 6 w 171"/>
                  <a:gd name="T9" fmla="*/ 6 h 18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1"/>
                  <a:gd name="T16" fmla="*/ 0 h 187"/>
                  <a:gd name="T17" fmla="*/ 171 w 171"/>
                  <a:gd name="T18" fmla="*/ 187 h 18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1" h="187">
                    <a:moveTo>
                      <a:pt x="171" y="187"/>
                    </a:moveTo>
                    <a:lnTo>
                      <a:pt x="0" y="86"/>
                    </a:lnTo>
                    <a:lnTo>
                      <a:pt x="76" y="72"/>
                    </a:lnTo>
                    <a:lnTo>
                      <a:pt x="104" y="0"/>
                    </a:lnTo>
                    <a:lnTo>
                      <a:pt x="171" y="18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" name="Line 24"/>
              <p:cNvSpPr>
                <a:spLocks noChangeShapeType="1"/>
              </p:cNvSpPr>
              <p:nvPr/>
            </p:nvSpPr>
            <p:spPr bwMode="auto">
              <a:xfrm>
                <a:off x="1976" y="944"/>
                <a:ext cx="419" cy="508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" name="Rectangle 25"/>
              <p:cNvSpPr>
                <a:spLocks noChangeArrowheads="1"/>
              </p:cNvSpPr>
              <p:nvPr/>
            </p:nvSpPr>
            <p:spPr bwMode="auto">
              <a:xfrm rot="420000">
                <a:off x="2469" y="914"/>
                <a:ext cx="66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300">
                    <a:solidFill>
                      <a:srgbClr val="000000"/>
                    </a:solidFill>
                    <a:latin typeface="Helvetica" charset="0"/>
                  </a:rPr>
                  <a:t>2</a:t>
                </a:r>
                <a:endParaRPr lang="en-US"/>
              </a:p>
            </p:txBody>
          </p:sp>
          <p:sp>
            <p:nvSpPr>
              <p:cNvPr id="115" name="Freeform 26"/>
              <p:cNvSpPr>
                <a:spLocks/>
              </p:cNvSpPr>
              <p:nvPr/>
            </p:nvSpPr>
            <p:spPr bwMode="auto">
              <a:xfrm>
                <a:off x="2909" y="1039"/>
                <a:ext cx="106" cy="74"/>
              </a:xfrm>
              <a:custGeom>
                <a:avLst/>
                <a:gdLst>
                  <a:gd name="T0" fmla="*/ 4 w 211"/>
                  <a:gd name="T1" fmla="*/ 1 h 149"/>
                  <a:gd name="T2" fmla="*/ 0 w 211"/>
                  <a:gd name="T3" fmla="*/ 2 h 149"/>
                  <a:gd name="T4" fmla="*/ 1 w 211"/>
                  <a:gd name="T5" fmla="*/ 1 h 149"/>
                  <a:gd name="T6" fmla="*/ 1 w 211"/>
                  <a:gd name="T7" fmla="*/ 0 h 149"/>
                  <a:gd name="T8" fmla="*/ 4 w 211"/>
                  <a:gd name="T9" fmla="*/ 1 h 1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1"/>
                  <a:gd name="T16" fmla="*/ 0 h 149"/>
                  <a:gd name="T17" fmla="*/ 211 w 211"/>
                  <a:gd name="T18" fmla="*/ 149 h 1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1" h="149">
                    <a:moveTo>
                      <a:pt x="211" y="84"/>
                    </a:moveTo>
                    <a:lnTo>
                      <a:pt x="0" y="149"/>
                    </a:lnTo>
                    <a:lnTo>
                      <a:pt x="45" y="77"/>
                    </a:lnTo>
                    <a:lnTo>
                      <a:pt x="7" y="0"/>
                    </a:lnTo>
                    <a:lnTo>
                      <a:pt x="211" y="8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" name="Freeform 27"/>
              <p:cNvSpPr>
                <a:spLocks/>
              </p:cNvSpPr>
              <p:nvPr/>
            </p:nvSpPr>
            <p:spPr bwMode="auto">
              <a:xfrm>
                <a:off x="2909" y="1039"/>
                <a:ext cx="106" cy="74"/>
              </a:xfrm>
              <a:custGeom>
                <a:avLst/>
                <a:gdLst>
                  <a:gd name="T0" fmla="*/ 6 w 189"/>
                  <a:gd name="T1" fmla="*/ 2 h 134"/>
                  <a:gd name="T2" fmla="*/ 0 w 189"/>
                  <a:gd name="T3" fmla="*/ 4 h 134"/>
                  <a:gd name="T4" fmla="*/ 1 w 189"/>
                  <a:gd name="T5" fmla="*/ 2 h 134"/>
                  <a:gd name="T6" fmla="*/ 1 w 189"/>
                  <a:gd name="T7" fmla="*/ 0 h 134"/>
                  <a:gd name="T8" fmla="*/ 6 w 189"/>
                  <a:gd name="T9" fmla="*/ 2 h 1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89"/>
                  <a:gd name="T16" fmla="*/ 0 h 134"/>
                  <a:gd name="T17" fmla="*/ 189 w 189"/>
                  <a:gd name="T18" fmla="*/ 134 h 13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89" h="134">
                    <a:moveTo>
                      <a:pt x="189" y="75"/>
                    </a:moveTo>
                    <a:lnTo>
                      <a:pt x="0" y="134"/>
                    </a:lnTo>
                    <a:lnTo>
                      <a:pt x="40" y="69"/>
                    </a:lnTo>
                    <a:lnTo>
                      <a:pt x="6" y="0"/>
                    </a:lnTo>
                    <a:lnTo>
                      <a:pt x="189" y="75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" name="Freeform 28"/>
              <p:cNvSpPr>
                <a:spLocks/>
              </p:cNvSpPr>
              <p:nvPr/>
            </p:nvSpPr>
            <p:spPr bwMode="auto">
              <a:xfrm>
                <a:off x="1976" y="944"/>
                <a:ext cx="998" cy="135"/>
              </a:xfrm>
              <a:custGeom>
                <a:avLst/>
                <a:gdLst>
                  <a:gd name="T0" fmla="*/ 0 w 1790"/>
                  <a:gd name="T1" fmla="*/ 0 h 242"/>
                  <a:gd name="T2" fmla="*/ 6 w 1790"/>
                  <a:gd name="T3" fmla="*/ 1 h 242"/>
                  <a:gd name="T4" fmla="*/ 12 w 1790"/>
                  <a:gd name="T5" fmla="*/ 2 h 242"/>
                  <a:gd name="T6" fmla="*/ 20 w 1790"/>
                  <a:gd name="T7" fmla="*/ 3 h 242"/>
                  <a:gd name="T8" fmla="*/ 27 w 1790"/>
                  <a:gd name="T9" fmla="*/ 4 h 242"/>
                  <a:gd name="T10" fmla="*/ 34 w 1790"/>
                  <a:gd name="T11" fmla="*/ 6 h 242"/>
                  <a:gd name="T12" fmla="*/ 41 w 1790"/>
                  <a:gd name="T13" fmla="*/ 6 h 242"/>
                  <a:gd name="T14" fmla="*/ 48 w 1790"/>
                  <a:gd name="T15" fmla="*/ 7 h 242"/>
                  <a:gd name="T16" fmla="*/ 54 w 1790"/>
                  <a:gd name="T17" fmla="*/ 7 h 24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790"/>
                  <a:gd name="T28" fmla="*/ 0 h 242"/>
                  <a:gd name="T29" fmla="*/ 1790 w 1790"/>
                  <a:gd name="T30" fmla="*/ 242 h 24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790" h="242">
                    <a:moveTo>
                      <a:pt x="0" y="0"/>
                    </a:moveTo>
                    <a:lnTo>
                      <a:pt x="190" y="38"/>
                    </a:lnTo>
                    <a:lnTo>
                      <a:pt x="408" y="78"/>
                    </a:lnTo>
                    <a:lnTo>
                      <a:pt x="645" y="116"/>
                    </a:lnTo>
                    <a:lnTo>
                      <a:pt x="891" y="151"/>
                    </a:lnTo>
                    <a:lnTo>
                      <a:pt x="1138" y="183"/>
                    </a:lnTo>
                    <a:lnTo>
                      <a:pt x="1376" y="210"/>
                    </a:lnTo>
                    <a:lnTo>
                      <a:pt x="1596" y="230"/>
                    </a:lnTo>
                    <a:lnTo>
                      <a:pt x="1790" y="242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" name="Rectangle 29"/>
              <p:cNvSpPr>
                <a:spLocks noChangeArrowheads="1"/>
              </p:cNvSpPr>
              <p:nvPr/>
            </p:nvSpPr>
            <p:spPr bwMode="auto">
              <a:xfrm rot="960000">
                <a:off x="1058" y="2708"/>
                <a:ext cx="66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300">
                    <a:solidFill>
                      <a:srgbClr val="000000"/>
                    </a:solidFill>
                    <a:latin typeface="Helvetica" charset="0"/>
                  </a:rPr>
                  <a:t>1</a:t>
                </a:r>
                <a:endParaRPr lang="en-US"/>
              </a:p>
            </p:txBody>
          </p:sp>
          <p:sp>
            <p:nvSpPr>
              <p:cNvPr id="119" name="Freeform 30"/>
              <p:cNvSpPr>
                <a:spLocks/>
              </p:cNvSpPr>
              <p:nvPr/>
            </p:nvSpPr>
            <p:spPr bwMode="auto">
              <a:xfrm>
                <a:off x="1483" y="2901"/>
                <a:ext cx="110" cy="73"/>
              </a:xfrm>
              <a:custGeom>
                <a:avLst/>
                <a:gdLst>
                  <a:gd name="T0" fmla="*/ 4 w 220"/>
                  <a:gd name="T1" fmla="*/ 1 h 147"/>
                  <a:gd name="T2" fmla="*/ 0 w 220"/>
                  <a:gd name="T3" fmla="*/ 2 h 147"/>
                  <a:gd name="T4" fmla="*/ 1 w 220"/>
                  <a:gd name="T5" fmla="*/ 1 h 147"/>
                  <a:gd name="T6" fmla="*/ 1 w 220"/>
                  <a:gd name="T7" fmla="*/ 0 h 147"/>
                  <a:gd name="T8" fmla="*/ 4 w 220"/>
                  <a:gd name="T9" fmla="*/ 1 h 1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0"/>
                  <a:gd name="T16" fmla="*/ 0 h 147"/>
                  <a:gd name="T17" fmla="*/ 220 w 220"/>
                  <a:gd name="T18" fmla="*/ 147 h 1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0" h="147">
                    <a:moveTo>
                      <a:pt x="220" y="116"/>
                    </a:moveTo>
                    <a:lnTo>
                      <a:pt x="0" y="147"/>
                    </a:lnTo>
                    <a:lnTo>
                      <a:pt x="57" y="81"/>
                    </a:lnTo>
                    <a:lnTo>
                      <a:pt x="31" y="0"/>
                    </a:lnTo>
                    <a:lnTo>
                      <a:pt x="220" y="11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0" name="Freeform 31"/>
              <p:cNvSpPr>
                <a:spLocks/>
              </p:cNvSpPr>
              <p:nvPr/>
            </p:nvSpPr>
            <p:spPr bwMode="auto">
              <a:xfrm>
                <a:off x="1483" y="2901"/>
                <a:ext cx="110" cy="73"/>
              </a:xfrm>
              <a:custGeom>
                <a:avLst/>
                <a:gdLst>
                  <a:gd name="T0" fmla="*/ 6 w 197"/>
                  <a:gd name="T1" fmla="*/ 3 h 132"/>
                  <a:gd name="T2" fmla="*/ 0 w 197"/>
                  <a:gd name="T3" fmla="*/ 4 h 132"/>
                  <a:gd name="T4" fmla="*/ 2 w 197"/>
                  <a:gd name="T5" fmla="*/ 2 h 132"/>
                  <a:gd name="T6" fmla="*/ 1 w 197"/>
                  <a:gd name="T7" fmla="*/ 0 h 132"/>
                  <a:gd name="T8" fmla="*/ 6 w 197"/>
                  <a:gd name="T9" fmla="*/ 3 h 13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7"/>
                  <a:gd name="T16" fmla="*/ 0 h 132"/>
                  <a:gd name="T17" fmla="*/ 197 w 197"/>
                  <a:gd name="T18" fmla="*/ 132 h 13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7" h="132">
                    <a:moveTo>
                      <a:pt x="197" y="104"/>
                    </a:moveTo>
                    <a:lnTo>
                      <a:pt x="0" y="132"/>
                    </a:lnTo>
                    <a:lnTo>
                      <a:pt x="51" y="73"/>
                    </a:lnTo>
                    <a:lnTo>
                      <a:pt x="28" y="0"/>
                    </a:lnTo>
                    <a:lnTo>
                      <a:pt x="197" y="104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" name="Freeform 32"/>
              <p:cNvSpPr>
                <a:spLocks/>
              </p:cNvSpPr>
              <p:nvPr/>
            </p:nvSpPr>
            <p:spPr bwMode="auto">
              <a:xfrm>
                <a:off x="571" y="2652"/>
                <a:ext cx="981" cy="298"/>
              </a:xfrm>
              <a:custGeom>
                <a:avLst/>
                <a:gdLst>
                  <a:gd name="T0" fmla="*/ 0 w 1760"/>
                  <a:gd name="T1" fmla="*/ 0 h 535"/>
                  <a:gd name="T2" fmla="*/ 6 w 1760"/>
                  <a:gd name="T3" fmla="*/ 2 h 535"/>
                  <a:gd name="T4" fmla="*/ 12 w 1760"/>
                  <a:gd name="T5" fmla="*/ 4 h 535"/>
                  <a:gd name="T6" fmla="*/ 19 w 1760"/>
                  <a:gd name="T7" fmla="*/ 7 h 535"/>
                  <a:gd name="T8" fmla="*/ 26 w 1760"/>
                  <a:gd name="T9" fmla="*/ 9 h 535"/>
                  <a:gd name="T10" fmla="*/ 33 w 1760"/>
                  <a:gd name="T11" fmla="*/ 11 h 535"/>
                  <a:gd name="T12" fmla="*/ 40 w 1760"/>
                  <a:gd name="T13" fmla="*/ 13 h 535"/>
                  <a:gd name="T14" fmla="*/ 47 w 1760"/>
                  <a:gd name="T15" fmla="*/ 14 h 535"/>
                  <a:gd name="T16" fmla="*/ 53 w 1760"/>
                  <a:gd name="T17" fmla="*/ 16 h 53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760"/>
                  <a:gd name="T28" fmla="*/ 0 h 535"/>
                  <a:gd name="T29" fmla="*/ 1760 w 1760"/>
                  <a:gd name="T30" fmla="*/ 535 h 53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760" h="535">
                    <a:moveTo>
                      <a:pt x="0" y="0"/>
                    </a:moveTo>
                    <a:lnTo>
                      <a:pt x="185" y="70"/>
                    </a:lnTo>
                    <a:lnTo>
                      <a:pt x="397" y="144"/>
                    </a:lnTo>
                    <a:lnTo>
                      <a:pt x="629" y="221"/>
                    </a:lnTo>
                    <a:lnTo>
                      <a:pt x="871" y="297"/>
                    </a:lnTo>
                    <a:lnTo>
                      <a:pt x="1114" y="369"/>
                    </a:lnTo>
                    <a:lnTo>
                      <a:pt x="1349" y="435"/>
                    </a:lnTo>
                    <a:lnTo>
                      <a:pt x="1567" y="491"/>
                    </a:lnTo>
                    <a:lnTo>
                      <a:pt x="1760" y="535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" name="Rectangle 33"/>
              <p:cNvSpPr>
                <a:spLocks noChangeArrowheads="1"/>
              </p:cNvSpPr>
              <p:nvPr/>
            </p:nvSpPr>
            <p:spPr bwMode="auto">
              <a:xfrm rot="21180000">
                <a:off x="866" y="2497"/>
                <a:ext cx="66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300">
                    <a:solidFill>
                      <a:srgbClr val="000000"/>
                    </a:solidFill>
                    <a:latin typeface="Helvetica" charset="0"/>
                  </a:rPr>
                  <a:t>2</a:t>
                </a:r>
                <a:endParaRPr lang="en-US"/>
              </a:p>
            </p:txBody>
          </p:sp>
          <p:sp>
            <p:nvSpPr>
              <p:cNvPr id="123" name="Freeform 34"/>
              <p:cNvSpPr>
                <a:spLocks/>
              </p:cNvSpPr>
              <p:nvPr/>
            </p:nvSpPr>
            <p:spPr bwMode="auto">
              <a:xfrm>
                <a:off x="1123" y="2550"/>
                <a:ext cx="108" cy="74"/>
              </a:xfrm>
              <a:custGeom>
                <a:avLst/>
                <a:gdLst>
                  <a:gd name="T0" fmla="*/ 4 w 216"/>
                  <a:gd name="T1" fmla="*/ 1 h 148"/>
                  <a:gd name="T2" fmla="*/ 1 w 216"/>
                  <a:gd name="T3" fmla="*/ 3 h 148"/>
                  <a:gd name="T4" fmla="*/ 1 w 216"/>
                  <a:gd name="T5" fmla="*/ 2 h 148"/>
                  <a:gd name="T6" fmla="*/ 0 w 216"/>
                  <a:gd name="T7" fmla="*/ 0 h 148"/>
                  <a:gd name="T8" fmla="*/ 4 w 216"/>
                  <a:gd name="T9" fmla="*/ 1 h 1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6"/>
                  <a:gd name="T16" fmla="*/ 0 h 148"/>
                  <a:gd name="T17" fmla="*/ 216 w 216"/>
                  <a:gd name="T18" fmla="*/ 148 h 1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6" h="148">
                    <a:moveTo>
                      <a:pt x="216" y="50"/>
                    </a:moveTo>
                    <a:lnTo>
                      <a:pt x="18" y="148"/>
                    </a:lnTo>
                    <a:lnTo>
                      <a:pt x="50" y="69"/>
                    </a:lnTo>
                    <a:lnTo>
                      <a:pt x="0" y="0"/>
                    </a:lnTo>
                    <a:lnTo>
                      <a:pt x="216" y="5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" name="Freeform 35"/>
              <p:cNvSpPr>
                <a:spLocks/>
              </p:cNvSpPr>
              <p:nvPr/>
            </p:nvSpPr>
            <p:spPr bwMode="auto">
              <a:xfrm>
                <a:off x="1123" y="2550"/>
                <a:ext cx="108" cy="74"/>
              </a:xfrm>
              <a:custGeom>
                <a:avLst/>
                <a:gdLst>
                  <a:gd name="T0" fmla="*/ 6 w 194"/>
                  <a:gd name="T1" fmla="*/ 1 h 133"/>
                  <a:gd name="T2" fmla="*/ 1 w 194"/>
                  <a:gd name="T3" fmla="*/ 4 h 133"/>
                  <a:gd name="T4" fmla="*/ 1 w 194"/>
                  <a:gd name="T5" fmla="*/ 2 h 133"/>
                  <a:gd name="T6" fmla="*/ 0 w 194"/>
                  <a:gd name="T7" fmla="*/ 0 h 133"/>
                  <a:gd name="T8" fmla="*/ 6 w 194"/>
                  <a:gd name="T9" fmla="*/ 1 h 13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133"/>
                  <a:gd name="T17" fmla="*/ 194 w 194"/>
                  <a:gd name="T18" fmla="*/ 133 h 13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133">
                    <a:moveTo>
                      <a:pt x="194" y="45"/>
                    </a:moveTo>
                    <a:lnTo>
                      <a:pt x="16" y="133"/>
                    </a:lnTo>
                    <a:lnTo>
                      <a:pt x="45" y="62"/>
                    </a:lnTo>
                    <a:lnTo>
                      <a:pt x="0" y="0"/>
                    </a:lnTo>
                    <a:lnTo>
                      <a:pt x="194" y="45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" name="Line 36"/>
              <p:cNvSpPr>
                <a:spLocks noChangeShapeType="1"/>
              </p:cNvSpPr>
              <p:nvPr/>
            </p:nvSpPr>
            <p:spPr bwMode="auto">
              <a:xfrm flipV="1">
                <a:off x="571" y="2580"/>
                <a:ext cx="618" cy="72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" name="Rectangle 37"/>
              <p:cNvSpPr>
                <a:spLocks noChangeArrowheads="1"/>
              </p:cNvSpPr>
              <p:nvPr/>
            </p:nvSpPr>
            <p:spPr bwMode="auto">
              <a:xfrm rot="11760000">
                <a:off x="1083" y="2767"/>
                <a:ext cx="66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300">
                    <a:solidFill>
                      <a:srgbClr val="000000"/>
                    </a:solidFill>
                    <a:latin typeface="Helvetica" charset="0"/>
                  </a:rPr>
                  <a:t>1</a:t>
                </a:r>
                <a:endParaRPr lang="en-US"/>
              </a:p>
            </p:txBody>
          </p:sp>
          <p:sp>
            <p:nvSpPr>
              <p:cNvPr id="127" name="Freeform 38"/>
              <p:cNvSpPr>
                <a:spLocks/>
              </p:cNvSpPr>
              <p:nvPr/>
            </p:nvSpPr>
            <p:spPr bwMode="auto">
              <a:xfrm>
                <a:off x="616" y="2649"/>
                <a:ext cx="110" cy="74"/>
              </a:xfrm>
              <a:custGeom>
                <a:avLst/>
                <a:gdLst>
                  <a:gd name="T0" fmla="*/ 0 w 218"/>
                  <a:gd name="T1" fmla="*/ 1 h 147"/>
                  <a:gd name="T2" fmla="*/ 4 w 218"/>
                  <a:gd name="T3" fmla="*/ 0 h 147"/>
                  <a:gd name="T4" fmla="*/ 3 w 218"/>
                  <a:gd name="T5" fmla="*/ 2 h 147"/>
                  <a:gd name="T6" fmla="*/ 3 w 218"/>
                  <a:gd name="T7" fmla="*/ 3 h 147"/>
                  <a:gd name="T8" fmla="*/ 0 w 218"/>
                  <a:gd name="T9" fmla="*/ 1 h 1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8"/>
                  <a:gd name="T16" fmla="*/ 0 h 147"/>
                  <a:gd name="T17" fmla="*/ 218 w 218"/>
                  <a:gd name="T18" fmla="*/ 147 h 1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8" h="147">
                    <a:moveTo>
                      <a:pt x="0" y="31"/>
                    </a:moveTo>
                    <a:lnTo>
                      <a:pt x="218" y="0"/>
                    </a:lnTo>
                    <a:lnTo>
                      <a:pt x="162" y="66"/>
                    </a:lnTo>
                    <a:lnTo>
                      <a:pt x="188" y="147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" name="Freeform 39"/>
              <p:cNvSpPr>
                <a:spLocks/>
              </p:cNvSpPr>
              <p:nvPr/>
            </p:nvSpPr>
            <p:spPr bwMode="auto">
              <a:xfrm>
                <a:off x="616" y="2649"/>
                <a:ext cx="110" cy="74"/>
              </a:xfrm>
              <a:custGeom>
                <a:avLst/>
                <a:gdLst>
                  <a:gd name="T0" fmla="*/ 0 w 196"/>
                  <a:gd name="T1" fmla="*/ 1 h 132"/>
                  <a:gd name="T2" fmla="*/ 6 w 196"/>
                  <a:gd name="T3" fmla="*/ 0 h 132"/>
                  <a:gd name="T4" fmla="*/ 4 w 196"/>
                  <a:gd name="T5" fmla="*/ 2 h 132"/>
                  <a:gd name="T6" fmla="*/ 6 w 196"/>
                  <a:gd name="T7" fmla="*/ 4 h 132"/>
                  <a:gd name="T8" fmla="*/ 0 w 196"/>
                  <a:gd name="T9" fmla="*/ 1 h 13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6"/>
                  <a:gd name="T16" fmla="*/ 0 h 132"/>
                  <a:gd name="T17" fmla="*/ 196 w 196"/>
                  <a:gd name="T18" fmla="*/ 132 h 13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6" h="132">
                    <a:moveTo>
                      <a:pt x="0" y="28"/>
                    </a:moveTo>
                    <a:lnTo>
                      <a:pt x="196" y="0"/>
                    </a:lnTo>
                    <a:lnTo>
                      <a:pt x="146" y="59"/>
                    </a:lnTo>
                    <a:lnTo>
                      <a:pt x="169" y="132"/>
                    </a:lnTo>
                    <a:lnTo>
                      <a:pt x="0" y="28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9" name="Freeform 40"/>
              <p:cNvSpPr>
                <a:spLocks/>
              </p:cNvSpPr>
              <p:nvPr/>
            </p:nvSpPr>
            <p:spPr bwMode="auto">
              <a:xfrm>
                <a:off x="657" y="2673"/>
                <a:ext cx="981" cy="299"/>
              </a:xfrm>
              <a:custGeom>
                <a:avLst/>
                <a:gdLst>
                  <a:gd name="T0" fmla="*/ 53 w 1760"/>
                  <a:gd name="T1" fmla="*/ 16 h 536"/>
                  <a:gd name="T2" fmla="*/ 47 w 1760"/>
                  <a:gd name="T3" fmla="*/ 14 h 536"/>
                  <a:gd name="T4" fmla="*/ 41 w 1760"/>
                  <a:gd name="T5" fmla="*/ 12 h 536"/>
                  <a:gd name="T6" fmla="*/ 34 w 1760"/>
                  <a:gd name="T7" fmla="*/ 9 h 536"/>
                  <a:gd name="T8" fmla="*/ 27 w 1760"/>
                  <a:gd name="T9" fmla="*/ 7 h 536"/>
                  <a:gd name="T10" fmla="*/ 20 w 1760"/>
                  <a:gd name="T11" fmla="*/ 5 h 536"/>
                  <a:gd name="T12" fmla="*/ 12 w 1760"/>
                  <a:gd name="T13" fmla="*/ 3 h 536"/>
                  <a:gd name="T14" fmla="*/ 6 w 1760"/>
                  <a:gd name="T15" fmla="*/ 1 h 536"/>
                  <a:gd name="T16" fmla="*/ 0 w 1760"/>
                  <a:gd name="T17" fmla="*/ 0 h 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760"/>
                  <a:gd name="T28" fmla="*/ 0 h 536"/>
                  <a:gd name="T29" fmla="*/ 1760 w 1760"/>
                  <a:gd name="T30" fmla="*/ 536 h 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760" h="536">
                    <a:moveTo>
                      <a:pt x="1760" y="536"/>
                    </a:moveTo>
                    <a:lnTo>
                      <a:pt x="1575" y="465"/>
                    </a:lnTo>
                    <a:lnTo>
                      <a:pt x="1362" y="391"/>
                    </a:lnTo>
                    <a:lnTo>
                      <a:pt x="1131" y="314"/>
                    </a:lnTo>
                    <a:lnTo>
                      <a:pt x="889" y="238"/>
                    </a:lnTo>
                    <a:lnTo>
                      <a:pt x="646" y="166"/>
                    </a:lnTo>
                    <a:lnTo>
                      <a:pt x="411" y="100"/>
                    </a:lnTo>
                    <a:lnTo>
                      <a:pt x="193" y="44"/>
                    </a:lnTo>
                    <a:lnTo>
                      <a:pt x="0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" name="Rectangle 41"/>
              <p:cNvSpPr>
                <a:spLocks noChangeArrowheads="1"/>
              </p:cNvSpPr>
              <p:nvPr/>
            </p:nvSpPr>
            <p:spPr bwMode="auto">
              <a:xfrm rot="18000000">
                <a:off x="1799" y="2487"/>
                <a:ext cx="68" cy="1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300">
                    <a:solidFill>
                      <a:srgbClr val="000000"/>
                    </a:solidFill>
                    <a:latin typeface="Helvetica" charset="0"/>
                  </a:rPr>
                  <a:t>2</a:t>
                </a:r>
                <a:endParaRPr lang="en-US"/>
              </a:p>
            </p:txBody>
          </p:sp>
          <p:sp>
            <p:nvSpPr>
              <p:cNvPr id="131" name="Freeform 42"/>
              <p:cNvSpPr>
                <a:spLocks/>
              </p:cNvSpPr>
              <p:nvPr/>
            </p:nvSpPr>
            <p:spPr bwMode="auto">
              <a:xfrm>
                <a:off x="2012" y="2196"/>
                <a:ext cx="85" cy="108"/>
              </a:xfrm>
              <a:custGeom>
                <a:avLst/>
                <a:gdLst>
                  <a:gd name="T0" fmla="*/ 2 w 171"/>
                  <a:gd name="T1" fmla="*/ 0 h 218"/>
                  <a:gd name="T2" fmla="*/ 2 w 171"/>
                  <a:gd name="T3" fmla="*/ 3 h 218"/>
                  <a:gd name="T4" fmla="*/ 1 w 171"/>
                  <a:gd name="T5" fmla="*/ 2 h 218"/>
                  <a:gd name="T6" fmla="*/ 0 w 171"/>
                  <a:gd name="T7" fmla="*/ 2 h 218"/>
                  <a:gd name="T8" fmla="*/ 2 w 171"/>
                  <a:gd name="T9" fmla="*/ 0 h 2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1"/>
                  <a:gd name="T16" fmla="*/ 0 h 218"/>
                  <a:gd name="T17" fmla="*/ 171 w 171"/>
                  <a:gd name="T18" fmla="*/ 218 h 2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1" h="218">
                    <a:moveTo>
                      <a:pt x="171" y="0"/>
                    </a:moveTo>
                    <a:lnTo>
                      <a:pt x="129" y="218"/>
                    </a:lnTo>
                    <a:lnTo>
                      <a:pt x="86" y="144"/>
                    </a:lnTo>
                    <a:lnTo>
                      <a:pt x="0" y="142"/>
                    </a:lnTo>
                    <a:lnTo>
                      <a:pt x="171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2" name="Freeform 43"/>
              <p:cNvSpPr>
                <a:spLocks/>
              </p:cNvSpPr>
              <p:nvPr/>
            </p:nvSpPr>
            <p:spPr bwMode="auto">
              <a:xfrm>
                <a:off x="2012" y="2196"/>
                <a:ext cx="85" cy="108"/>
              </a:xfrm>
              <a:custGeom>
                <a:avLst/>
                <a:gdLst>
                  <a:gd name="T0" fmla="*/ 4 w 153"/>
                  <a:gd name="T1" fmla="*/ 0 h 195"/>
                  <a:gd name="T2" fmla="*/ 3 w 153"/>
                  <a:gd name="T3" fmla="*/ 6 h 195"/>
                  <a:gd name="T4" fmla="*/ 2 w 153"/>
                  <a:gd name="T5" fmla="*/ 4 h 195"/>
                  <a:gd name="T6" fmla="*/ 0 w 153"/>
                  <a:gd name="T7" fmla="*/ 4 h 195"/>
                  <a:gd name="T8" fmla="*/ 4 w 153"/>
                  <a:gd name="T9" fmla="*/ 0 h 19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3"/>
                  <a:gd name="T16" fmla="*/ 0 h 195"/>
                  <a:gd name="T17" fmla="*/ 153 w 153"/>
                  <a:gd name="T18" fmla="*/ 195 h 19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3" h="195">
                    <a:moveTo>
                      <a:pt x="153" y="0"/>
                    </a:moveTo>
                    <a:lnTo>
                      <a:pt x="116" y="195"/>
                    </a:lnTo>
                    <a:lnTo>
                      <a:pt x="77" y="129"/>
                    </a:lnTo>
                    <a:lnTo>
                      <a:pt x="0" y="127"/>
                    </a:lnTo>
                    <a:lnTo>
                      <a:pt x="15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" name="Line 44"/>
              <p:cNvSpPr>
                <a:spLocks noChangeShapeType="1"/>
              </p:cNvSpPr>
              <p:nvPr/>
            </p:nvSpPr>
            <p:spPr bwMode="auto">
              <a:xfrm flipV="1">
                <a:off x="1638" y="2232"/>
                <a:ext cx="438" cy="74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" name="Rectangle 45"/>
              <p:cNvSpPr>
                <a:spLocks noChangeArrowheads="1"/>
              </p:cNvSpPr>
              <p:nvPr/>
            </p:nvSpPr>
            <p:spPr bwMode="auto">
              <a:xfrm rot="15360000">
                <a:off x="2494" y="1879"/>
                <a:ext cx="68" cy="1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300">
                    <a:solidFill>
                      <a:srgbClr val="000000"/>
                    </a:solidFill>
                    <a:latin typeface="Helvetica" charset="0"/>
                  </a:rPr>
                  <a:t>2</a:t>
                </a:r>
                <a:endParaRPr lang="en-US"/>
              </a:p>
            </p:txBody>
          </p:sp>
          <p:sp>
            <p:nvSpPr>
              <p:cNvPr id="135" name="Freeform 46"/>
              <p:cNvSpPr>
                <a:spLocks/>
              </p:cNvSpPr>
              <p:nvPr/>
            </p:nvSpPr>
            <p:spPr bwMode="auto">
              <a:xfrm>
                <a:off x="2461" y="1566"/>
                <a:ext cx="72" cy="110"/>
              </a:xfrm>
              <a:custGeom>
                <a:avLst/>
                <a:gdLst>
                  <a:gd name="T0" fmla="*/ 1 w 142"/>
                  <a:gd name="T1" fmla="*/ 0 h 220"/>
                  <a:gd name="T2" fmla="*/ 3 w 142"/>
                  <a:gd name="T3" fmla="*/ 3 h 220"/>
                  <a:gd name="T4" fmla="*/ 1 w 142"/>
                  <a:gd name="T5" fmla="*/ 3 h 220"/>
                  <a:gd name="T6" fmla="*/ 0 w 142"/>
                  <a:gd name="T7" fmla="*/ 4 h 220"/>
                  <a:gd name="T8" fmla="*/ 1 w 142"/>
                  <a:gd name="T9" fmla="*/ 0 h 2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2"/>
                  <a:gd name="T16" fmla="*/ 0 h 220"/>
                  <a:gd name="T17" fmla="*/ 142 w 142"/>
                  <a:gd name="T18" fmla="*/ 220 h 2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2" h="220">
                    <a:moveTo>
                      <a:pt x="4" y="0"/>
                    </a:moveTo>
                    <a:lnTo>
                      <a:pt x="142" y="173"/>
                    </a:lnTo>
                    <a:lnTo>
                      <a:pt x="58" y="157"/>
                    </a:lnTo>
                    <a:lnTo>
                      <a:pt x="0" y="22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" name="Freeform 47"/>
              <p:cNvSpPr>
                <a:spLocks/>
              </p:cNvSpPr>
              <p:nvPr/>
            </p:nvSpPr>
            <p:spPr bwMode="auto">
              <a:xfrm>
                <a:off x="2461" y="1566"/>
                <a:ext cx="72" cy="110"/>
              </a:xfrm>
              <a:custGeom>
                <a:avLst/>
                <a:gdLst>
                  <a:gd name="T0" fmla="*/ 1 w 128"/>
                  <a:gd name="T1" fmla="*/ 0 h 198"/>
                  <a:gd name="T2" fmla="*/ 4 w 128"/>
                  <a:gd name="T3" fmla="*/ 4 h 198"/>
                  <a:gd name="T4" fmla="*/ 2 w 128"/>
                  <a:gd name="T5" fmla="*/ 4 h 198"/>
                  <a:gd name="T6" fmla="*/ 0 w 128"/>
                  <a:gd name="T7" fmla="*/ 6 h 198"/>
                  <a:gd name="T8" fmla="*/ 1 w 128"/>
                  <a:gd name="T9" fmla="*/ 0 h 19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8"/>
                  <a:gd name="T16" fmla="*/ 0 h 198"/>
                  <a:gd name="T17" fmla="*/ 128 w 128"/>
                  <a:gd name="T18" fmla="*/ 198 h 19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8" h="198">
                    <a:moveTo>
                      <a:pt x="4" y="0"/>
                    </a:moveTo>
                    <a:lnTo>
                      <a:pt x="128" y="155"/>
                    </a:lnTo>
                    <a:lnTo>
                      <a:pt x="52" y="141"/>
                    </a:lnTo>
                    <a:lnTo>
                      <a:pt x="0" y="198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" name="Freeform 48"/>
              <p:cNvSpPr>
                <a:spLocks/>
              </p:cNvSpPr>
              <p:nvPr/>
            </p:nvSpPr>
            <p:spPr bwMode="auto">
              <a:xfrm>
                <a:off x="2477" y="1605"/>
                <a:ext cx="174" cy="726"/>
              </a:xfrm>
              <a:custGeom>
                <a:avLst/>
                <a:gdLst>
                  <a:gd name="T0" fmla="*/ 9 w 312"/>
                  <a:gd name="T1" fmla="*/ 39 h 1303"/>
                  <a:gd name="T2" fmla="*/ 8 w 312"/>
                  <a:gd name="T3" fmla="*/ 30 h 1303"/>
                  <a:gd name="T4" fmla="*/ 5 w 312"/>
                  <a:gd name="T5" fmla="*/ 20 h 1303"/>
                  <a:gd name="T6" fmla="*/ 3 w 312"/>
                  <a:gd name="T7" fmla="*/ 9 h 1303"/>
                  <a:gd name="T8" fmla="*/ 0 w 312"/>
                  <a:gd name="T9" fmla="*/ 0 h 130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12"/>
                  <a:gd name="T16" fmla="*/ 0 h 1303"/>
                  <a:gd name="T17" fmla="*/ 312 w 312"/>
                  <a:gd name="T18" fmla="*/ 1303 h 130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12" h="1303">
                    <a:moveTo>
                      <a:pt x="312" y="1303"/>
                    </a:moveTo>
                    <a:lnTo>
                      <a:pt x="257" y="998"/>
                    </a:lnTo>
                    <a:lnTo>
                      <a:pt x="179" y="646"/>
                    </a:lnTo>
                    <a:lnTo>
                      <a:pt x="90" y="297"/>
                    </a:lnTo>
                    <a:lnTo>
                      <a:pt x="0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" name="Rectangle 49"/>
              <p:cNvSpPr>
                <a:spLocks noChangeArrowheads="1"/>
              </p:cNvSpPr>
              <p:nvPr/>
            </p:nvSpPr>
            <p:spPr bwMode="auto">
              <a:xfrm rot="21540000">
                <a:off x="2916" y="2215"/>
                <a:ext cx="66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300">
                    <a:solidFill>
                      <a:srgbClr val="000000"/>
                    </a:solidFill>
                    <a:latin typeface="Helvetica" charset="0"/>
                  </a:rPr>
                  <a:t>1</a:t>
                </a:r>
                <a:endParaRPr lang="en-US"/>
              </a:p>
            </p:txBody>
          </p:sp>
          <p:sp>
            <p:nvSpPr>
              <p:cNvPr id="139" name="Freeform 50"/>
              <p:cNvSpPr>
                <a:spLocks/>
              </p:cNvSpPr>
              <p:nvPr/>
            </p:nvSpPr>
            <p:spPr bwMode="auto">
              <a:xfrm>
                <a:off x="3137" y="2293"/>
                <a:ext cx="104" cy="74"/>
              </a:xfrm>
              <a:custGeom>
                <a:avLst/>
                <a:gdLst>
                  <a:gd name="T0" fmla="*/ 4 w 208"/>
                  <a:gd name="T1" fmla="*/ 1 h 150"/>
                  <a:gd name="T2" fmla="*/ 0 w 208"/>
                  <a:gd name="T3" fmla="*/ 2 h 150"/>
                  <a:gd name="T4" fmla="*/ 1 w 208"/>
                  <a:gd name="T5" fmla="*/ 1 h 150"/>
                  <a:gd name="T6" fmla="*/ 0 w 208"/>
                  <a:gd name="T7" fmla="*/ 0 h 150"/>
                  <a:gd name="T8" fmla="*/ 4 w 208"/>
                  <a:gd name="T9" fmla="*/ 1 h 1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8"/>
                  <a:gd name="T16" fmla="*/ 0 h 150"/>
                  <a:gd name="T17" fmla="*/ 208 w 208"/>
                  <a:gd name="T18" fmla="*/ 150 h 1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8" h="150">
                    <a:moveTo>
                      <a:pt x="208" y="75"/>
                    </a:moveTo>
                    <a:lnTo>
                      <a:pt x="0" y="150"/>
                    </a:lnTo>
                    <a:lnTo>
                      <a:pt x="41" y="75"/>
                    </a:lnTo>
                    <a:lnTo>
                      <a:pt x="0" y="0"/>
                    </a:lnTo>
                    <a:lnTo>
                      <a:pt x="208" y="7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" name="Freeform 51"/>
              <p:cNvSpPr>
                <a:spLocks/>
              </p:cNvSpPr>
              <p:nvPr/>
            </p:nvSpPr>
            <p:spPr bwMode="auto">
              <a:xfrm>
                <a:off x="3137" y="2293"/>
                <a:ext cx="104" cy="74"/>
              </a:xfrm>
              <a:custGeom>
                <a:avLst/>
                <a:gdLst>
                  <a:gd name="T0" fmla="*/ 6 w 187"/>
                  <a:gd name="T1" fmla="*/ 2 h 134"/>
                  <a:gd name="T2" fmla="*/ 0 w 187"/>
                  <a:gd name="T3" fmla="*/ 4 h 134"/>
                  <a:gd name="T4" fmla="*/ 1 w 187"/>
                  <a:gd name="T5" fmla="*/ 2 h 134"/>
                  <a:gd name="T6" fmla="*/ 0 w 187"/>
                  <a:gd name="T7" fmla="*/ 0 h 134"/>
                  <a:gd name="T8" fmla="*/ 6 w 187"/>
                  <a:gd name="T9" fmla="*/ 2 h 1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87"/>
                  <a:gd name="T16" fmla="*/ 0 h 134"/>
                  <a:gd name="T17" fmla="*/ 187 w 187"/>
                  <a:gd name="T18" fmla="*/ 134 h 13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87" h="134">
                    <a:moveTo>
                      <a:pt x="187" y="67"/>
                    </a:moveTo>
                    <a:lnTo>
                      <a:pt x="0" y="134"/>
                    </a:lnTo>
                    <a:lnTo>
                      <a:pt x="37" y="67"/>
                    </a:lnTo>
                    <a:lnTo>
                      <a:pt x="0" y="0"/>
                    </a:lnTo>
                    <a:lnTo>
                      <a:pt x="187" y="6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" name="Line 52"/>
              <p:cNvSpPr>
                <a:spLocks noChangeShapeType="1"/>
              </p:cNvSpPr>
              <p:nvPr/>
            </p:nvSpPr>
            <p:spPr bwMode="auto">
              <a:xfrm flipV="1">
                <a:off x="2651" y="2330"/>
                <a:ext cx="548" cy="1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" name="Rectangle 53"/>
              <p:cNvSpPr>
                <a:spLocks noChangeArrowheads="1"/>
              </p:cNvSpPr>
              <p:nvPr/>
            </p:nvSpPr>
            <p:spPr bwMode="auto">
              <a:xfrm rot="16380000">
                <a:off x="2025" y="2431"/>
                <a:ext cx="68" cy="1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300">
                    <a:solidFill>
                      <a:srgbClr val="000000"/>
                    </a:solidFill>
                    <a:latin typeface="Helvetica" charset="0"/>
                  </a:rPr>
                  <a:t>1</a:t>
                </a:r>
                <a:endParaRPr lang="en-US"/>
              </a:p>
            </p:txBody>
          </p:sp>
          <p:sp>
            <p:nvSpPr>
              <p:cNvPr id="143" name="Freeform 54"/>
              <p:cNvSpPr>
                <a:spLocks/>
              </p:cNvSpPr>
              <p:nvPr/>
            </p:nvSpPr>
            <p:spPr bwMode="auto">
              <a:xfrm>
                <a:off x="2076" y="2202"/>
                <a:ext cx="75" cy="107"/>
              </a:xfrm>
              <a:custGeom>
                <a:avLst/>
                <a:gdLst>
                  <a:gd name="T0" fmla="*/ 1 w 151"/>
                  <a:gd name="T1" fmla="*/ 0 h 213"/>
                  <a:gd name="T2" fmla="*/ 2 w 151"/>
                  <a:gd name="T3" fmla="*/ 4 h 213"/>
                  <a:gd name="T4" fmla="*/ 1 w 151"/>
                  <a:gd name="T5" fmla="*/ 3 h 213"/>
                  <a:gd name="T6" fmla="*/ 0 w 151"/>
                  <a:gd name="T7" fmla="*/ 4 h 213"/>
                  <a:gd name="T8" fmla="*/ 1 w 151"/>
                  <a:gd name="T9" fmla="*/ 0 h 2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1"/>
                  <a:gd name="T16" fmla="*/ 0 h 213"/>
                  <a:gd name="T17" fmla="*/ 151 w 151"/>
                  <a:gd name="T18" fmla="*/ 213 h 2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1" h="213">
                    <a:moveTo>
                      <a:pt x="87" y="0"/>
                    </a:moveTo>
                    <a:lnTo>
                      <a:pt x="151" y="213"/>
                    </a:lnTo>
                    <a:lnTo>
                      <a:pt x="78" y="167"/>
                    </a:lnTo>
                    <a:lnTo>
                      <a:pt x="0" y="204"/>
                    </a:lnTo>
                    <a:lnTo>
                      <a:pt x="8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" name="Freeform 55"/>
              <p:cNvSpPr>
                <a:spLocks/>
              </p:cNvSpPr>
              <p:nvPr/>
            </p:nvSpPr>
            <p:spPr bwMode="auto">
              <a:xfrm>
                <a:off x="2076" y="2202"/>
                <a:ext cx="75" cy="107"/>
              </a:xfrm>
              <a:custGeom>
                <a:avLst/>
                <a:gdLst>
                  <a:gd name="T0" fmla="*/ 2 w 135"/>
                  <a:gd name="T1" fmla="*/ 0 h 191"/>
                  <a:gd name="T2" fmla="*/ 4 w 135"/>
                  <a:gd name="T3" fmla="*/ 6 h 191"/>
                  <a:gd name="T4" fmla="*/ 2 w 135"/>
                  <a:gd name="T5" fmla="*/ 4 h 191"/>
                  <a:gd name="T6" fmla="*/ 0 w 135"/>
                  <a:gd name="T7" fmla="*/ 6 h 191"/>
                  <a:gd name="T8" fmla="*/ 2 w 135"/>
                  <a:gd name="T9" fmla="*/ 0 h 19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5"/>
                  <a:gd name="T16" fmla="*/ 0 h 191"/>
                  <a:gd name="T17" fmla="*/ 135 w 135"/>
                  <a:gd name="T18" fmla="*/ 191 h 19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5" h="191">
                    <a:moveTo>
                      <a:pt x="78" y="0"/>
                    </a:moveTo>
                    <a:lnTo>
                      <a:pt x="135" y="191"/>
                    </a:lnTo>
                    <a:lnTo>
                      <a:pt x="70" y="150"/>
                    </a:lnTo>
                    <a:lnTo>
                      <a:pt x="0" y="183"/>
                    </a:lnTo>
                    <a:lnTo>
                      <a:pt x="78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" name="Line 56"/>
              <p:cNvSpPr>
                <a:spLocks noChangeShapeType="1"/>
              </p:cNvSpPr>
              <p:nvPr/>
            </p:nvSpPr>
            <p:spPr bwMode="auto">
              <a:xfrm flipV="1">
                <a:off x="2084" y="2244"/>
                <a:ext cx="33" cy="57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" name="Rectangle 57"/>
              <p:cNvSpPr>
                <a:spLocks noChangeArrowheads="1"/>
              </p:cNvSpPr>
              <p:nvPr/>
            </p:nvSpPr>
            <p:spPr bwMode="auto">
              <a:xfrm rot="19140000">
                <a:off x="2292" y="2481"/>
                <a:ext cx="66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300">
                    <a:solidFill>
                      <a:srgbClr val="000000"/>
                    </a:solidFill>
                    <a:latin typeface="Helvetica" charset="0"/>
                  </a:rPr>
                  <a:t>2</a:t>
                </a:r>
                <a:endParaRPr lang="en-US"/>
              </a:p>
            </p:txBody>
          </p:sp>
          <p:sp>
            <p:nvSpPr>
              <p:cNvPr id="147" name="Freeform 58"/>
              <p:cNvSpPr>
                <a:spLocks/>
              </p:cNvSpPr>
              <p:nvPr/>
            </p:nvSpPr>
            <p:spPr bwMode="auto">
              <a:xfrm>
                <a:off x="2512" y="2362"/>
                <a:ext cx="104" cy="96"/>
              </a:xfrm>
              <a:custGeom>
                <a:avLst/>
                <a:gdLst>
                  <a:gd name="T0" fmla="*/ 4 w 207"/>
                  <a:gd name="T1" fmla="*/ 0 h 191"/>
                  <a:gd name="T2" fmla="*/ 2 w 207"/>
                  <a:gd name="T3" fmla="*/ 3 h 191"/>
                  <a:gd name="T4" fmla="*/ 2 w 207"/>
                  <a:gd name="T5" fmla="*/ 2 h 191"/>
                  <a:gd name="T6" fmla="*/ 0 w 207"/>
                  <a:gd name="T7" fmla="*/ 2 h 191"/>
                  <a:gd name="T8" fmla="*/ 4 w 207"/>
                  <a:gd name="T9" fmla="*/ 0 h 19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7"/>
                  <a:gd name="T16" fmla="*/ 0 h 191"/>
                  <a:gd name="T17" fmla="*/ 207 w 207"/>
                  <a:gd name="T18" fmla="*/ 191 h 19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7" h="191">
                    <a:moveTo>
                      <a:pt x="207" y="0"/>
                    </a:moveTo>
                    <a:lnTo>
                      <a:pt x="98" y="191"/>
                    </a:lnTo>
                    <a:lnTo>
                      <a:pt x="81" y="108"/>
                    </a:lnTo>
                    <a:lnTo>
                      <a:pt x="0" y="78"/>
                    </a:lnTo>
                    <a:lnTo>
                      <a:pt x="20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" name="Freeform 59"/>
              <p:cNvSpPr>
                <a:spLocks/>
              </p:cNvSpPr>
              <p:nvPr/>
            </p:nvSpPr>
            <p:spPr bwMode="auto">
              <a:xfrm>
                <a:off x="2512" y="2362"/>
                <a:ext cx="104" cy="96"/>
              </a:xfrm>
              <a:custGeom>
                <a:avLst/>
                <a:gdLst>
                  <a:gd name="T0" fmla="*/ 6 w 186"/>
                  <a:gd name="T1" fmla="*/ 0 h 172"/>
                  <a:gd name="T2" fmla="*/ 2 w 186"/>
                  <a:gd name="T3" fmla="*/ 5 h 172"/>
                  <a:gd name="T4" fmla="*/ 2 w 186"/>
                  <a:gd name="T5" fmla="*/ 3 h 172"/>
                  <a:gd name="T6" fmla="*/ 0 w 186"/>
                  <a:gd name="T7" fmla="*/ 2 h 172"/>
                  <a:gd name="T8" fmla="*/ 6 w 186"/>
                  <a:gd name="T9" fmla="*/ 0 h 1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86"/>
                  <a:gd name="T16" fmla="*/ 0 h 172"/>
                  <a:gd name="T17" fmla="*/ 186 w 186"/>
                  <a:gd name="T18" fmla="*/ 172 h 1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86" h="172">
                    <a:moveTo>
                      <a:pt x="186" y="0"/>
                    </a:moveTo>
                    <a:lnTo>
                      <a:pt x="88" y="172"/>
                    </a:lnTo>
                    <a:lnTo>
                      <a:pt x="73" y="97"/>
                    </a:lnTo>
                    <a:lnTo>
                      <a:pt x="0" y="70"/>
                    </a:lnTo>
                    <a:lnTo>
                      <a:pt x="186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" name="Line 60"/>
              <p:cNvSpPr>
                <a:spLocks noChangeShapeType="1"/>
              </p:cNvSpPr>
              <p:nvPr/>
            </p:nvSpPr>
            <p:spPr bwMode="auto">
              <a:xfrm flipV="1">
                <a:off x="2084" y="2389"/>
                <a:ext cx="500" cy="429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" name="Rectangle 61"/>
              <p:cNvSpPr>
                <a:spLocks noChangeArrowheads="1"/>
              </p:cNvSpPr>
              <p:nvPr/>
            </p:nvSpPr>
            <p:spPr bwMode="auto">
              <a:xfrm rot="19980000">
                <a:off x="1629" y="2259"/>
                <a:ext cx="66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300">
                    <a:solidFill>
                      <a:srgbClr val="000000"/>
                    </a:solidFill>
                    <a:latin typeface="Helvetica" charset="0"/>
                  </a:rPr>
                  <a:t>1</a:t>
                </a:r>
                <a:endParaRPr lang="en-US"/>
              </a:p>
            </p:txBody>
          </p:sp>
          <p:sp>
            <p:nvSpPr>
              <p:cNvPr id="151" name="Freeform 62"/>
              <p:cNvSpPr>
                <a:spLocks/>
              </p:cNvSpPr>
              <p:nvPr/>
            </p:nvSpPr>
            <p:spPr bwMode="auto">
              <a:xfrm>
                <a:off x="1970" y="2176"/>
                <a:ext cx="109" cy="80"/>
              </a:xfrm>
              <a:custGeom>
                <a:avLst/>
                <a:gdLst>
                  <a:gd name="T0" fmla="*/ 3 w 220"/>
                  <a:gd name="T1" fmla="*/ 0 h 160"/>
                  <a:gd name="T2" fmla="*/ 1 w 220"/>
                  <a:gd name="T3" fmla="*/ 3 h 160"/>
                  <a:gd name="T4" fmla="*/ 1 w 220"/>
                  <a:gd name="T5" fmla="*/ 2 h 160"/>
                  <a:gd name="T6" fmla="*/ 0 w 220"/>
                  <a:gd name="T7" fmla="*/ 1 h 160"/>
                  <a:gd name="T8" fmla="*/ 3 w 220"/>
                  <a:gd name="T9" fmla="*/ 0 h 1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0"/>
                  <a:gd name="T16" fmla="*/ 0 h 160"/>
                  <a:gd name="T17" fmla="*/ 220 w 220"/>
                  <a:gd name="T18" fmla="*/ 160 h 16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0" h="160">
                    <a:moveTo>
                      <a:pt x="220" y="0"/>
                    </a:moveTo>
                    <a:lnTo>
                      <a:pt x="66" y="160"/>
                    </a:lnTo>
                    <a:lnTo>
                      <a:pt x="71" y="74"/>
                    </a:lnTo>
                    <a:lnTo>
                      <a:pt x="0" y="25"/>
                    </a:lnTo>
                    <a:lnTo>
                      <a:pt x="22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" name="Freeform 63"/>
              <p:cNvSpPr>
                <a:spLocks/>
              </p:cNvSpPr>
              <p:nvPr/>
            </p:nvSpPr>
            <p:spPr bwMode="auto">
              <a:xfrm>
                <a:off x="1970" y="2176"/>
                <a:ext cx="109" cy="80"/>
              </a:xfrm>
              <a:custGeom>
                <a:avLst/>
                <a:gdLst>
                  <a:gd name="T0" fmla="*/ 6 w 197"/>
                  <a:gd name="T1" fmla="*/ 0 h 143"/>
                  <a:gd name="T2" fmla="*/ 2 w 197"/>
                  <a:gd name="T3" fmla="*/ 4 h 143"/>
                  <a:gd name="T4" fmla="*/ 2 w 197"/>
                  <a:gd name="T5" fmla="*/ 2 h 143"/>
                  <a:gd name="T6" fmla="*/ 0 w 197"/>
                  <a:gd name="T7" fmla="*/ 1 h 143"/>
                  <a:gd name="T8" fmla="*/ 6 w 197"/>
                  <a:gd name="T9" fmla="*/ 0 h 1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7"/>
                  <a:gd name="T16" fmla="*/ 0 h 143"/>
                  <a:gd name="T17" fmla="*/ 197 w 197"/>
                  <a:gd name="T18" fmla="*/ 143 h 1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7" h="143">
                    <a:moveTo>
                      <a:pt x="197" y="0"/>
                    </a:moveTo>
                    <a:lnTo>
                      <a:pt x="59" y="143"/>
                    </a:lnTo>
                    <a:lnTo>
                      <a:pt x="63" y="66"/>
                    </a:lnTo>
                    <a:lnTo>
                      <a:pt x="0" y="22"/>
                    </a:lnTo>
                    <a:lnTo>
                      <a:pt x="197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" name="Line 64"/>
              <p:cNvSpPr>
                <a:spLocks noChangeShapeType="1"/>
              </p:cNvSpPr>
              <p:nvPr/>
            </p:nvSpPr>
            <p:spPr bwMode="auto">
              <a:xfrm flipV="1">
                <a:off x="1277" y="2195"/>
                <a:ext cx="765" cy="37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" name="Rectangle 65"/>
              <p:cNvSpPr>
                <a:spLocks noChangeArrowheads="1"/>
              </p:cNvSpPr>
              <p:nvPr/>
            </p:nvSpPr>
            <p:spPr bwMode="auto">
              <a:xfrm rot="2880000">
                <a:off x="1441" y="2657"/>
                <a:ext cx="68" cy="1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300">
                    <a:solidFill>
                      <a:srgbClr val="000000"/>
                    </a:solidFill>
                    <a:latin typeface="Helvetica" charset="0"/>
                  </a:rPr>
                  <a:t>2</a:t>
                </a:r>
                <a:endParaRPr lang="en-US"/>
              </a:p>
            </p:txBody>
          </p:sp>
          <p:sp>
            <p:nvSpPr>
              <p:cNvPr id="155" name="Freeform 66"/>
              <p:cNvSpPr>
                <a:spLocks/>
              </p:cNvSpPr>
              <p:nvPr/>
            </p:nvSpPr>
            <p:spPr bwMode="auto">
              <a:xfrm>
                <a:off x="1509" y="2835"/>
                <a:ext cx="97" cy="102"/>
              </a:xfrm>
              <a:custGeom>
                <a:avLst/>
                <a:gdLst>
                  <a:gd name="T0" fmla="*/ 4 w 194"/>
                  <a:gd name="T1" fmla="*/ 3 h 205"/>
                  <a:gd name="T2" fmla="*/ 0 w 194"/>
                  <a:gd name="T3" fmla="*/ 1 h 205"/>
                  <a:gd name="T4" fmla="*/ 2 w 194"/>
                  <a:gd name="T5" fmla="*/ 1 h 205"/>
                  <a:gd name="T6" fmla="*/ 2 w 194"/>
                  <a:gd name="T7" fmla="*/ 0 h 205"/>
                  <a:gd name="T8" fmla="*/ 4 w 194"/>
                  <a:gd name="T9" fmla="*/ 3 h 20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205"/>
                  <a:gd name="T17" fmla="*/ 194 w 194"/>
                  <a:gd name="T18" fmla="*/ 205 h 20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205">
                    <a:moveTo>
                      <a:pt x="194" y="205"/>
                    </a:moveTo>
                    <a:lnTo>
                      <a:pt x="0" y="100"/>
                    </a:lnTo>
                    <a:lnTo>
                      <a:pt x="83" y="81"/>
                    </a:lnTo>
                    <a:lnTo>
                      <a:pt x="111" y="0"/>
                    </a:lnTo>
                    <a:lnTo>
                      <a:pt x="194" y="20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" name="Freeform 67"/>
              <p:cNvSpPr>
                <a:spLocks/>
              </p:cNvSpPr>
              <p:nvPr/>
            </p:nvSpPr>
            <p:spPr bwMode="auto">
              <a:xfrm>
                <a:off x="1509" y="2835"/>
                <a:ext cx="97" cy="102"/>
              </a:xfrm>
              <a:custGeom>
                <a:avLst/>
                <a:gdLst>
                  <a:gd name="T0" fmla="*/ 5 w 174"/>
                  <a:gd name="T1" fmla="*/ 6 h 184"/>
                  <a:gd name="T2" fmla="*/ 0 w 174"/>
                  <a:gd name="T3" fmla="*/ 3 h 184"/>
                  <a:gd name="T4" fmla="*/ 2 w 174"/>
                  <a:gd name="T5" fmla="*/ 2 h 184"/>
                  <a:gd name="T6" fmla="*/ 3 w 174"/>
                  <a:gd name="T7" fmla="*/ 0 h 184"/>
                  <a:gd name="T8" fmla="*/ 5 w 174"/>
                  <a:gd name="T9" fmla="*/ 6 h 1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4"/>
                  <a:gd name="T16" fmla="*/ 0 h 184"/>
                  <a:gd name="T17" fmla="*/ 174 w 174"/>
                  <a:gd name="T18" fmla="*/ 184 h 1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4" h="184">
                    <a:moveTo>
                      <a:pt x="174" y="184"/>
                    </a:moveTo>
                    <a:lnTo>
                      <a:pt x="0" y="90"/>
                    </a:lnTo>
                    <a:lnTo>
                      <a:pt x="75" y="73"/>
                    </a:lnTo>
                    <a:lnTo>
                      <a:pt x="100" y="0"/>
                    </a:lnTo>
                    <a:lnTo>
                      <a:pt x="174" y="184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" name="Line 68"/>
              <p:cNvSpPr>
                <a:spLocks noChangeShapeType="1"/>
              </p:cNvSpPr>
              <p:nvPr/>
            </p:nvSpPr>
            <p:spPr bwMode="auto">
              <a:xfrm>
                <a:off x="1277" y="2570"/>
                <a:ext cx="301" cy="33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" name="Rectangle 69"/>
              <p:cNvSpPr>
                <a:spLocks noChangeArrowheads="1"/>
              </p:cNvSpPr>
              <p:nvPr/>
            </p:nvSpPr>
            <p:spPr bwMode="auto">
              <a:xfrm rot="4560000">
                <a:off x="2540" y="1828"/>
                <a:ext cx="68" cy="1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300">
                    <a:solidFill>
                      <a:srgbClr val="000000"/>
                    </a:solidFill>
                    <a:latin typeface="Helvetica" charset="0"/>
                  </a:rPr>
                  <a:t>1</a:t>
                </a:r>
                <a:endParaRPr lang="en-US"/>
              </a:p>
            </p:txBody>
          </p:sp>
          <p:sp>
            <p:nvSpPr>
              <p:cNvPr id="159" name="Freeform 70"/>
              <p:cNvSpPr>
                <a:spLocks/>
              </p:cNvSpPr>
              <p:nvPr/>
            </p:nvSpPr>
            <p:spPr bwMode="auto">
              <a:xfrm>
                <a:off x="2570" y="2175"/>
                <a:ext cx="71" cy="110"/>
              </a:xfrm>
              <a:custGeom>
                <a:avLst/>
                <a:gdLst>
                  <a:gd name="T0" fmla="*/ 2 w 143"/>
                  <a:gd name="T1" fmla="*/ 3 h 221"/>
                  <a:gd name="T2" fmla="*/ 0 w 143"/>
                  <a:gd name="T3" fmla="*/ 0 h 221"/>
                  <a:gd name="T4" fmla="*/ 1 w 143"/>
                  <a:gd name="T5" fmla="*/ 1 h 221"/>
                  <a:gd name="T6" fmla="*/ 2 w 143"/>
                  <a:gd name="T7" fmla="*/ 0 h 221"/>
                  <a:gd name="T8" fmla="*/ 2 w 143"/>
                  <a:gd name="T9" fmla="*/ 3 h 2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3"/>
                  <a:gd name="T16" fmla="*/ 0 h 221"/>
                  <a:gd name="T17" fmla="*/ 143 w 143"/>
                  <a:gd name="T18" fmla="*/ 221 h 2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3" h="221">
                    <a:moveTo>
                      <a:pt x="138" y="221"/>
                    </a:moveTo>
                    <a:lnTo>
                      <a:pt x="0" y="48"/>
                    </a:lnTo>
                    <a:lnTo>
                      <a:pt x="85" y="64"/>
                    </a:lnTo>
                    <a:lnTo>
                      <a:pt x="143" y="0"/>
                    </a:lnTo>
                    <a:lnTo>
                      <a:pt x="138" y="22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" name="Freeform 71"/>
              <p:cNvSpPr>
                <a:spLocks/>
              </p:cNvSpPr>
              <p:nvPr/>
            </p:nvSpPr>
            <p:spPr bwMode="auto">
              <a:xfrm>
                <a:off x="2570" y="2175"/>
                <a:ext cx="71" cy="110"/>
              </a:xfrm>
              <a:custGeom>
                <a:avLst/>
                <a:gdLst>
                  <a:gd name="T0" fmla="*/ 4 w 128"/>
                  <a:gd name="T1" fmla="*/ 6 h 198"/>
                  <a:gd name="T2" fmla="*/ 0 w 128"/>
                  <a:gd name="T3" fmla="*/ 1 h 198"/>
                  <a:gd name="T4" fmla="*/ 2 w 128"/>
                  <a:gd name="T5" fmla="*/ 2 h 198"/>
                  <a:gd name="T6" fmla="*/ 4 w 128"/>
                  <a:gd name="T7" fmla="*/ 0 h 198"/>
                  <a:gd name="T8" fmla="*/ 4 w 128"/>
                  <a:gd name="T9" fmla="*/ 6 h 19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8"/>
                  <a:gd name="T16" fmla="*/ 0 h 198"/>
                  <a:gd name="T17" fmla="*/ 128 w 128"/>
                  <a:gd name="T18" fmla="*/ 198 h 19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8" h="198">
                    <a:moveTo>
                      <a:pt x="124" y="198"/>
                    </a:moveTo>
                    <a:lnTo>
                      <a:pt x="0" y="43"/>
                    </a:lnTo>
                    <a:lnTo>
                      <a:pt x="76" y="57"/>
                    </a:lnTo>
                    <a:lnTo>
                      <a:pt x="128" y="0"/>
                    </a:lnTo>
                    <a:lnTo>
                      <a:pt x="124" y="198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" name="Freeform 72"/>
              <p:cNvSpPr>
                <a:spLocks/>
              </p:cNvSpPr>
              <p:nvPr/>
            </p:nvSpPr>
            <p:spPr bwMode="auto">
              <a:xfrm>
                <a:off x="2452" y="1520"/>
                <a:ext cx="174" cy="726"/>
              </a:xfrm>
              <a:custGeom>
                <a:avLst/>
                <a:gdLst>
                  <a:gd name="T0" fmla="*/ 0 w 312"/>
                  <a:gd name="T1" fmla="*/ 0 h 1302"/>
                  <a:gd name="T2" fmla="*/ 2 w 312"/>
                  <a:gd name="T3" fmla="*/ 9 h 1302"/>
                  <a:gd name="T4" fmla="*/ 4 w 312"/>
                  <a:gd name="T5" fmla="*/ 20 h 1302"/>
                  <a:gd name="T6" fmla="*/ 7 w 312"/>
                  <a:gd name="T7" fmla="*/ 31 h 1302"/>
                  <a:gd name="T8" fmla="*/ 9 w 312"/>
                  <a:gd name="T9" fmla="*/ 39 h 13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12"/>
                  <a:gd name="T16" fmla="*/ 0 h 1302"/>
                  <a:gd name="T17" fmla="*/ 312 w 312"/>
                  <a:gd name="T18" fmla="*/ 1302 h 13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12" h="1302">
                    <a:moveTo>
                      <a:pt x="0" y="0"/>
                    </a:moveTo>
                    <a:lnTo>
                      <a:pt x="55" y="305"/>
                    </a:lnTo>
                    <a:lnTo>
                      <a:pt x="133" y="657"/>
                    </a:lnTo>
                    <a:lnTo>
                      <a:pt x="223" y="1006"/>
                    </a:lnTo>
                    <a:lnTo>
                      <a:pt x="312" y="1302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" name="Rectangle 73"/>
              <p:cNvSpPr>
                <a:spLocks noChangeArrowheads="1"/>
              </p:cNvSpPr>
              <p:nvPr/>
            </p:nvSpPr>
            <p:spPr bwMode="auto">
              <a:xfrm rot="1680000">
                <a:off x="2615" y="1515"/>
                <a:ext cx="66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300">
                    <a:solidFill>
                      <a:srgbClr val="000000"/>
                    </a:solidFill>
                    <a:latin typeface="Helvetica" charset="0"/>
                  </a:rPr>
                  <a:t>2</a:t>
                </a:r>
                <a:endParaRPr lang="en-US"/>
              </a:p>
            </p:txBody>
          </p:sp>
          <p:sp>
            <p:nvSpPr>
              <p:cNvPr id="163" name="Freeform 74"/>
              <p:cNvSpPr>
                <a:spLocks/>
              </p:cNvSpPr>
              <p:nvPr/>
            </p:nvSpPr>
            <p:spPr bwMode="auto">
              <a:xfrm>
                <a:off x="2697" y="1641"/>
                <a:ext cx="110" cy="76"/>
              </a:xfrm>
              <a:custGeom>
                <a:avLst/>
                <a:gdLst>
                  <a:gd name="T0" fmla="*/ 3 w 221"/>
                  <a:gd name="T1" fmla="*/ 2 h 153"/>
                  <a:gd name="T2" fmla="*/ 0 w 221"/>
                  <a:gd name="T3" fmla="*/ 2 h 153"/>
                  <a:gd name="T4" fmla="*/ 1 w 221"/>
                  <a:gd name="T5" fmla="*/ 1 h 153"/>
                  <a:gd name="T6" fmla="*/ 0 w 221"/>
                  <a:gd name="T7" fmla="*/ 0 h 153"/>
                  <a:gd name="T8" fmla="*/ 3 w 221"/>
                  <a:gd name="T9" fmla="*/ 2 h 15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1"/>
                  <a:gd name="T16" fmla="*/ 0 h 153"/>
                  <a:gd name="T17" fmla="*/ 221 w 221"/>
                  <a:gd name="T18" fmla="*/ 153 h 15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1" h="153">
                    <a:moveTo>
                      <a:pt x="221" y="153"/>
                    </a:moveTo>
                    <a:lnTo>
                      <a:pt x="0" y="137"/>
                    </a:lnTo>
                    <a:lnTo>
                      <a:pt x="69" y="85"/>
                    </a:lnTo>
                    <a:lnTo>
                      <a:pt x="61" y="0"/>
                    </a:lnTo>
                    <a:lnTo>
                      <a:pt x="221" y="15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" name="Freeform 75"/>
              <p:cNvSpPr>
                <a:spLocks/>
              </p:cNvSpPr>
              <p:nvPr/>
            </p:nvSpPr>
            <p:spPr bwMode="auto">
              <a:xfrm>
                <a:off x="2697" y="1641"/>
                <a:ext cx="110" cy="76"/>
              </a:xfrm>
              <a:custGeom>
                <a:avLst/>
                <a:gdLst>
                  <a:gd name="T0" fmla="*/ 6 w 198"/>
                  <a:gd name="T1" fmla="*/ 4 h 137"/>
                  <a:gd name="T2" fmla="*/ 0 w 198"/>
                  <a:gd name="T3" fmla="*/ 4 h 137"/>
                  <a:gd name="T4" fmla="*/ 2 w 198"/>
                  <a:gd name="T5" fmla="*/ 2 h 137"/>
                  <a:gd name="T6" fmla="*/ 2 w 198"/>
                  <a:gd name="T7" fmla="*/ 0 h 137"/>
                  <a:gd name="T8" fmla="*/ 6 w 198"/>
                  <a:gd name="T9" fmla="*/ 4 h 1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8"/>
                  <a:gd name="T16" fmla="*/ 0 h 137"/>
                  <a:gd name="T17" fmla="*/ 198 w 198"/>
                  <a:gd name="T18" fmla="*/ 137 h 1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8" h="137">
                    <a:moveTo>
                      <a:pt x="198" y="137"/>
                    </a:moveTo>
                    <a:lnTo>
                      <a:pt x="0" y="123"/>
                    </a:lnTo>
                    <a:lnTo>
                      <a:pt x="62" y="76"/>
                    </a:lnTo>
                    <a:lnTo>
                      <a:pt x="55" y="0"/>
                    </a:lnTo>
                    <a:lnTo>
                      <a:pt x="198" y="13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" name="Freeform 76"/>
              <p:cNvSpPr>
                <a:spLocks/>
              </p:cNvSpPr>
              <p:nvPr/>
            </p:nvSpPr>
            <p:spPr bwMode="auto">
              <a:xfrm>
                <a:off x="2452" y="1520"/>
                <a:ext cx="317" cy="180"/>
              </a:xfrm>
              <a:custGeom>
                <a:avLst/>
                <a:gdLst>
                  <a:gd name="T0" fmla="*/ 0 w 569"/>
                  <a:gd name="T1" fmla="*/ 0 h 323"/>
                  <a:gd name="T2" fmla="*/ 4 w 569"/>
                  <a:gd name="T3" fmla="*/ 2 h 323"/>
                  <a:gd name="T4" fmla="*/ 8 w 569"/>
                  <a:gd name="T5" fmla="*/ 5 h 323"/>
                  <a:gd name="T6" fmla="*/ 13 w 569"/>
                  <a:gd name="T7" fmla="*/ 8 h 323"/>
                  <a:gd name="T8" fmla="*/ 17 w 569"/>
                  <a:gd name="T9" fmla="*/ 9 h 3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69"/>
                  <a:gd name="T16" fmla="*/ 0 h 323"/>
                  <a:gd name="T17" fmla="*/ 569 w 569"/>
                  <a:gd name="T18" fmla="*/ 323 h 3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69" h="323">
                    <a:moveTo>
                      <a:pt x="0" y="0"/>
                    </a:moveTo>
                    <a:lnTo>
                      <a:pt x="130" y="84"/>
                    </a:lnTo>
                    <a:lnTo>
                      <a:pt x="278" y="172"/>
                    </a:lnTo>
                    <a:lnTo>
                      <a:pt x="430" y="255"/>
                    </a:lnTo>
                    <a:lnTo>
                      <a:pt x="569" y="323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" name="Rectangle 77"/>
              <p:cNvSpPr>
                <a:spLocks noChangeArrowheads="1"/>
              </p:cNvSpPr>
              <p:nvPr/>
            </p:nvSpPr>
            <p:spPr bwMode="auto">
              <a:xfrm rot="19200000">
                <a:off x="3233" y="1676"/>
                <a:ext cx="66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300">
                    <a:solidFill>
                      <a:srgbClr val="000000"/>
                    </a:solidFill>
                    <a:latin typeface="Helvetica" charset="0"/>
                  </a:rPr>
                  <a:t>1</a:t>
                </a:r>
                <a:endParaRPr lang="en-US"/>
              </a:p>
            </p:txBody>
          </p:sp>
          <p:sp>
            <p:nvSpPr>
              <p:cNvPr id="167" name="Freeform 78"/>
              <p:cNvSpPr>
                <a:spLocks/>
              </p:cNvSpPr>
              <p:nvPr/>
            </p:nvSpPr>
            <p:spPr bwMode="auto">
              <a:xfrm>
                <a:off x="3485" y="1539"/>
                <a:ext cx="104" cy="95"/>
              </a:xfrm>
              <a:custGeom>
                <a:avLst/>
                <a:gdLst>
                  <a:gd name="T0" fmla="*/ 3 w 209"/>
                  <a:gd name="T1" fmla="*/ 0 h 191"/>
                  <a:gd name="T2" fmla="*/ 1 w 209"/>
                  <a:gd name="T3" fmla="*/ 2 h 191"/>
                  <a:gd name="T4" fmla="*/ 1 w 209"/>
                  <a:gd name="T5" fmla="*/ 1 h 191"/>
                  <a:gd name="T6" fmla="*/ 0 w 209"/>
                  <a:gd name="T7" fmla="*/ 1 h 191"/>
                  <a:gd name="T8" fmla="*/ 3 w 209"/>
                  <a:gd name="T9" fmla="*/ 0 h 19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9"/>
                  <a:gd name="T16" fmla="*/ 0 h 191"/>
                  <a:gd name="T17" fmla="*/ 209 w 209"/>
                  <a:gd name="T18" fmla="*/ 191 h 19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9" h="191">
                    <a:moveTo>
                      <a:pt x="209" y="0"/>
                    </a:moveTo>
                    <a:lnTo>
                      <a:pt x="96" y="191"/>
                    </a:lnTo>
                    <a:lnTo>
                      <a:pt x="81" y="106"/>
                    </a:lnTo>
                    <a:lnTo>
                      <a:pt x="0" y="75"/>
                    </a:lnTo>
                    <a:lnTo>
                      <a:pt x="209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" name="Freeform 79"/>
              <p:cNvSpPr>
                <a:spLocks/>
              </p:cNvSpPr>
              <p:nvPr/>
            </p:nvSpPr>
            <p:spPr bwMode="auto">
              <a:xfrm>
                <a:off x="3485" y="1539"/>
                <a:ext cx="104" cy="95"/>
              </a:xfrm>
              <a:custGeom>
                <a:avLst/>
                <a:gdLst>
                  <a:gd name="T0" fmla="*/ 6 w 187"/>
                  <a:gd name="T1" fmla="*/ 0 h 171"/>
                  <a:gd name="T2" fmla="*/ 2 w 187"/>
                  <a:gd name="T3" fmla="*/ 5 h 171"/>
                  <a:gd name="T4" fmla="*/ 2 w 187"/>
                  <a:gd name="T5" fmla="*/ 3 h 171"/>
                  <a:gd name="T6" fmla="*/ 0 w 187"/>
                  <a:gd name="T7" fmla="*/ 2 h 171"/>
                  <a:gd name="T8" fmla="*/ 6 w 187"/>
                  <a:gd name="T9" fmla="*/ 0 h 17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87"/>
                  <a:gd name="T16" fmla="*/ 0 h 171"/>
                  <a:gd name="T17" fmla="*/ 187 w 187"/>
                  <a:gd name="T18" fmla="*/ 171 h 17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87" h="171">
                    <a:moveTo>
                      <a:pt x="187" y="0"/>
                    </a:moveTo>
                    <a:lnTo>
                      <a:pt x="86" y="171"/>
                    </a:lnTo>
                    <a:lnTo>
                      <a:pt x="72" y="95"/>
                    </a:lnTo>
                    <a:lnTo>
                      <a:pt x="0" y="67"/>
                    </a:lnTo>
                    <a:lnTo>
                      <a:pt x="187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" name="Line 80"/>
              <p:cNvSpPr>
                <a:spLocks noChangeShapeType="1"/>
              </p:cNvSpPr>
              <p:nvPr/>
            </p:nvSpPr>
            <p:spPr bwMode="auto">
              <a:xfrm flipV="1">
                <a:off x="2995" y="1566"/>
                <a:ext cx="562" cy="463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" name="Rectangle 81"/>
              <p:cNvSpPr>
                <a:spLocks noChangeArrowheads="1"/>
              </p:cNvSpPr>
              <p:nvPr/>
            </p:nvSpPr>
            <p:spPr bwMode="auto">
              <a:xfrm rot="10260000">
                <a:off x="2547" y="2043"/>
                <a:ext cx="66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300">
                    <a:solidFill>
                      <a:srgbClr val="000000"/>
                    </a:solidFill>
                    <a:latin typeface="Helvetica" charset="0"/>
                  </a:rPr>
                  <a:t>2</a:t>
                </a:r>
                <a:endParaRPr lang="en-US"/>
              </a:p>
            </p:txBody>
          </p:sp>
          <p:sp>
            <p:nvSpPr>
              <p:cNvPr id="171" name="Freeform 82"/>
              <p:cNvSpPr>
                <a:spLocks/>
              </p:cNvSpPr>
              <p:nvPr/>
            </p:nvSpPr>
            <p:spPr bwMode="auto">
              <a:xfrm>
                <a:off x="2168" y="2089"/>
                <a:ext cx="110" cy="72"/>
              </a:xfrm>
              <a:custGeom>
                <a:avLst/>
                <a:gdLst>
                  <a:gd name="T0" fmla="*/ 0 w 220"/>
                  <a:gd name="T1" fmla="*/ 1 h 145"/>
                  <a:gd name="T2" fmla="*/ 3 w 220"/>
                  <a:gd name="T3" fmla="*/ 0 h 145"/>
                  <a:gd name="T4" fmla="*/ 3 w 220"/>
                  <a:gd name="T5" fmla="*/ 1 h 145"/>
                  <a:gd name="T6" fmla="*/ 4 w 220"/>
                  <a:gd name="T7" fmla="*/ 2 h 145"/>
                  <a:gd name="T8" fmla="*/ 0 w 220"/>
                  <a:gd name="T9" fmla="*/ 1 h 1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0"/>
                  <a:gd name="T16" fmla="*/ 0 h 145"/>
                  <a:gd name="T17" fmla="*/ 220 w 220"/>
                  <a:gd name="T18" fmla="*/ 145 h 14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0" h="145">
                    <a:moveTo>
                      <a:pt x="0" y="121"/>
                    </a:moveTo>
                    <a:lnTo>
                      <a:pt x="185" y="0"/>
                    </a:lnTo>
                    <a:lnTo>
                      <a:pt x="162" y="83"/>
                    </a:lnTo>
                    <a:lnTo>
                      <a:pt x="220" y="145"/>
                    </a:lnTo>
                    <a:lnTo>
                      <a:pt x="0" y="12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" name="Freeform 83"/>
              <p:cNvSpPr>
                <a:spLocks/>
              </p:cNvSpPr>
              <p:nvPr/>
            </p:nvSpPr>
            <p:spPr bwMode="auto">
              <a:xfrm>
                <a:off x="2168" y="2089"/>
                <a:ext cx="110" cy="72"/>
              </a:xfrm>
              <a:custGeom>
                <a:avLst/>
                <a:gdLst>
                  <a:gd name="T0" fmla="*/ 0 w 197"/>
                  <a:gd name="T1" fmla="*/ 3 h 130"/>
                  <a:gd name="T2" fmla="*/ 5 w 197"/>
                  <a:gd name="T3" fmla="*/ 0 h 130"/>
                  <a:gd name="T4" fmla="*/ 4 w 197"/>
                  <a:gd name="T5" fmla="*/ 2 h 130"/>
                  <a:gd name="T6" fmla="*/ 6 w 197"/>
                  <a:gd name="T7" fmla="*/ 4 h 130"/>
                  <a:gd name="T8" fmla="*/ 0 w 197"/>
                  <a:gd name="T9" fmla="*/ 3 h 1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7"/>
                  <a:gd name="T16" fmla="*/ 0 h 130"/>
                  <a:gd name="T17" fmla="*/ 197 w 197"/>
                  <a:gd name="T18" fmla="*/ 130 h 1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7" h="130">
                    <a:moveTo>
                      <a:pt x="0" y="108"/>
                    </a:moveTo>
                    <a:lnTo>
                      <a:pt x="166" y="0"/>
                    </a:lnTo>
                    <a:lnTo>
                      <a:pt x="145" y="74"/>
                    </a:lnTo>
                    <a:lnTo>
                      <a:pt x="197" y="130"/>
                    </a:lnTo>
                    <a:lnTo>
                      <a:pt x="0" y="108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" name="Freeform 84"/>
              <p:cNvSpPr>
                <a:spLocks/>
              </p:cNvSpPr>
              <p:nvPr/>
            </p:nvSpPr>
            <p:spPr bwMode="auto">
              <a:xfrm>
                <a:off x="2208" y="2029"/>
                <a:ext cx="787" cy="110"/>
              </a:xfrm>
              <a:custGeom>
                <a:avLst/>
                <a:gdLst>
                  <a:gd name="T0" fmla="*/ 42 w 1411"/>
                  <a:gd name="T1" fmla="*/ 0 h 198"/>
                  <a:gd name="T2" fmla="*/ 33 w 1411"/>
                  <a:gd name="T3" fmla="*/ 1 h 198"/>
                  <a:gd name="T4" fmla="*/ 21 w 1411"/>
                  <a:gd name="T5" fmla="*/ 2 h 198"/>
                  <a:gd name="T6" fmla="*/ 9 w 1411"/>
                  <a:gd name="T7" fmla="*/ 4 h 198"/>
                  <a:gd name="T8" fmla="*/ 0 w 1411"/>
                  <a:gd name="T9" fmla="*/ 6 h 19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11"/>
                  <a:gd name="T16" fmla="*/ 0 h 198"/>
                  <a:gd name="T17" fmla="*/ 1411 w 1411"/>
                  <a:gd name="T18" fmla="*/ 198 h 19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11" h="198">
                    <a:moveTo>
                      <a:pt x="1411" y="0"/>
                    </a:moveTo>
                    <a:lnTo>
                      <a:pt x="1083" y="28"/>
                    </a:lnTo>
                    <a:lnTo>
                      <a:pt x="702" y="74"/>
                    </a:lnTo>
                    <a:lnTo>
                      <a:pt x="323" y="133"/>
                    </a:lnTo>
                    <a:lnTo>
                      <a:pt x="0" y="198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" name="Rectangle 85"/>
              <p:cNvSpPr>
                <a:spLocks noChangeArrowheads="1"/>
              </p:cNvSpPr>
              <p:nvPr/>
            </p:nvSpPr>
            <p:spPr bwMode="auto">
              <a:xfrm rot="8640000">
                <a:off x="2763" y="1252"/>
                <a:ext cx="66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300">
                    <a:solidFill>
                      <a:srgbClr val="000000"/>
                    </a:solidFill>
                    <a:latin typeface="Helvetica" charset="0"/>
                  </a:rPr>
                  <a:t>1</a:t>
                </a:r>
                <a:endParaRPr lang="en-US"/>
              </a:p>
            </p:txBody>
          </p:sp>
          <p:sp>
            <p:nvSpPr>
              <p:cNvPr id="175" name="Freeform 86"/>
              <p:cNvSpPr>
                <a:spLocks/>
              </p:cNvSpPr>
              <p:nvPr/>
            </p:nvSpPr>
            <p:spPr bwMode="auto">
              <a:xfrm>
                <a:off x="2490" y="1403"/>
                <a:ext cx="107" cy="90"/>
              </a:xfrm>
              <a:custGeom>
                <a:avLst/>
                <a:gdLst>
                  <a:gd name="T0" fmla="*/ 0 w 215"/>
                  <a:gd name="T1" fmla="*/ 2 h 182"/>
                  <a:gd name="T2" fmla="*/ 2 w 215"/>
                  <a:gd name="T3" fmla="*/ 0 h 182"/>
                  <a:gd name="T4" fmla="*/ 2 w 215"/>
                  <a:gd name="T5" fmla="*/ 1 h 182"/>
                  <a:gd name="T6" fmla="*/ 3 w 215"/>
                  <a:gd name="T7" fmla="*/ 1 h 182"/>
                  <a:gd name="T8" fmla="*/ 0 w 215"/>
                  <a:gd name="T9" fmla="*/ 2 h 18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5"/>
                  <a:gd name="T16" fmla="*/ 0 h 182"/>
                  <a:gd name="T17" fmla="*/ 215 w 215"/>
                  <a:gd name="T18" fmla="*/ 182 h 18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5" h="182">
                    <a:moveTo>
                      <a:pt x="0" y="182"/>
                    </a:moveTo>
                    <a:lnTo>
                      <a:pt x="128" y="0"/>
                    </a:lnTo>
                    <a:lnTo>
                      <a:pt x="136" y="85"/>
                    </a:lnTo>
                    <a:lnTo>
                      <a:pt x="215" y="122"/>
                    </a:lnTo>
                    <a:lnTo>
                      <a:pt x="0" y="18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" name="Freeform 87"/>
              <p:cNvSpPr>
                <a:spLocks/>
              </p:cNvSpPr>
              <p:nvPr/>
            </p:nvSpPr>
            <p:spPr bwMode="auto">
              <a:xfrm>
                <a:off x="2490" y="1403"/>
                <a:ext cx="107" cy="90"/>
              </a:xfrm>
              <a:custGeom>
                <a:avLst/>
                <a:gdLst>
                  <a:gd name="T0" fmla="*/ 0 w 192"/>
                  <a:gd name="T1" fmla="*/ 4 h 163"/>
                  <a:gd name="T2" fmla="*/ 3 w 192"/>
                  <a:gd name="T3" fmla="*/ 0 h 163"/>
                  <a:gd name="T4" fmla="*/ 4 w 192"/>
                  <a:gd name="T5" fmla="*/ 2 h 163"/>
                  <a:gd name="T6" fmla="*/ 6 w 192"/>
                  <a:gd name="T7" fmla="*/ 3 h 163"/>
                  <a:gd name="T8" fmla="*/ 0 w 192"/>
                  <a:gd name="T9" fmla="*/ 4 h 1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2"/>
                  <a:gd name="T16" fmla="*/ 0 h 163"/>
                  <a:gd name="T17" fmla="*/ 192 w 192"/>
                  <a:gd name="T18" fmla="*/ 163 h 1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2" h="163">
                    <a:moveTo>
                      <a:pt x="0" y="163"/>
                    </a:moveTo>
                    <a:lnTo>
                      <a:pt x="114" y="0"/>
                    </a:lnTo>
                    <a:lnTo>
                      <a:pt x="122" y="76"/>
                    </a:lnTo>
                    <a:lnTo>
                      <a:pt x="192" y="109"/>
                    </a:lnTo>
                    <a:lnTo>
                      <a:pt x="0" y="163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" name="Line 88"/>
              <p:cNvSpPr>
                <a:spLocks noChangeShapeType="1"/>
              </p:cNvSpPr>
              <p:nvPr/>
            </p:nvSpPr>
            <p:spPr bwMode="auto">
              <a:xfrm flipH="1">
                <a:off x="2524" y="1086"/>
                <a:ext cx="538" cy="383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" name="Rectangle 89"/>
              <p:cNvSpPr>
                <a:spLocks noChangeArrowheads="1"/>
              </p:cNvSpPr>
              <p:nvPr/>
            </p:nvSpPr>
            <p:spPr bwMode="auto">
              <a:xfrm rot="11220000">
                <a:off x="2503" y="965"/>
                <a:ext cx="66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300">
                    <a:solidFill>
                      <a:srgbClr val="000000"/>
                    </a:solidFill>
                    <a:latin typeface="Helvetica" charset="0"/>
                  </a:rPr>
                  <a:t>2</a:t>
                </a:r>
                <a:endParaRPr lang="en-US"/>
              </a:p>
            </p:txBody>
          </p:sp>
          <p:sp>
            <p:nvSpPr>
              <p:cNvPr id="179" name="Freeform 90"/>
              <p:cNvSpPr>
                <a:spLocks/>
              </p:cNvSpPr>
              <p:nvPr/>
            </p:nvSpPr>
            <p:spPr bwMode="auto">
              <a:xfrm>
                <a:off x="2023" y="916"/>
                <a:ext cx="105" cy="75"/>
              </a:xfrm>
              <a:custGeom>
                <a:avLst/>
                <a:gdLst>
                  <a:gd name="T0" fmla="*/ 0 w 211"/>
                  <a:gd name="T1" fmla="*/ 2 h 149"/>
                  <a:gd name="T2" fmla="*/ 3 w 211"/>
                  <a:gd name="T3" fmla="*/ 0 h 149"/>
                  <a:gd name="T4" fmla="*/ 2 w 211"/>
                  <a:gd name="T5" fmla="*/ 2 h 149"/>
                  <a:gd name="T6" fmla="*/ 3 w 211"/>
                  <a:gd name="T7" fmla="*/ 3 h 149"/>
                  <a:gd name="T8" fmla="*/ 0 w 211"/>
                  <a:gd name="T9" fmla="*/ 2 h 1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1"/>
                  <a:gd name="T16" fmla="*/ 0 h 149"/>
                  <a:gd name="T17" fmla="*/ 211 w 211"/>
                  <a:gd name="T18" fmla="*/ 149 h 1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1" h="149">
                    <a:moveTo>
                      <a:pt x="0" y="66"/>
                    </a:moveTo>
                    <a:lnTo>
                      <a:pt x="211" y="0"/>
                    </a:lnTo>
                    <a:lnTo>
                      <a:pt x="166" y="72"/>
                    </a:lnTo>
                    <a:lnTo>
                      <a:pt x="204" y="149"/>
                    </a:lnTo>
                    <a:lnTo>
                      <a:pt x="0" y="6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" name="Freeform 91"/>
              <p:cNvSpPr>
                <a:spLocks/>
              </p:cNvSpPr>
              <p:nvPr/>
            </p:nvSpPr>
            <p:spPr bwMode="auto">
              <a:xfrm>
                <a:off x="2023" y="916"/>
                <a:ext cx="105" cy="75"/>
              </a:xfrm>
              <a:custGeom>
                <a:avLst/>
                <a:gdLst>
                  <a:gd name="T0" fmla="*/ 0 w 189"/>
                  <a:gd name="T1" fmla="*/ 2 h 134"/>
                  <a:gd name="T2" fmla="*/ 6 w 189"/>
                  <a:gd name="T3" fmla="*/ 0 h 134"/>
                  <a:gd name="T4" fmla="*/ 4 w 189"/>
                  <a:gd name="T5" fmla="*/ 2 h 134"/>
                  <a:gd name="T6" fmla="*/ 6 w 189"/>
                  <a:gd name="T7" fmla="*/ 4 h 134"/>
                  <a:gd name="T8" fmla="*/ 0 w 189"/>
                  <a:gd name="T9" fmla="*/ 2 h 1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89"/>
                  <a:gd name="T16" fmla="*/ 0 h 134"/>
                  <a:gd name="T17" fmla="*/ 189 w 189"/>
                  <a:gd name="T18" fmla="*/ 134 h 13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89" h="134">
                    <a:moveTo>
                      <a:pt x="0" y="59"/>
                    </a:moveTo>
                    <a:lnTo>
                      <a:pt x="189" y="0"/>
                    </a:lnTo>
                    <a:lnTo>
                      <a:pt x="149" y="65"/>
                    </a:lnTo>
                    <a:lnTo>
                      <a:pt x="183" y="134"/>
                    </a:lnTo>
                    <a:lnTo>
                      <a:pt x="0" y="59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1" name="Freeform 92"/>
              <p:cNvSpPr>
                <a:spLocks/>
              </p:cNvSpPr>
              <p:nvPr/>
            </p:nvSpPr>
            <p:spPr bwMode="auto">
              <a:xfrm>
                <a:off x="2064" y="950"/>
                <a:ext cx="998" cy="136"/>
              </a:xfrm>
              <a:custGeom>
                <a:avLst/>
                <a:gdLst>
                  <a:gd name="T0" fmla="*/ 54 w 1790"/>
                  <a:gd name="T1" fmla="*/ 7 h 243"/>
                  <a:gd name="T2" fmla="*/ 48 w 1790"/>
                  <a:gd name="T3" fmla="*/ 6 h 243"/>
                  <a:gd name="T4" fmla="*/ 42 w 1790"/>
                  <a:gd name="T5" fmla="*/ 5 h 243"/>
                  <a:gd name="T6" fmla="*/ 34 w 1790"/>
                  <a:gd name="T7" fmla="*/ 4 h 243"/>
                  <a:gd name="T8" fmla="*/ 27 w 1790"/>
                  <a:gd name="T9" fmla="*/ 3 h 243"/>
                  <a:gd name="T10" fmla="*/ 20 w 1790"/>
                  <a:gd name="T11" fmla="*/ 2 h 243"/>
                  <a:gd name="T12" fmla="*/ 12 w 1790"/>
                  <a:gd name="T13" fmla="*/ 1 h 243"/>
                  <a:gd name="T14" fmla="*/ 6 w 1790"/>
                  <a:gd name="T15" fmla="*/ 1 h 243"/>
                  <a:gd name="T16" fmla="*/ 0 w 1790"/>
                  <a:gd name="T17" fmla="*/ 0 h 24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790"/>
                  <a:gd name="T28" fmla="*/ 0 h 243"/>
                  <a:gd name="T29" fmla="*/ 1790 w 1790"/>
                  <a:gd name="T30" fmla="*/ 243 h 24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790" h="243">
                    <a:moveTo>
                      <a:pt x="1790" y="243"/>
                    </a:moveTo>
                    <a:lnTo>
                      <a:pt x="1600" y="204"/>
                    </a:lnTo>
                    <a:lnTo>
                      <a:pt x="1382" y="165"/>
                    </a:lnTo>
                    <a:lnTo>
                      <a:pt x="1145" y="127"/>
                    </a:lnTo>
                    <a:lnTo>
                      <a:pt x="899" y="91"/>
                    </a:lnTo>
                    <a:lnTo>
                      <a:pt x="652" y="59"/>
                    </a:lnTo>
                    <a:lnTo>
                      <a:pt x="414" y="32"/>
                    </a:lnTo>
                    <a:lnTo>
                      <a:pt x="194" y="12"/>
                    </a:lnTo>
                    <a:lnTo>
                      <a:pt x="0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2" name="Rectangle 93"/>
              <p:cNvSpPr>
                <a:spLocks noChangeArrowheads="1"/>
              </p:cNvSpPr>
              <p:nvPr/>
            </p:nvSpPr>
            <p:spPr bwMode="auto">
              <a:xfrm rot="60000">
                <a:off x="4540" y="2908"/>
                <a:ext cx="66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300">
                    <a:solidFill>
                      <a:srgbClr val="000000"/>
                    </a:solidFill>
                    <a:latin typeface="Helvetica" charset="0"/>
                  </a:rPr>
                  <a:t>1</a:t>
                </a:r>
                <a:endParaRPr lang="en-US"/>
              </a:p>
            </p:txBody>
          </p:sp>
          <p:sp>
            <p:nvSpPr>
              <p:cNvPr id="183" name="Freeform 94"/>
              <p:cNvSpPr>
                <a:spLocks/>
              </p:cNvSpPr>
              <p:nvPr/>
            </p:nvSpPr>
            <p:spPr bwMode="auto">
              <a:xfrm>
                <a:off x="4903" y="2992"/>
                <a:ext cx="106" cy="74"/>
              </a:xfrm>
              <a:custGeom>
                <a:avLst/>
                <a:gdLst>
                  <a:gd name="T0" fmla="*/ 4 w 211"/>
                  <a:gd name="T1" fmla="*/ 0 h 150"/>
                  <a:gd name="T2" fmla="*/ 1 w 211"/>
                  <a:gd name="T3" fmla="*/ 2 h 150"/>
                  <a:gd name="T4" fmla="*/ 1 w 211"/>
                  <a:gd name="T5" fmla="*/ 1 h 150"/>
                  <a:gd name="T6" fmla="*/ 0 w 211"/>
                  <a:gd name="T7" fmla="*/ 0 h 150"/>
                  <a:gd name="T8" fmla="*/ 4 w 211"/>
                  <a:gd name="T9" fmla="*/ 0 h 1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1"/>
                  <a:gd name="T16" fmla="*/ 0 h 150"/>
                  <a:gd name="T17" fmla="*/ 211 w 211"/>
                  <a:gd name="T18" fmla="*/ 150 h 1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1" h="150">
                    <a:moveTo>
                      <a:pt x="211" y="63"/>
                    </a:moveTo>
                    <a:lnTo>
                      <a:pt x="8" y="150"/>
                    </a:lnTo>
                    <a:lnTo>
                      <a:pt x="45" y="73"/>
                    </a:lnTo>
                    <a:lnTo>
                      <a:pt x="0" y="0"/>
                    </a:lnTo>
                    <a:lnTo>
                      <a:pt x="211" y="6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" name="Freeform 95"/>
              <p:cNvSpPr>
                <a:spLocks/>
              </p:cNvSpPr>
              <p:nvPr/>
            </p:nvSpPr>
            <p:spPr bwMode="auto">
              <a:xfrm>
                <a:off x="4903" y="2992"/>
                <a:ext cx="106" cy="74"/>
              </a:xfrm>
              <a:custGeom>
                <a:avLst/>
                <a:gdLst>
                  <a:gd name="T0" fmla="*/ 6 w 190"/>
                  <a:gd name="T1" fmla="*/ 2 h 134"/>
                  <a:gd name="T2" fmla="*/ 1 w 190"/>
                  <a:gd name="T3" fmla="*/ 4 h 134"/>
                  <a:gd name="T4" fmla="*/ 1 w 190"/>
                  <a:gd name="T5" fmla="*/ 2 h 134"/>
                  <a:gd name="T6" fmla="*/ 0 w 190"/>
                  <a:gd name="T7" fmla="*/ 0 h 134"/>
                  <a:gd name="T8" fmla="*/ 6 w 190"/>
                  <a:gd name="T9" fmla="*/ 2 h 1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0"/>
                  <a:gd name="T16" fmla="*/ 0 h 134"/>
                  <a:gd name="T17" fmla="*/ 190 w 190"/>
                  <a:gd name="T18" fmla="*/ 134 h 13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0" h="134">
                    <a:moveTo>
                      <a:pt x="190" y="56"/>
                    </a:moveTo>
                    <a:lnTo>
                      <a:pt x="8" y="134"/>
                    </a:lnTo>
                    <a:lnTo>
                      <a:pt x="41" y="65"/>
                    </a:lnTo>
                    <a:lnTo>
                      <a:pt x="0" y="0"/>
                    </a:lnTo>
                    <a:lnTo>
                      <a:pt x="190" y="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" name="Freeform 96"/>
              <p:cNvSpPr>
                <a:spLocks/>
              </p:cNvSpPr>
              <p:nvPr/>
            </p:nvSpPr>
            <p:spPr bwMode="auto">
              <a:xfrm>
                <a:off x="4130" y="2996"/>
                <a:ext cx="838" cy="34"/>
              </a:xfrm>
              <a:custGeom>
                <a:avLst/>
                <a:gdLst>
                  <a:gd name="T0" fmla="*/ 0 w 1504"/>
                  <a:gd name="T1" fmla="*/ 0 h 61"/>
                  <a:gd name="T2" fmla="*/ 10 w 1504"/>
                  <a:gd name="T3" fmla="*/ 1 h 61"/>
                  <a:gd name="T4" fmla="*/ 22 w 1504"/>
                  <a:gd name="T5" fmla="*/ 2 h 61"/>
                  <a:gd name="T6" fmla="*/ 35 w 1504"/>
                  <a:gd name="T7" fmla="*/ 2 h 61"/>
                  <a:gd name="T8" fmla="*/ 45 w 1504"/>
                  <a:gd name="T9" fmla="*/ 2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04"/>
                  <a:gd name="T16" fmla="*/ 0 h 61"/>
                  <a:gd name="T17" fmla="*/ 1504 w 1504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04" h="61">
                    <a:moveTo>
                      <a:pt x="0" y="0"/>
                    </a:moveTo>
                    <a:lnTo>
                      <a:pt x="346" y="31"/>
                    </a:lnTo>
                    <a:lnTo>
                      <a:pt x="751" y="53"/>
                    </a:lnTo>
                    <a:lnTo>
                      <a:pt x="1157" y="61"/>
                    </a:lnTo>
                    <a:lnTo>
                      <a:pt x="1504" y="53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" name="Rectangle 97"/>
              <p:cNvSpPr>
                <a:spLocks noChangeArrowheads="1"/>
              </p:cNvSpPr>
              <p:nvPr/>
            </p:nvSpPr>
            <p:spPr bwMode="auto">
              <a:xfrm rot="13080000">
                <a:off x="3664" y="2632"/>
                <a:ext cx="66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300">
                    <a:solidFill>
                      <a:srgbClr val="000000"/>
                    </a:solidFill>
                    <a:latin typeface="Helvetica" charset="0"/>
                  </a:rPr>
                  <a:t>2</a:t>
                </a:r>
                <a:endParaRPr lang="en-US"/>
              </a:p>
            </p:txBody>
          </p:sp>
          <p:sp>
            <p:nvSpPr>
              <p:cNvPr id="187" name="Freeform 98"/>
              <p:cNvSpPr>
                <a:spLocks/>
              </p:cNvSpPr>
              <p:nvPr/>
            </p:nvSpPr>
            <p:spPr bwMode="auto">
              <a:xfrm>
                <a:off x="3325" y="2359"/>
                <a:ext cx="105" cy="94"/>
              </a:xfrm>
              <a:custGeom>
                <a:avLst/>
                <a:gdLst>
                  <a:gd name="T0" fmla="*/ 0 w 210"/>
                  <a:gd name="T1" fmla="*/ 0 h 187"/>
                  <a:gd name="T2" fmla="*/ 4 w 210"/>
                  <a:gd name="T3" fmla="*/ 2 h 187"/>
                  <a:gd name="T4" fmla="*/ 3 w 210"/>
                  <a:gd name="T5" fmla="*/ 2 h 187"/>
                  <a:gd name="T6" fmla="*/ 2 w 210"/>
                  <a:gd name="T7" fmla="*/ 3 h 187"/>
                  <a:gd name="T8" fmla="*/ 0 w 210"/>
                  <a:gd name="T9" fmla="*/ 0 h 18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0"/>
                  <a:gd name="T16" fmla="*/ 0 h 187"/>
                  <a:gd name="T17" fmla="*/ 210 w 210"/>
                  <a:gd name="T18" fmla="*/ 187 h 18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0" h="187">
                    <a:moveTo>
                      <a:pt x="0" y="0"/>
                    </a:moveTo>
                    <a:lnTo>
                      <a:pt x="210" y="70"/>
                    </a:lnTo>
                    <a:lnTo>
                      <a:pt x="131" y="103"/>
                    </a:lnTo>
                    <a:lnTo>
                      <a:pt x="117" y="18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" name="Freeform 99"/>
              <p:cNvSpPr>
                <a:spLocks/>
              </p:cNvSpPr>
              <p:nvPr/>
            </p:nvSpPr>
            <p:spPr bwMode="auto">
              <a:xfrm>
                <a:off x="3325" y="2359"/>
                <a:ext cx="105" cy="94"/>
              </a:xfrm>
              <a:custGeom>
                <a:avLst/>
                <a:gdLst>
                  <a:gd name="T0" fmla="*/ 0 w 188"/>
                  <a:gd name="T1" fmla="*/ 0 h 168"/>
                  <a:gd name="T2" fmla="*/ 6 w 188"/>
                  <a:gd name="T3" fmla="*/ 2 h 168"/>
                  <a:gd name="T4" fmla="*/ 3 w 188"/>
                  <a:gd name="T5" fmla="*/ 3 h 168"/>
                  <a:gd name="T6" fmla="*/ 3 w 188"/>
                  <a:gd name="T7" fmla="*/ 6 h 168"/>
                  <a:gd name="T8" fmla="*/ 0 w 188"/>
                  <a:gd name="T9" fmla="*/ 0 h 1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88"/>
                  <a:gd name="T16" fmla="*/ 0 h 168"/>
                  <a:gd name="T17" fmla="*/ 188 w 188"/>
                  <a:gd name="T18" fmla="*/ 168 h 1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88" h="168">
                    <a:moveTo>
                      <a:pt x="0" y="0"/>
                    </a:moveTo>
                    <a:lnTo>
                      <a:pt x="188" y="63"/>
                    </a:lnTo>
                    <a:lnTo>
                      <a:pt x="117" y="92"/>
                    </a:lnTo>
                    <a:lnTo>
                      <a:pt x="105" y="168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" name="Line 100"/>
              <p:cNvSpPr>
                <a:spLocks noChangeShapeType="1"/>
              </p:cNvSpPr>
              <p:nvPr/>
            </p:nvSpPr>
            <p:spPr bwMode="auto">
              <a:xfrm flipH="1" flipV="1">
                <a:off x="3358" y="2385"/>
                <a:ext cx="772" cy="611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" name="Rectangle 101"/>
              <p:cNvSpPr>
                <a:spLocks noChangeArrowheads="1"/>
              </p:cNvSpPr>
              <p:nvPr/>
            </p:nvSpPr>
            <p:spPr bwMode="auto">
              <a:xfrm rot="15120000">
                <a:off x="4910" y="2707"/>
                <a:ext cx="68" cy="1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300">
                    <a:solidFill>
                      <a:srgbClr val="000000"/>
                    </a:solidFill>
                    <a:latin typeface="Helvetica" charset="0"/>
                  </a:rPr>
                  <a:t>1</a:t>
                </a:r>
                <a:endParaRPr lang="en-US"/>
              </a:p>
            </p:txBody>
          </p:sp>
          <p:sp>
            <p:nvSpPr>
              <p:cNvPr id="191" name="Freeform 102"/>
              <p:cNvSpPr>
                <a:spLocks/>
              </p:cNvSpPr>
              <p:nvPr/>
            </p:nvSpPr>
            <p:spPr bwMode="auto">
              <a:xfrm>
                <a:off x="4898" y="2521"/>
                <a:ext cx="74" cy="110"/>
              </a:xfrm>
              <a:custGeom>
                <a:avLst/>
                <a:gdLst>
                  <a:gd name="T0" fmla="*/ 0 w 150"/>
                  <a:gd name="T1" fmla="*/ 0 h 221"/>
                  <a:gd name="T2" fmla="*/ 2 w 150"/>
                  <a:gd name="T3" fmla="*/ 2 h 221"/>
                  <a:gd name="T4" fmla="*/ 1 w 150"/>
                  <a:gd name="T5" fmla="*/ 2 h 221"/>
                  <a:gd name="T6" fmla="*/ 0 w 150"/>
                  <a:gd name="T7" fmla="*/ 3 h 221"/>
                  <a:gd name="T8" fmla="*/ 0 w 150"/>
                  <a:gd name="T9" fmla="*/ 0 h 2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0"/>
                  <a:gd name="T16" fmla="*/ 0 h 221"/>
                  <a:gd name="T17" fmla="*/ 150 w 150"/>
                  <a:gd name="T18" fmla="*/ 221 h 2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0" h="221">
                    <a:moveTo>
                      <a:pt x="0" y="0"/>
                    </a:moveTo>
                    <a:lnTo>
                      <a:pt x="150" y="164"/>
                    </a:lnTo>
                    <a:lnTo>
                      <a:pt x="64" y="154"/>
                    </a:lnTo>
                    <a:lnTo>
                      <a:pt x="12" y="22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2" name="Freeform 103"/>
              <p:cNvSpPr>
                <a:spLocks/>
              </p:cNvSpPr>
              <p:nvPr/>
            </p:nvSpPr>
            <p:spPr bwMode="auto">
              <a:xfrm>
                <a:off x="4898" y="2521"/>
                <a:ext cx="74" cy="110"/>
              </a:xfrm>
              <a:custGeom>
                <a:avLst/>
                <a:gdLst>
                  <a:gd name="T0" fmla="*/ 0 w 134"/>
                  <a:gd name="T1" fmla="*/ 0 h 198"/>
                  <a:gd name="T2" fmla="*/ 4 w 134"/>
                  <a:gd name="T3" fmla="*/ 4 h 198"/>
                  <a:gd name="T4" fmla="*/ 2 w 134"/>
                  <a:gd name="T5" fmla="*/ 4 h 198"/>
                  <a:gd name="T6" fmla="*/ 1 w 134"/>
                  <a:gd name="T7" fmla="*/ 6 h 198"/>
                  <a:gd name="T8" fmla="*/ 0 w 134"/>
                  <a:gd name="T9" fmla="*/ 0 h 19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4"/>
                  <a:gd name="T16" fmla="*/ 0 h 198"/>
                  <a:gd name="T17" fmla="*/ 134 w 134"/>
                  <a:gd name="T18" fmla="*/ 198 h 19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4" h="198">
                    <a:moveTo>
                      <a:pt x="0" y="0"/>
                    </a:moveTo>
                    <a:lnTo>
                      <a:pt x="134" y="147"/>
                    </a:lnTo>
                    <a:lnTo>
                      <a:pt x="57" y="138"/>
                    </a:lnTo>
                    <a:lnTo>
                      <a:pt x="10" y="198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3" name="Freeform 104"/>
              <p:cNvSpPr>
                <a:spLocks/>
              </p:cNvSpPr>
              <p:nvPr/>
            </p:nvSpPr>
            <p:spPr bwMode="auto">
              <a:xfrm>
                <a:off x="4914" y="2559"/>
                <a:ext cx="142" cy="465"/>
              </a:xfrm>
              <a:custGeom>
                <a:avLst/>
                <a:gdLst>
                  <a:gd name="T0" fmla="*/ 8 w 255"/>
                  <a:gd name="T1" fmla="*/ 25 h 834"/>
                  <a:gd name="T2" fmla="*/ 6 w 255"/>
                  <a:gd name="T3" fmla="*/ 19 h 834"/>
                  <a:gd name="T4" fmla="*/ 4 w 255"/>
                  <a:gd name="T5" fmla="*/ 12 h 834"/>
                  <a:gd name="T6" fmla="*/ 2 w 255"/>
                  <a:gd name="T7" fmla="*/ 6 h 834"/>
                  <a:gd name="T8" fmla="*/ 0 w 255"/>
                  <a:gd name="T9" fmla="*/ 0 h 8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5"/>
                  <a:gd name="T16" fmla="*/ 0 h 834"/>
                  <a:gd name="T17" fmla="*/ 255 w 255"/>
                  <a:gd name="T18" fmla="*/ 834 h 83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5" h="834">
                    <a:moveTo>
                      <a:pt x="255" y="834"/>
                    </a:moveTo>
                    <a:lnTo>
                      <a:pt x="206" y="636"/>
                    </a:lnTo>
                    <a:lnTo>
                      <a:pt x="142" y="412"/>
                    </a:lnTo>
                    <a:lnTo>
                      <a:pt x="71" y="191"/>
                    </a:lnTo>
                    <a:lnTo>
                      <a:pt x="0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" name="Rectangle 105"/>
              <p:cNvSpPr>
                <a:spLocks noChangeArrowheads="1"/>
              </p:cNvSpPr>
              <p:nvPr/>
            </p:nvSpPr>
            <p:spPr bwMode="auto">
              <a:xfrm rot="10860000">
                <a:off x="4579" y="2963"/>
                <a:ext cx="66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300">
                    <a:solidFill>
                      <a:srgbClr val="000000"/>
                    </a:solidFill>
                    <a:latin typeface="Helvetica" charset="0"/>
                  </a:rPr>
                  <a:t>2</a:t>
                </a:r>
                <a:endParaRPr lang="en-US"/>
              </a:p>
            </p:txBody>
          </p:sp>
          <p:sp>
            <p:nvSpPr>
              <p:cNvPr id="195" name="Freeform 106"/>
              <p:cNvSpPr>
                <a:spLocks/>
              </p:cNvSpPr>
              <p:nvPr/>
            </p:nvSpPr>
            <p:spPr bwMode="auto">
              <a:xfrm>
                <a:off x="4176" y="2953"/>
                <a:ext cx="106" cy="76"/>
              </a:xfrm>
              <a:custGeom>
                <a:avLst/>
                <a:gdLst>
                  <a:gd name="T0" fmla="*/ 0 w 212"/>
                  <a:gd name="T1" fmla="*/ 2 h 150"/>
                  <a:gd name="T2" fmla="*/ 4 w 212"/>
                  <a:gd name="T3" fmla="*/ 0 h 150"/>
                  <a:gd name="T4" fmla="*/ 3 w 212"/>
                  <a:gd name="T5" fmla="*/ 2 h 150"/>
                  <a:gd name="T6" fmla="*/ 4 w 212"/>
                  <a:gd name="T7" fmla="*/ 3 h 150"/>
                  <a:gd name="T8" fmla="*/ 0 w 212"/>
                  <a:gd name="T9" fmla="*/ 2 h 1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2"/>
                  <a:gd name="T16" fmla="*/ 0 h 150"/>
                  <a:gd name="T17" fmla="*/ 212 w 212"/>
                  <a:gd name="T18" fmla="*/ 150 h 1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2" h="150">
                    <a:moveTo>
                      <a:pt x="0" y="86"/>
                    </a:moveTo>
                    <a:lnTo>
                      <a:pt x="204" y="0"/>
                    </a:lnTo>
                    <a:lnTo>
                      <a:pt x="166" y="78"/>
                    </a:lnTo>
                    <a:lnTo>
                      <a:pt x="212" y="150"/>
                    </a:lnTo>
                    <a:lnTo>
                      <a:pt x="0" y="8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" name="Freeform 107"/>
              <p:cNvSpPr>
                <a:spLocks/>
              </p:cNvSpPr>
              <p:nvPr/>
            </p:nvSpPr>
            <p:spPr bwMode="auto">
              <a:xfrm>
                <a:off x="4176" y="2953"/>
                <a:ext cx="106" cy="76"/>
              </a:xfrm>
              <a:custGeom>
                <a:avLst/>
                <a:gdLst>
                  <a:gd name="T0" fmla="*/ 0 w 190"/>
                  <a:gd name="T1" fmla="*/ 3 h 135"/>
                  <a:gd name="T2" fmla="*/ 6 w 190"/>
                  <a:gd name="T3" fmla="*/ 0 h 135"/>
                  <a:gd name="T4" fmla="*/ 4 w 190"/>
                  <a:gd name="T5" fmla="*/ 2 h 135"/>
                  <a:gd name="T6" fmla="*/ 6 w 190"/>
                  <a:gd name="T7" fmla="*/ 5 h 135"/>
                  <a:gd name="T8" fmla="*/ 0 w 190"/>
                  <a:gd name="T9" fmla="*/ 3 h 1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0"/>
                  <a:gd name="T16" fmla="*/ 0 h 135"/>
                  <a:gd name="T17" fmla="*/ 190 w 190"/>
                  <a:gd name="T18" fmla="*/ 135 h 1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0" h="135">
                    <a:moveTo>
                      <a:pt x="0" y="78"/>
                    </a:moveTo>
                    <a:lnTo>
                      <a:pt x="183" y="0"/>
                    </a:lnTo>
                    <a:lnTo>
                      <a:pt x="149" y="70"/>
                    </a:lnTo>
                    <a:lnTo>
                      <a:pt x="190" y="135"/>
                    </a:lnTo>
                    <a:lnTo>
                      <a:pt x="0" y="78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" name="Freeform 108"/>
              <p:cNvSpPr>
                <a:spLocks/>
              </p:cNvSpPr>
              <p:nvPr/>
            </p:nvSpPr>
            <p:spPr bwMode="auto">
              <a:xfrm>
                <a:off x="4218" y="2990"/>
                <a:ext cx="838" cy="34"/>
              </a:xfrm>
              <a:custGeom>
                <a:avLst/>
                <a:gdLst>
                  <a:gd name="T0" fmla="*/ 45 w 1503"/>
                  <a:gd name="T1" fmla="*/ 2 h 61"/>
                  <a:gd name="T2" fmla="*/ 35 w 1503"/>
                  <a:gd name="T3" fmla="*/ 1 h 61"/>
                  <a:gd name="T4" fmla="*/ 22 w 1503"/>
                  <a:gd name="T5" fmla="*/ 1 h 61"/>
                  <a:gd name="T6" fmla="*/ 10 w 1503"/>
                  <a:gd name="T7" fmla="*/ 0 h 61"/>
                  <a:gd name="T8" fmla="*/ 0 w 1503"/>
                  <a:gd name="T9" fmla="*/ 1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03"/>
                  <a:gd name="T16" fmla="*/ 0 h 61"/>
                  <a:gd name="T17" fmla="*/ 1503 w 1503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03" h="61">
                    <a:moveTo>
                      <a:pt x="1503" y="61"/>
                    </a:moveTo>
                    <a:lnTo>
                      <a:pt x="1158" y="30"/>
                    </a:lnTo>
                    <a:lnTo>
                      <a:pt x="752" y="9"/>
                    </a:lnTo>
                    <a:lnTo>
                      <a:pt x="346" y="0"/>
                    </a:lnTo>
                    <a:lnTo>
                      <a:pt x="0" y="8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" name="Rectangle 109"/>
              <p:cNvSpPr>
                <a:spLocks noChangeArrowheads="1"/>
              </p:cNvSpPr>
              <p:nvPr/>
            </p:nvSpPr>
            <p:spPr bwMode="auto">
              <a:xfrm rot="9000000">
                <a:off x="2488" y="1900"/>
                <a:ext cx="66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300">
                    <a:solidFill>
                      <a:srgbClr val="000000"/>
                    </a:solidFill>
                    <a:latin typeface="Helvetica" charset="0"/>
                  </a:rPr>
                  <a:t>1</a:t>
                </a:r>
                <a:endParaRPr lang="en-US"/>
              </a:p>
            </p:txBody>
          </p:sp>
          <p:sp>
            <p:nvSpPr>
              <p:cNvPr id="199" name="Freeform 110"/>
              <p:cNvSpPr>
                <a:spLocks/>
              </p:cNvSpPr>
              <p:nvPr/>
            </p:nvSpPr>
            <p:spPr bwMode="auto">
              <a:xfrm>
                <a:off x="2162" y="2048"/>
                <a:ext cx="109" cy="85"/>
              </a:xfrm>
              <a:custGeom>
                <a:avLst/>
                <a:gdLst>
                  <a:gd name="T0" fmla="*/ 0 w 218"/>
                  <a:gd name="T1" fmla="*/ 3 h 169"/>
                  <a:gd name="T2" fmla="*/ 3 w 218"/>
                  <a:gd name="T3" fmla="*/ 0 h 169"/>
                  <a:gd name="T4" fmla="*/ 3 w 218"/>
                  <a:gd name="T5" fmla="*/ 2 h 169"/>
                  <a:gd name="T6" fmla="*/ 4 w 218"/>
                  <a:gd name="T7" fmla="*/ 3 h 169"/>
                  <a:gd name="T8" fmla="*/ 0 w 218"/>
                  <a:gd name="T9" fmla="*/ 3 h 16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8"/>
                  <a:gd name="T16" fmla="*/ 0 h 169"/>
                  <a:gd name="T17" fmla="*/ 218 w 218"/>
                  <a:gd name="T18" fmla="*/ 169 h 16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8" h="169">
                    <a:moveTo>
                      <a:pt x="0" y="169"/>
                    </a:moveTo>
                    <a:lnTo>
                      <a:pt x="144" y="0"/>
                    </a:lnTo>
                    <a:lnTo>
                      <a:pt x="145" y="86"/>
                    </a:lnTo>
                    <a:lnTo>
                      <a:pt x="218" y="130"/>
                    </a:lnTo>
                    <a:lnTo>
                      <a:pt x="0" y="169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" name="Freeform 111"/>
              <p:cNvSpPr>
                <a:spLocks/>
              </p:cNvSpPr>
              <p:nvPr/>
            </p:nvSpPr>
            <p:spPr bwMode="auto">
              <a:xfrm>
                <a:off x="2162" y="2048"/>
                <a:ext cx="109" cy="85"/>
              </a:xfrm>
              <a:custGeom>
                <a:avLst/>
                <a:gdLst>
                  <a:gd name="T0" fmla="*/ 0 w 196"/>
                  <a:gd name="T1" fmla="*/ 4 h 152"/>
                  <a:gd name="T2" fmla="*/ 4 w 196"/>
                  <a:gd name="T3" fmla="*/ 0 h 152"/>
                  <a:gd name="T4" fmla="*/ 4 w 196"/>
                  <a:gd name="T5" fmla="*/ 2 h 152"/>
                  <a:gd name="T6" fmla="*/ 6 w 196"/>
                  <a:gd name="T7" fmla="*/ 3 h 152"/>
                  <a:gd name="T8" fmla="*/ 0 w 196"/>
                  <a:gd name="T9" fmla="*/ 4 h 15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6"/>
                  <a:gd name="T16" fmla="*/ 0 h 152"/>
                  <a:gd name="T17" fmla="*/ 196 w 196"/>
                  <a:gd name="T18" fmla="*/ 152 h 15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6" h="152">
                    <a:moveTo>
                      <a:pt x="0" y="152"/>
                    </a:moveTo>
                    <a:lnTo>
                      <a:pt x="129" y="0"/>
                    </a:lnTo>
                    <a:lnTo>
                      <a:pt x="130" y="77"/>
                    </a:lnTo>
                    <a:lnTo>
                      <a:pt x="196" y="117"/>
                    </a:lnTo>
                    <a:lnTo>
                      <a:pt x="0" y="152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" name="Line 112"/>
              <p:cNvSpPr>
                <a:spLocks noChangeShapeType="1"/>
              </p:cNvSpPr>
              <p:nvPr/>
            </p:nvSpPr>
            <p:spPr bwMode="auto">
              <a:xfrm flipH="1">
                <a:off x="2198" y="1739"/>
                <a:ext cx="650" cy="373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2" name="Rectangle 113"/>
              <p:cNvSpPr>
                <a:spLocks noChangeArrowheads="1"/>
              </p:cNvSpPr>
              <p:nvPr/>
            </p:nvSpPr>
            <p:spPr bwMode="auto">
              <a:xfrm rot="12480000">
                <a:off x="2617" y="1596"/>
                <a:ext cx="66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300">
                    <a:solidFill>
                      <a:srgbClr val="000000"/>
                    </a:solidFill>
                    <a:latin typeface="Helvetica" charset="0"/>
                  </a:rPr>
                  <a:t>2</a:t>
                </a:r>
                <a:endParaRPr lang="en-US"/>
              </a:p>
            </p:txBody>
          </p:sp>
          <p:sp>
            <p:nvSpPr>
              <p:cNvPr id="203" name="Freeform 114"/>
              <p:cNvSpPr>
                <a:spLocks/>
              </p:cNvSpPr>
              <p:nvPr/>
            </p:nvSpPr>
            <p:spPr bwMode="auto">
              <a:xfrm>
                <a:off x="2493" y="1542"/>
                <a:ext cx="110" cy="77"/>
              </a:xfrm>
              <a:custGeom>
                <a:avLst/>
                <a:gdLst>
                  <a:gd name="T0" fmla="*/ 0 w 221"/>
                  <a:gd name="T1" fmla="*/ 0 h 153"/>
                  <a:gd name="T2" fmla="*/ 3 w 221"/>
                  <a:gd name="T3" fmla="*/ 1 h 153"/>
                  <a:gd name="T4" fmla="*/ 2 w 221"/>
                  <a:gd name="T5" fmla="*/ 2 h 153"/>
                  <a:gd name="T6" fmla="*/ 2 w 221"/>
                  <a:gd name="T7" fmla="*/ 3 h 153"/>
                  <a:gd name="T8" fmla="*/ 0 w 221"/>
                  <a:gd name="T9" fmla="*/ 0 h 15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1"/>
                  <a:gd name="T16" fmla="*/ 0 h 153"/>
                  <a:gd name="T17" fmla="*/ 221 w 221"/>
                  <a:gd name="T18" fmla="*/ 153 h 15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1" h="153">
                    <a:moveTo>
                      <a:pt x="0" y="0"/>
                    </a:moveTo>
                    <a:lnTo>
                      <a:pt x="221" y="17"/>
                    </a:lnTo>
                    <a:lnTo>
                      <a:pt x="152" y="68"/>
                    </a:lnTo>
                    <a:lnTo>
                      <a:pt x="160" y="15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" name="Freeform 115"/>
              <p:cNvSpPr>
                <a:spLocks/>
              </p:cNvSpPr>
              <p:nvPr/>
            </p:nvSpPr>
            <p:spPr bwMode="auto">
              <a:xfrm>
                <a:off x="2493" y="1542"/>
                <a:ext cx="110" cy="77"/>
              </a:xfrm>
              <a:custGeom>
                <a:avLst/>
                <a:gdLst>
                  <a:gd name="T0" fmla="*/ 0 w 198"/>
                  <a:gd name="T1" fmla="*/ 0 h 137"/>
                  <a:gd name="T2" fmla="*/ 6 w 198"/>
                  <a:gd name="T3" fmla="*/ 1 h 137"/>
                  <a:gd name="T4" fmla="*/ 4 w 198"/>
                  <a:gd name="T5" fmla="*/ 2 h 137"/>
                  <a:gd name="T6" fmla="*/ 4 w 198"/>
                  <a:gd name="T7" fmla="*/ 4 h 137"/>
                  <a:gd name="T8" fmla="*/ 0 w 198"/>
                  <a:gd name="T9" fmla="*/ 0 h 1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8"/>
                  <a:gd name="T16" fmla="*/ 0 h 137"/>
                  <a:gd name="T17" fmla="*/ 198 w 198"/>
                  <a:gd name="T18" fmla="*/ 137 h 1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8" h="137">
                    <a:moveTo>
                      <a:pt x="0" y="0"/>
                    </a:moveTo>
                    <a:lnTo>
                      <a:pt x="198" y="15"/>
                    </a:lnTo>
                    <a:lnTo>
                      <a:pt x="136" y="61"/>
                    </a:lnTo>
                    <a:lnTo>
                      <a:pt x="143" y="137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" name="Freeform 116"/>
              <p:cNvSpPr>
                <a:spLocks/>
              </p:cNvSpPr>
              <p:nvPr/>
            </p:nvSpPr>
            <p:spPr bwMode="auto">
              <a:xfrm>
                <a:off x="2531" y="1560"/>
                <a:ext cx="317" cy="179"/>
              </a:xfrm>
              <a:custGeom>
                <a:avLst/>
                <a:gdLst>
                  <a:gd name="T0" fmla="*/ 17 w 569"/>
                  <a:gd name="T1" fmla="*/ 9 h 322"/>
                  <a:gd name="T2" fmla="*/ 13 w 569"/>
                  <a:gd name="T3" fmla="*/ 7 h 322"/>
                  <a:gd name="T4" fmla="*/ 9 w 569"/>
                  <a:gd name="T5" fmla="*/ 4 h 322"/>
                  <a:gd name="T6" fmla="*/ 4 w 569"/>
                  <a:gd name="T7" fmla="*/ 2 h 322"/>
                  <a:gd name="T8" fmla="*/ 0 w 569"/>
                  <a:gd name="T9" fmla="*/ 0 h 3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69"/>
                  <a:gd name="T16" fmla="*/ 0 h 322"/>
                  <a:gd name="T17" fmla="*/ 569 w 569"/>
                  <a:gd name="T18" fmla="*/ 322 h 32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69" h="322">
                    <a:moveTo>
                      <a:pt x="569" y="322"/>
                    </a:moveTo>
                    <a:lnTo>
                      <a:pt x="439" y="239"/>
                    </a:lnTo>
                    <a:lnTo>
                      <a:pt x="290" y="150"/>
                    </a:lnTo>
                    <a:lnTo>
                      <a:pt x="138" y="67"/>
                    </a:lnTo>
                    <a:lnTo>
                      <a:pt x="0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" name="Rectangle 117"/>
              <p:cNvSpPr>
                <a:spLocks noChangeArrowheads="1"/>
              </p:cNvSpPr>
              <p:nvPr/>
            </p:nvSpPr>
            <p:spPr bwMode="auto">
              <a:xfrm rot="21060000">
                <a:off x="2500" y="1993"/>
                <a:ext cx="66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300">
                    <a:solidFill>
                      <a:srgbClr val="000000"/>
                    </a:solidFill>
                    <a:latin typeface="Helvetica" charset="0"/>
                  </a:rPr>
                  <a:t>1</a:t>
                </a:r>
                <a:endParaRPr lang="en-US"/>
              </a:p>
            </p:txBody>
          </p:sp>
          <p:sp>
            <p:nvSpPr>
              <p:cNvPr id="207" name="Freeform 118"/>
              <p:cNvSpPr>
                <a:spLocks/>
              </p:cNvSpPr>
              <p:nvPr/>
            </p:nvSpPr>
            <p:spPr bwMode="auto">
              <a:xfrm>
                <a:off x="2838" y="2023"/>
                <a:ext cx="110" cy="74"/>
              </a:xfrm>
              <a:custGeom>
                <a:avLst/>
                <a:gdLst>
                  <a:gd name="T0" fmla="*/ 3 w 221"/>
                  <a:gd name="T1" fmla="*/ 1 h 146"/>
                  <a:gd name="T2" fmla="*/ 0 w 221"/>
                  <a:gd name="T3" fmla="*/ 3 h 146"/>
                  <a:gd name="T4" fmla="*/ 0 w 221"/>
                  <a:gd name="T5" fmla="*/ 1 h 146"/>
                  <a:gd name="T6" fmla="*/ 0 w 221"/>
                  <a:gd name="T7" fmla="*/ 0 h 146"/>
                  <a:gd name="T8" fmla="*/ 3 w 221"/>
                  <a:gd name="T9" fmla="*/ 1 h 14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1"/>
                  <a:gd name="T16" fmla="*/ 0 h 146"/>
                  <a:gd name="T17" fmla="*/ 221 w 221"/>
                  <a:gd name="T18" fmla="*/ 146 h 14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1" h="146">
                    <a:moveTo>
                      <a:pt x="221" y="25"/>
                    </a:moveTo>
                    <a:lnTo>
                      <a:pt x="35" y="146"/>
                    </a:lnTo>
                    <a:lnTo>
                      <a:pt x="58" y="64"/>
                    </a:lnTo>
                    <a:lnTo>
                      <a:pt x="0" y="0"/>
                    </a:lnTo>
                    <a:lnTo>
                      <a:pt x="221" y="2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" name="Freeform 119"/>
              <p:cNvSpPr>
                <a:spLocks/>
              </p:cNvSpPr>
              <p:nvPr/>
            </p:nvSpPr>
            <p:spPr bwMode="auto">
              <a:xfrm>
                <a:off x="2838" y="2023"/>
                <a:ext cx="110" cy="74"/>
              </a:xfrm>
              <a:custGeom>
                <a:avLst/>
                <a:gdLst>
                  <a:gd name="T0" fmla="*/ 6 w 198"/>
                  <a:gd name="T1" fmla="*/ 1 h 131"/>
                  <a:gd name="T2" fmla="*/ 1 w 198"/>
                  <a:gd name="T3" fmla="*/ 5 h 131"/>
                  <a:gd name="T4" fmla="*/ 2 w 198"/>
                  <a:gd name="T5" fmla="*/ 2 h 131"/>
                  <a:gd name="T6" fmla="*/ 0 w 198"/>
                  <a:gd name="T7" fmla="*/ 0 h 131"/>
                  <a:gd name="T8" fmla="*/ 6 w 198"/>
                  <a:gd name="T9" fmla="*/ 1 h 1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8"/>
                  <a:gd name="T16" fmla="*/ 0 h 131"/>
                  <a:gd name="T17" fmla="*/ 198 w 198"/>
                  <a:gd name="T18" fmla="*/ 131 h 1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8" h="131">
                    <a:moveTo>
                      <a:pt x="198" y="22"/>
                    </a:moveTo>
                    <a:lnTo>
                      <a:pt x="31" y="131"/>
                    </a:lnTo>
                    <a:lnTo>
                      <a:pt x="52" y="57"/>
                    </a:lnTo>
                    <a:lnTo>
                      <a:pt x="0" y="0"/>
                    </a:lnTo>
                    <a:lnTo>
                      <a:pt x="198" y="22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" name="Freeform 120"/>
              <p:cNvSpPr>
                <a:spLocks/>
              </p:cNvSpPr>
              <p:nvPr/>
            </p:nvSpPr>
            <p:spPr bwMode="auto">
              <a:xfrm>
                <a:off x="2122" y="2045"/>
                <a:ext cx="786" cy="111"/>
              </a:xfrm>
              <a:custGeom>
                <a:avLst/>
                <a:gdLst>
                  <a:gd name="T0" fmla="*/ 0 w 1410"/>
                  <a:gd name="T1" fmla="*/ 6 h 198"/>
                  <a:gd name="T2" fmla="*/ 9 w 1410"/>
                  <a:gd name="T3" fmla="*/ 6 h 198"/>
                  <a:gd name="T4" fmla="*/ 21 w 1410"/>
                  <a:gd name="T5" fmla="*/ 4 h 198"/>
                  <a:gd name="T6" fmla="*/ 33 w 1410"/>
                  <a:gd name="T7" fmla="*/ 2 h 198"/>
                  <a:gd name="T8" fmla="*/ 42 w 1410"/>
                  <a:gd name="T9" fmla="*/ 0 h 19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10"/>
                  <a:gd name="T16" fmla="*/ 0 h 198"/>
                  <a:gd name="T17" fmla="*/ 1410 w 1410"/>
                  <a:gd name="T18" fmla="*/ 198 h 19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10" h="198">
                    <a:moveTo>
                      <a:pt x="0" y="198"/>
                    </a:moveTo>
                    <a:lnTo>
                      <a:pt x="327" y="171"/>
                    </a:lnTo>
                    <a:lnTo>
                      <a:pt x="708" y="124"/>
                    </a:lnTo>
                    <a:lnTo>
                      <a:pt x="1088" y="65"/>
                    </a:lnTo>
                    <a:lnTo>
                      <a:pt x="1410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" name="Rectangle 121"/>
              <p:cNvSpPr>
                <a:spLocks noChangeArrowheads="1"/>
              </p:cNvSpPr>
              <p:nvPr/>
            </p:nvSpPr>
            <p:spPr bwMode="auto">
              <a:xfrm rot="17820000">
                <a:off x="2207" y="1765"/>
                <a:ext cx="68" cy="1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300">
                    <a:solidFill>
                      <a:srgbClr val="000000"/>
                    </a:solidFill>
                    <a:latin typeface="Helvetica" charset="0"/>
                  </a:rPr>
                  <a:t>2</a:t>
                </a:r>
                <a:endParaRPr lang="en-US"/>
              </a:p>
            </p:txBody>
          </p:sp>
          <p:sp>
            <p:nvSpPr>
              <p:cNvPr id="211" name="Freeform 122"/>
              <p:cNvSpPr>
                <a:spLocks/>
              </p:cNvSpPr>
              <p:nvPr/>
            </p:nvSpPr>
            <p:spPr bwMode="auto">
              <a:xfrm>
                <a:off x="2349" y="1562"/>
                <a:ext cx="81" cy="110"/>
              </a:xfrm>
              <a:custGeom>
                <a:avLst/>
                <a:gdLst>
                  <a:gd name="T0" fmla="*/ 3 w 161"/>
                  <a:gd name="T1" fmla="*/ 0 h 220"/>
                  <a:gd name="T2" fmla="*/ 3 w 161"/>
                  <a:gd name="T3" fmla="*/ 4 h 220"/>
                  <a:gd name="T4" fmla="*/ 2 w 161"/>
                  <a:gd name="T5" fmla="*/ 3 h 220"/>
                  <a:gd name="T6" fmla="*/ 0 w 161"/>
                  <a:gd name="T7" fmla="*/ 3 h 220"/>
                  <a:gd name="T8" fmla="*/ 3 w 161"/>
                  <a:gd name="T9" fmla="*/ 0 h 2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1"/>
                  <a:gd name="T16" fmla="*/ 0 h 220"/>
                  <a:gd name="T17" fmla="*/ 161 w 161"/>
                  <a:gd name="T18" fmla="*/ 220 h 2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1" h="220">
                    <a:moveTo>
                      <a:pt x="161" y="0"/>
                    </a:moveTo>
                    <a:lnTo>
                      <a:pt x="132" y="220"/>
                    </a:lnTo>
                    <a:lnTo>
                      <a:pt x="85" y="148"/>
                    </a:lnTo>
                    <a:lnTo>
                      <a:pt x="0" y="150"/>
                    </a:lnTo>
                    <a:lnTo>
                      <a:pt x="161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" name="Freeform 123"/>
              <p:cNvSpPr>
                <a:spLocks/>
              </p:cNvSpPr>
              <p:nvPr/>
            </p:nvSpPr>
            <p:spPr bwMode="auto">
              <a:xfrm>
                <a:off x="2349" y="1562"/>
                <a:ext cx="81" cy="110"/>
              </a:xfrm>
              <a:custGeom>
                <a:avLst/>
                <a:gdLst>
                  <a:gd name="T0" fmla="*/ 4 w 145"/>
                  <a:gd name="T1" fmla="*/ 0 h 197"/>
                  <a:gd name="T2" fmla="*/ 4 w 145"/>
                  <a:gd name="T3" fmla="*/ 6 h 197"/>
                  <a:gd name="T4" fmla="*/ 2 w 145"/>
                  <a:gd name="T5" fmla="*/ 4 h 197"/>
                  <a:gd name="T6" fmla="*/ 0 w 145"/>
                  <a:gd name="T7" fmla="*/ 4 h 197"/>
                  <a:gd name="T8" fmla="*/ 4 w 145"/>
                  <a:gd name="T9" fmla="*/ 0 h 19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5"/>
                  <a:gd name="T16" fmla="*/ 0 h 197"/>
                  <a:gd name="T17" fmla="*/ 145 w 145"/>
                  <a:gd name="T18" fmla="*/ 197 h 19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5" h="197">
                    <a:moveTo>
                      <a:pt x="145" y="0"/>
                    </a:moveTo>
                    <a:lnTo>
                      <a:pt x="119" y="197"/>
                    </a:lnTo>
                    <a:lnTo>
                      <a:pt x="77" y="133"/>
                    </a:lnTo>
                    <a:lnTo>
                      <a:pt x="0" y="135"/>
                    </a:lnTo>
                    <a:lnTo>
                      <a:pt x="145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3" name="Line 124"/>
              <p:cNvSpPr>
                <a:spLocks noChangeShapeType="1"/>
              </p:cNvSpPr>
              <p:nvPr/>
            </p:nvSpPr>
            <p:spPr bwMode="auto">
              <a:xfrm flipV="1">
                <a:off x="2122" y="1599"/>
                <a:ext cx="289" cy="557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4" name="Rectangle 125"/>
              <p:cNvSpPr>
                <a:spLocks noChangeArrowheads="1"/>
              </p:cNvSpPr>
              <p:nvPr/>
            </p:nvSpPr>
            <p:spPr bwMode="auto">
              <a:xfrm rot="13080000">
                <a:off x="5084" y="1841"/>
                <a:ext cx="66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300">
                    <a:solidFill>
                      <a:srgbClr val="000000"/>
                    </a:solidFill>
                    <a:latin typeface="Helvetica" charset="0"/>
                  </a:rPr>
                  <a:t>1</a:t>
                </a:r>
                <a:endParaRPr lang="en-US"/>
              </a:p>
            </p:txBody>
          </p:sp>
          <p:sp>
            <p:nvSpPr>
              <p:cNvPr id="215" name="Freeform 126"/>
              <p:cNvSpPr>
                <a:spLocks/>
              </p:cNvSpPr>
              <p:nvPr/>
            </p:nvSpPr>
            <p:spPr bwMode="auto">
              <a:xfrm>
                <a:off x="4787" y="1608"/>
                <a:ext cx="106" cy="93"/>
              </a:xfrm>
              <a:custGeom>
                <a:avLst/>
                <a:gdLst>
                  <a:gd name="T0" fmla="*/ 0 w 210"/>
                  <a:gd name="T1" fmla="*/ 0 h 188"/>
                  <a:gd name="T2" fmla="*/ 4 w 210"/>
                  <a:gd name="T3" fmla="*/ 1 h 188"/>
                  <a:gd name="T4" fmla="*/ 3 w 210"/>
                  <a:gd name="T5" fmla="*/ 1 h 188"/>
                  <a:gd name="T6" fmla="*/ 2 w 210"/>
                  <a:gd name="T7" fmla="*/ 2 h 188"/>
                  <a:gd name="T8" fmla="*/ 0 w 210"/>
                  <a:gd name="T9" fmla="*/ 0 h 1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0"/>
                  <a:gd name="T16" fmla="*/ 0 h 188"/>
                  <a:gd name="T17" fmla="*/ 210 w 210"/>
                  <a:gd name="T18" fmla="*/ 188 h 1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0" h="188">
                    <a:moveTo>
                      <a:pt x="0" y="0"/>
                    </a:moveTo>
                    <a:lnTo>
                      <a:pt x="210" y="69"/>
                    </a:lnTo>
                    <a:lnTo>
                      <a:pt x="131" y="103"/>
                    </a:lnTo>
                    <a:lnTo>
                      <a:pt x="118" y="18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" name="Freeform 127"/>
              <p:cNvSpPr>
                <a:spLocks/>
              </p:cNvSpPr>
              <p:nvPr/>
            </p:nvSpPr>
            <p:spPr bwMode="auto">
              <a:xfrm>
                <a:off x="4787" y="1608"/>
                <a:ext cx="106" cy="93"/>
              </a:xfrm>
              <a:custGeom>
                <a:avLst/>
                <a:gdLst>
                  <a:gd name="T0" fmla="*/ 0 w 189"/>
                  <a:gd name="T1" fmla="*/ 0 h 168"/>
                  <a:gd name="T2" fmla="*/ 6 w 189"/>
                  <a:gd name="T3" fmla="*/ 2 h 168"/>
                  <a:gd name="T4" fmla="*/ 4 w 189"/>
                  <a:gd name="T5" fmla="*/ 3 h 168"/>
                  <a:gd name="T6" fmla="*/ 3 w 189"/>
                  <a:gd name="T7" fmla="*/ 5 h 168"/>
                  <a:gd name="T8" fmla="*/ 0 w 189"/>
                  <a:gd name="T9" fmla="*/ 0 h 1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89"/>
                  <a:gd name="T16" fmla="*/ 0 h 168"/>
                  <a:gd name="T17" fmla="*/ 189 w 189"/>
                  <a:gd name="T18" fmla="*/ 168 h 1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89" h="168">
                    <a:moveTo>
                      <a:pt x="0" y="0"/>
                    </a:moveTo>
                    <a:lnTo>
                      <a:pt x="189" y="62"/>
                    </a:lnTo>
                    <a:lnTo>
                      <a:pt x="118" y="92"/>
                    </a:lnTo>
                    <a:lnTo>
                      <a:pt x="106" y="168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" name="Line 128"/>
              <p:cNvSpPr>
                <a:spLocks noChangeShapeType="1"/>
              </p:cNvSpPr>
              <p:nvPr/>
            </p:nvSpPr>
            <p:spPr bwMode="auto">
              <a:xfrm flipH="1" flipV="1">
                <a:off x="4820" y="1633"/>
                <a:ext cx="681" cy="532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" name="Rectangle 129"/>
              <p:cNvSpPr>
                <a:spLocks noChangeArrowheads="1"/>
              </p:cNvSpPr>
              <p:nvPr/>
            </p:nvSpPr>
            <p:spPr bwMode="auto">
              <a:xfrm rot="7020000">
                <a:off x="5289" y="2524"/>
                <a:ext cx="68" cy="1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300">
                    <a:solidFill>
                      <a:srgbClr val="000000"/>
                    </a:solidFill>
                    <a:latin typeface="Helvetica" charset="0"/>
                  </a:rPr>
                  <a:t>2</a:t>
                </a:r>
                <a:endParaRPr lang="en-US"/>
              </a:p>
            </p:txBody>
          </p:sp>
          <p:sp>
            <p:nvSpPr>
              <p:cNvPr id="219" name="Freeform 130"/>
              <p:cNvSpPr>
                <a:spLocks/>
              </p:cNvSpPr>
              <p:nvPr/>
            </p:nvSpPr>
            <p:spPr bwMode="auto">
              <a:xfrm>
                <a:off x="5077" y="2873"/>
                <a:ext cx="82" cy="109"/>
              </a:xfrm>
              <a:custGeom>
                <a:avLst/>
                <a:gdLst>
                  <a:gd name="T0" fmla="*/ 0 w 163"/>
                  <a:gd name="T1" fmla="*/ 3 h 219"/>
                  <a:gd name="T2" fmla="*/ 1 w 163"/>
                  <a:gd name="T3" fmla="*/ 0 h 219"/>
                  <a:gd name="T4" fmla="*/ 2 w 163"/>
                  <a:gd name="T5" fmla="*/ 1 h 219"/>
                  <a:gd name="T6" fmla="*/ 3 w 163"/>
                  <a:gd name="T7" fmla="*/ 1 h 219"/>
                  <a:gd name="T8" fmla="*/ 0 w 163"/>
                  <a:gd name="T9" fmla="*/ 3 h 2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3"/>
                  <a:gd name="T16" fmla="*/ 0 h 219"/>
                  <a:gd name="T17" fmla="*/ 163 w 163"/>
                  <a:gd name="T18" fmla="*/ 219 h 2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3" h="219">
                    <a:moveTo>
                      <a:pt x="0" y="219"/>
                    </a:moveTo>
                    <a:lnTo>
                      <a:pt x="30" y="0"/>
                    </a:lnTo>
                    <a:lnTo>
                      <a:pt x="77" y="71"/>
                    </a:lnTo>
                    <a:lnTo>
                      <a:pt x="163" y="69"/>
                    </a:lnTo>
                    <a:lnTo>
                      <a:pt x="0" y="219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0" name="Freeform 131"/>
              <p:cNvSpPr>
                <a:spLocks/>
              </p:cNvSpPr>
              <p:nvPr/>
            </p:nvSpPr>
            <p:spPr bwMode="auto">
              <a:xfrm>
                <a:off x="5077" y="2873"/>
                <a:ext cx="82" cy="109"/>
              </a:xfrm>
              <a:custGeom>
                <a:avLst/>
                <a:gdLst>
                  <a:gd name="T0" fmla="*/ 0 w 146"/>
                  <a:gd name="T1" fmla="*/ 6 h 196"/>
                  <a:gd name="T2" fmla="*/ 1 w 146"/>
                  <a:gd name="T3" fmla="*/ 0 h 196"/>
                  <a:gd name="T4" fmla="*/ 2 w 146"/>
                  <a:gd name="T5" fmla="*/ 2 h 196"/>
                  <a:gd name="T6" fmla="*/ 4 w 146"/>
                  <a:gd name="T7" fmla="*/ 2 h 196"/>
                  <a:gd name="T8" fmla="*/ 0 w 146"/>
                  <a:gd name="T9" fmla="*/ 6 h 19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6"/>
                  <a:gd name="T16" fmla="*/ 0 h 196"/>
                  <a:gd name="T17" fmla="*/ 146 w 146"/>
                  <a:gd name="T18" fmla="*/ 196 h 19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6" h="196">
                    <a:moveTo>
                      <a:pt x="0" y="196"/>
                    </a:moveTo>
                    <a:lnTo>
                      <a:pt x="27" y="0"/>
                    </a:lnTo>
                    <a:lnTo>
                      <a:pt x="69" y="64"/>
                    </a:lnTo>
                    <a:lnTo>
                      <a:pt x="146" y="62"/>
                    </a:lnTo>
                    <a:lnTo>
                      <a:pt x="0" y="19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1" name="Line 132"/>
              <p:cNvSpPr>
                <a:spLocks noChangeShapeType="1"/>
              </p:cNvSpPr>
              <p:nvPr/>
            </p:nvSpPr>
            <p:spPr bwMode="auto">
              <a:xfrm flipH="1">
                <a:off x="5097" y="2165"/>
                <a:ext cx="404" cy="78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2" name="Rectangle 133"/>
              <p:cNvSpPr>
                <a:spLocks noChangeArrowheads="1"/>
              </p:cNvSpPr>
              <p:nvPr/>
            </p:nvSpPr>
            <p:spPr bwMode="auto">
              <a:xfrm rot="19500000">
                <a:off x="4106" y="1993"/>
                <a:ext cx="66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300">
                    <a:solidFill>
                      <a:srgbClr val="000000"/>
                    </a:solidFill>
                    <a:latin typeface="Helvetica" charset="0"/>
                  </a:rPr>
                  <a:t>1</a:t>
                </a:r>
                <a:endParaRPr lang="en-US"/>
              </a:p>
            </p:txBody>
          </p:sp>
          <p:sp>
            <p:nvSpPr>
              <p:cNvPr id="223" name="Freeform 134"/>
              <p:cNvSpPr>
                <a:spLocks/>
              </p:cNvSpPr>
              <p:nvPr/>
            </p:nvSpPr>
            <p:spPr bwMode="auto">
              <a:xfrm>
                <a:off x="4237" y="1969"/>
                <a:ext cx="104" cy="95"/>
              </a:xfrm>
              <a:custGeom>
                <a:avLst/>
                <a:gdLst>
                  <a:gd name="T0" fmla="*/ 4 w 208"/>
                  <a:gd name="T1" fmla="*/ 0 h 190"/>
                  <a:gd name="T2" fmla="*/ 2 w 208"/>
                  <a:gd name="T3" fmla="*/ 3 h 190"/>
                  <a:gd name="T4" fmla="*/ 2 w 208"/>
                  <a:gd name="T5" fmla="*/ 2 h 190"/>
                  <a:gd name="T6" fmla="*/ 0 w 208"/>
                  <a:gd name="T7" fmla="*/ 2 h 190"/>
                  <a:gd name="T8" fmla="*/ 4 w 208"/>
                  <a:gd name="T9" fmla="*/ 0 h 19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8"/>
                  <a:gd name="T16" fmla="*/ 0 h 190"/>
                  <a:gd name="T17" fmla="*/ 208 w 208"/>
                  <a:gd name="T18" fmla="*/ 190 h 19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8" h="190">
                    <a:moveTo>
                      <a:pt x="208" y="0"/>
                    </a:moveTo>
                    <a:lnTo>
                      <a:pt x="96" y="190"/>
                    </a:lnTo>
                    <a:lnTo>
                      <a:pt x="81" y="107"/>
                    </a:lnTo>
                    <a:lnTo>
                      <a:pt x="0" y="76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4" name="Freeform 135"/>
              <p:cNvSpPr>
                <a:spLocks/>
              </p:cNvSpPr>
              <p:nvPr/>
            </p:nvSpPr>
            <p:spPr bwMode="auto">
              <a:xfrm>
                <a:off x="4237" y="1969"/>
                <a:ext cx="104" cy="95"/>
              </a:xfrm>
              <a:custGeom>
                <a:avLst/>
                <a:gdLst>
                  <a:gd name="T0" fmla="*/ 6 w 186"/>
                  <a:gd name="T1" fmla="*/ 0 h 171"/>
                  <a:gd name="T2" fmla="*/ 2 w 186"/>
                  <a:gd name="T3" fmla="*/ 5 h 171"/>
                  <a:gd name="T4" fmla="*/ 2 w 186"/>
                  <a:gd name="T5" fmla="*/ 3 h 171"/>
                  <a:gd name="T6" fmla="*/ 0 w 186"/>
                  <a:gd name="T7" fmla="*/ 2 h 171"/>
                  <a:gd name="T8" fmla="*/ 6 w 186"/>
                  <a:gd name="T9" fmla="*/ 0 h 17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86"/>
                  <a:gd name="T16" fmla="*/ 0 h 171"/>
                  <a:gd name="T17" fmla="*/ 186 w 186"/>
                  <a:gd name="T18" fmla="*/ 171 h 17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86" h="171">
                    <a:moveTo>
                      <a:pt x="186" y="0"/>
                    </a:moveTo>
                    <a:lnTo>
                      <a:pt x="86" y="171"/>
                    </a:lnTo>
                    <a:lnTo>
                      <a:pt x="72" y="96"/>
                    </a:lnTo>
                    <a:lnTo>
                      <a:pt x="0" y="68"/>
                    </a:lnTo>
                    <a:lnTo>
                      <a:pt x="186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" name="Freeform 136"/>
              <p:cNvSpPr>
                <a:spLocks/>
              </p:cNvSpPr>
              <p:nvPr/>
            </p:nvSpPr>
            <p:spPr bwMode="auto">
              <a:xfrm>
                <a:off x="3972" y="1996"/>
                <a:ext cx="337" cy="229"/>
              </a:xfrm>
              <a:custGeom>
                <a:avLst/>
                <a:gdLst>
                  <a:gd name="T0" fmla="*/ 0 w 605"/>
                  <a:gd name="T1" fmla="*/ 12 h 411"/>
                  <a:gd name="T2" fmla="*/ 4 w 605"/>
                  <a:gd name="T3" fmla="*/ 9 h 411"/>
                  <a:gd name="T4" fmla="*/ 9 w 605"/>
                  <a:gd name="T5" fmla="*/ 7 h 411"/>
                  <a:gd name="T6" fmla="*/ 14 w 605"/>
                  <a:gd name="T7" fmla="*/ 3 h 411"/>
                  <a:gd name="T8" fmla="*/ 18 w 605"/>
                  <a:gd name="T9" fmla="*/ 0 h 4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5"/>
                  <a:gd name="T16" fmla="*/ 0 h 411"/>
                  <a:gd name="T17" fmla="*/ 605 w 605"/>
                  <a:gd name="T18" fmla="*/ 411 h 4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5" h="411">
                    <a:moveTo>
                      <a:pt x="0" y="411"/>
                    </a:moveTo>
                    <a:lnTo>
                      <a:pt x="147" y="322"/>
                    </a:lnTo>
                    <a:lnTo>
                      <a:pt x="310" y="216"/>
                    </a:lnTo>
                    <a:lnTo>
                      <a:pt x="469" y="105"/>
                    </a:lnTo>
                    <a:lnTo>
                      <a:pt x="605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" name="Rectangle 137"/>
              <p:cNvSpPr>
                <a:spLocks noChangeArrowheads="1"/>
              </p:cNvSpPr>
              <p:nvPr/>
            </p:nvSpPr>
            <p:spPr bwMode="auto">
              <a:xfrm rot="14640000">
                <a:off x="3735" y="1829"/>
                <a:ext cx="68" cy="1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300">
                    <a:solidFill>
                      <a:srgbClr val="000000"/>
                    </a:solidFill>
                    <a:latin typeface="Helvetica" charset="0"/>
                  </a:rPr>
                  <a:t>2</a:t>
                </a:r>
                <a:endParaRPr lang="en-US"/>
              </a:p>
            </p:txBody>
          </p:sp>
          <p:sp>
            <p:nvSpPr>
              <p:cNvPr id="227" name="Freeform 138"/>
              <p:cNvSpPr>
                <a:spLocks/>
              </p:cNvSpPr>
              <p:nvPr/>
            </p:nvSpPr>
            <p:spPr bwMode="auto">
              <a:xfrm>
                <a:off x="3646" y="1552"/>
                <a:ext cx="79" cy="110"/>
              </a:xfrm>
              <a:custGeom>
                <a:avLst/>
                <a:gdLst>
                  <a:gd name="T0" fmla="*/ 0 w 158"/>
                  <a:gd name="T1" fmla="*/ 0 h 219"/>
                  <a:gd name="T2" fmla="*/ 3 w 158"/>
                  <a:gd name="T3" fmla="*/ 3 h 219"/>
                  <a:gd name="T4" fmla="*/ 2 w 158"/>
                  <a:gd name="T5" fmla="*/ 3 h 219"/>
                  <a:gd name="T6" fmla="*/ 1 w 158"/>
                  <a:gd name="T7" fmla="*/ 4 h 219"/>
                  <a:gd name="T8" fmla="*/ 0 w 158"/>
                  <a:gd name="T9" fmla="*/ 0 h 2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8"/>
                  <a:gd name="T16" fmla="*/ 0 h 219"/>
                  <a:gd name="T17" fmla="*/ 158 w 158"/>
                  <a:gd name="T18" fmla="*/ 219 h 2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8" h="219">
                    <a:moveTo>
                      <a:pt x="0" y="0"/>
                    </a:moveTo>
                    <a:lnTo>
                      <a:pt x="158" y="155"/>
                    </a:lnTo>
                    <a:lnTo>
                      <a:pt x="72" y="149"/>
                    </a:lnTo>
                    <a:lnTo>
                      <a:pt x="23" y="21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8" name="Freeform 139"/>
              <p:cNvSpPr>
                <a:spLocks/>
              </p:cNvSpPr>
              <p:nvPr/>
            </p:nvSpPr>
            <p:spPr bwMode="auto">
              <a:xfrm>
                <a:off x="3646" y="1552"/>
                <a:ext cx="79" cy="110"/>
              </a:xfrm>
              <a:custGeom>
                <a:avLst/>
                <a:gdLst>
                  <a:gd name="T0" fmla="*/ 0 w 142"/>
                  <a:gd name="T1" fmla="*/ 0 h 197"/>
                  <a:gd name="T2" fmla="*/ 4 w 142"/>
                  <a:gd name="T3" fmla="*/ 4 h 197"/>
                  <a:gd name="T4" fmla="*/ 2 w 142"/>
                  <a:gd name="T5" fmla="*/ 4 h 197"/>
                  <a:gd name="T6" fmla="*/ 1 w 142"/>
                  <a:gd name="T7" fmla="*/ 6 h 197"/>
                  <a:gd name="T8" fmla="*/ 0 w 142"/>
                  <a:gd name="T9" fmla="*/ 0 h 19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2"/>
                  <a:gd name="T16" fmla="*/ 0 h 197"/>
                  <a:gd name="T17" fmla="*/ 142 w 142"/>
                  <a:gd name="T18" fmla="*/ 197 h 19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2" h="197">
                    <a:moveTo>
                      <a:pt x="0" y="0"/>
                    </a:moveTo>
                    <a:lnTo>
                      <a:pt x="142" y="139"/>
                    </a:lnTo>
                    <a:lnTo>
                      <a:pt x="65" y="134"/>
                    </a:lnTo>
                    <a:lnTo>
                      <a:pt x="21" y="197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" name="Line 140"/>
              <p:cNvSpPr>
                <a:spLocks noChangeShapeType="1"/>
              </p:cNvSpPr>
              <p:nvPr/>
            </p:nvSpPr>
            <p:spPr bwMode="auto">
              <a:xfrm flipH="1" flipV="1">
                <a:off x="3664" y="1589"/>
                <a:ext cx="308" cy="63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" name="Rectangle 141"/>
              <p:cNvSpPr>
                <a:spLocks noChangeArrowheads="1"/>
              </p:cNvSpPr>
              <p:nvPr/>
            </p:nvSpPr>
            <p:spPr bwMode="auto">
              <a:xfrm rot="9780000">
                <a:off x="3233" y="1585"/>
                <a:ext cx="66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300">
                    <a:solidFill>
                      <a:srgbClr val="000000"/>
                    </a:solidFill>
                    <a:latin typeface="Helvetica" charset="0"/>
                  </a:rPr>
                  <a:t>1</a:t>
                </a:r>
                <a:endParaRPr lang="en-US"/>
              </a:p>
            </p:txBody>
          </p:sp>
          <p:sp>
            <p:nvSpPr>
              <p:cNvPr id="231" name="Freeform 142"/>
              <p:cNvSpPr>
                <a:spLocks/>
              </p:cNvSpPr>
              <p:nvPr/>
            </p:nvSpPr>
            <p:spPr bwMode="auto">
              <a:xfrm>
                <a:off x="2893" y="1661"/>
                <a:ext cx="111" cy="72"/>
              </a:xfrm>
              <a:custGeom>
                <a:avLst/>
                <a:gdLst>
                  <a:gd name="T0" fmla="*/ 0 w 220"/>
                  <a:gd name="T1" fmla="*/ 3 h 144"/>
                  <a:gd name="T2" fmla="*/ 3 w 220"/>
                  <a:gd name="T3" fmla="*/ 0 h 144"/>
                  <a:gd name="T4" fmla="*/ 3 w 220"/>
                  <a:gd name="T5" fmla="*/ 2 h 144"/>
                  <a:gd name="T6" fmla="*/ 4 w 220"/>
                  <a:gd name="T7" fmla="*/ 3 h 144"/>
                  <a:gd name="T8" fmla="*/ 0 w 220"/>
                  <a:gd name="T9" fmla="*/ 3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0"/>
                  <a:gd name="T16" fmla="*/ 0 h 144"/>
                  <a:gd name="T17" fmla="*/ 220 w 220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0" h="144">
                    <a:moveTo>
                      <a:pt x="0" y="132"/>
                    </a:moveTo>
                    <a:lnTo>
                      <a:pt x="178" y="0"/>
                    </a:lnTo>
                    <a:lnTo>
                      <a:pt x="159" y="84"/>
                    </a:lnTo>
                    <a:lnTo>
                      <a:pt x="220" y="144"/>
                    </a:lnTo>
                    <a:lnTo>
                      <a:pt x="0" y="13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2" name="Freeform 143"/>
              <p:cNvSpPr>
                <a:spLocks/>
              </p:cNvSpPr>
              <p:nvPr/>
            </p:nvSpPr>
            <p:spPr bwMode="auto">
              <a:xfrm>
                <a:off x="2893" y="1661"/>
                <a:ext cx="111" cy="72"/>
              </a:xfrm>
              <a:custGeom>
                <a:avLst/>
                <a:gdLst>
                  <a:gd name="T0" fmla="*/ 0 w 198"/>
                  <a:gd name="T1" fmla="*/ 4 h 129"/>
                  <a:gd name="T2" fmla="*/ 5 w 198"/>
                  <a:gd name="T3" fmla="*/ 0 h 129"/>
                  <a:gd name="T4" fmla="*/ 4 w 198"/>
                  <a:gd name="T5" fmla="*/ 2 h 129"/>
                  <a:gd name="T6" fmla="*/ 6 w 198"/>
                  <a:gd name="T7" fmla="*/ 4 h 129"/>
                  <a:gd name="T8" fmla="*/ 0 w 198"/>
                  <a:gd name="T9" fmla="*/ 4 h 1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8"/>
                  <a:gd name="T16" fmla="*/ 0 h 129"/>
                  <a:gd name="T17" fmla="*/ 198 w 198"/>
                  <a:gd name="T18" fmla="*/ 129 h 12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8" h="129">
                    <a:moveTo>
                      <a:pt x="0" y="118"/>
                    </a:moveTo>
                    <a:lnTo>
                      <a:pt x="160" y="0"/>
                    </a:lnTo>
                    <a:lnTo>
                      <a:pt x="143" y="75"/>
                    </a:lnTo>
                    <a:lnTo>
                      <a:pt x="198" y="129"/>
                    </a:lnTo>
                    <a:lnTo>
                      <a:pt x="0" y="118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3" name="Line 144"/>
              <p:cNvSpPr>
                <a:spLocks noChangeShapeType="1"/>
              </p:cNvSpPr>
              <p:nvPr/>
            </p:nvSpPr>
            <p:spPr bwMode="auto">
              <a:xfrm flipH="1">
                <a:off x="2933" y="1510"/>
                <a:ext cx="692" cy="20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4" name="Rectangle 145"/>
              <p:cNvSpPr>
                <a:spLocks noChangeArrowheads="1"/>
              </p:cNvSpPr>
              <p:nvPr/>
            </p:nvSpPr>
            <p:spPr bwMode="auto">
              <a:xfrm rot="10740000">
                <a:off x="3025" y="1481"/>
                <a:ext cx="66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300">
                    <a:solidFill>
                      <a:srgbClr val="000000"/>
                    </a:solidFill>
                    <a:latin typeface="Helvetica" charset="0"/>
                  </a:rPr>
                  <a:t>2</a:t>
                </a:r>
                <a:endParaRPr lang="en-US"/>
              </a:p>
            </p:txBody>
          </p:sp>
          <p:sp>
            <p:nvSpPr>
              <p:cNvPr id="235" name="Freeform 146"/>
              <p:cNvSpPr>
                <a:spLocks/>
              </p:cNvSpPr>
              <p:nvPr/>
            </p:nvSpPr>
            <p:spPr bwMode="auto">
              <a:xfrm>
                <a:off x="2499" y="1481"/>
                <a:ext cx="104" cy="75"/>
              </a:xfrm>
              <a:custGeom>
                <a:avLst/>
                <a:gdLst>
                  <a:gd name="T0" fmla="*/ 0 w 209"/>
                  <a:gd name="T1" fmla="*/ 1 h 151"/>
                  <a:gd name="T2" fmla="*/ 3 w 209"/>
                  <a:gd name="T3" fmla="*/ 0 h 151"/>
                  <a:gd name="T4" fmla="*/ 2 w 209"/>
                  <a:gd name="T5" fmla="*/ 1 h 151"/>
                  <a:gd name="T6" fmla="*/ 3 w 209"/>
                  <a:gd name="T7" fmla="*/ 2 h 151"/>
                  <a:gd name="T8" fmla="*/ 0 w 209"/>
                  <a:gd name="T9" fmla="*/ 1 h 15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9"/>
                  <a:gd name="T16" fmla="*/ 0 h 151"/>
                  <a:gd name="T17" fmla="*/ 209 w 209"/>
                  <a:gd name="T18" fmla="*/ 151 h 15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9" h="151">
                    <a:moveTo>
                      <a:pt x="0" y="77"/>
                    </a:moveTo>
                    <a:lnTo>
                      <a:pt x="208" y="0"/>
                    </a:lnTo>
                    <a:lnTo>
                      <a:pt x="166" y="76"/>
                    </a:lnTo>
                    <a:lnTo>
                      <a:pt x="209" y="151"/>
                    </a:lnTo>
                    <a:lnTo>
                      <a:pt x="0" y="7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" name="Freeform 147"/>
              <p:cNvSpPr>
                <a:spLocks/>
              </p:cNvSpPr>
              <p:nvPr/>
            </p:nvSpPr>
            <p:spPr bwMode="auto">
              <a:xfrm>
                <a:off x="2499" y="1481"/>
                <a:ext cx="104" cy="75"/>
              </a:xfrm>
              <a:custGeom>
                <a:avLst/>
                <a:gdLst>
                  <a:gd name="T0" fmla="*/ 0 w 187"/>
                  <a:gd name="T1" fmla="*/ 2 h 135"/>
                  <a:gd name="T2" fmla="*/ 6 w 187"/>
                  <a:gd name="T3" fmla="*/ 0 h 135"/>
                  <a:gd name="T4" fmla="*/ 4 w 187"/>
                  <a:gd name="T5" fmla="*/ 2 h 135"/>
                  <a:gd name="T6" fmla="*/ 6 w 187"/>
                  <a:gd name="T7" fmla="*/ 4 h 135"/>
                  <a:gd name="T8" fmla="*/ 0 w 187"/>
                  <a:gd name="T9" fmla="*/ 2 h 1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87"/>
                  <a:gd name="T16" fmla="*/ 0 h 135"/>
                  <a:gd name="T17" fmla="*/ 187 w 187"/>
                  <a:gd name="T18" fmla="*/ 135 h 1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87" h="135">
                    <a:moveTo>
                      <a:pt x="0" y="69"/>
                    </a:moveTo>
                    <a:lnTo>
                      <a:pt x="186" y="0"/>
                    </a:lnTo>
                    <a:lnTo>
                      <a:pt x="149" y="68"/>
                    </a:lnTo>
                    <a:lnTo>
                      <a:pt x="187" y="135"/>
                    </a:lnTo>
                    <a:lnTo>
                      <a:pt x="0" y="69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" name="Line 148"/>
              <p:cNvSpPr>
                <a:spLocks noChangeShapeType="1"/>
              </p:cNvSpPr>
              <p:nvPr/>
            </p:nvSpPr>
            <p:spPr bwMode="auto">
              <a:xfrm flipH="1">
                <a:off x="2540" y="1510"/>
                <a:ext cx="1085" cy="9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" name="Rectangle 149"/>
              <p:cNvSpPr>
                <a:spLocks noChangeArrowheads="1"/>
              </p:cNvSpPr>
              <p:nvPr/>
            </p:nvSpPr>
            <p:spPr bwMode="auto">
              <a:xfrm rot="10980000">
                <a:off x="4173" y="1512"/>
                <a:ext cx="66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300">
                    <a:solidFill>
                      <a:srgbClr val="000000"/>
                    </a:solidFill>
                    <a:latin typeface="Helvetica" charset="0"/>
                  </a:rPr>
                  <a:t>1</a:t>
                </a:r>
                <a:endParaRPr lang="en-US"/>
              </a:p>
            </p:txBody>
          </p:sp>
          <p:sp>
            <p:nvSpPr>
              <p:cNvPr id="239" name="Freeform 150"/>
              <p:cNvSpPr>
                <a:spLocks/>
              </p:cNvSpPr>
              <p:nvPr/>
            </p:nvSpPr>
            <p:spPr bwMode="auto">
              <a:xfrm>
                <a:off x="3672" y="1481"/>
                <a:ext cx="106" cy="75"/>
              </a:xfrm>
              <a:custGeom>
                <a:avLst/>
                <a:gdLst>
                  <a:gd name="T0" fmla="*/ 0 w 213"/>
                  <a:gd name="T1" fmla="*/ 1 h 150"/>
                  <a:gd name="T2" fmla="*/ 3 w 213"/>
                  <a:gd name="T3" fmla="*/ 0 h 150"/>
                  <a:gd name="T4" fmla="*/ 2 w 213"/>
                  <a:gd name="T5" fmla="*/ 2 h 150"/>
                  <a:gd name="T6" fmla="*/ 3 w 213"/>
                  <a:gd name="T7" fmla="*/ 3 h 150"/>
                  <a:gd name="T8" fmla="*/ 0 w 213"/>
                  <a:gd name="T9" fmla="*/ 1 h 1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3"/>
                  <a:gd name="T16" fmla="*/ 0 h 150"/>
                  <a:gd name="T17" fmla="*/ 213 w 213"/>
                  <a:gd name="T18" fmla="*/ 150 h 1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3" h="150">
                    <a:moveTo>
                      <a:pt x="0" y="63"/>
                    </a:moveTo>
                    <a:lnTo>
                      <a:pt x="213" y="0"/>
                    </a:lnTo>
                    <a:lnTo>
                      <a:pt x="166" y="73"/>
                    </a:lnTo>
                    <a:lnTo>
                      <a:pt x="204" y="150"/>
                    </a:lnTo>
                    <a:lnTo>
                      <a:pt x="0" y="6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" name="Freeform 151"/>
              <p:cNvSpPr>
                <a:spLocks/>
              </p:cNvSpPr>
              <p:nvPr/>
            </p:nvSpPr>
            <p:spPr bwMode="auto">
              <a:xfrm>
                <a:off x="3672" y="1481"/>
                <a:ext cx="106" cy="75"/>
              </a:xfrm>
              <a:custGeom>
                <a:avLst/>
                <a:gdLst>
                  <a:gd name="T0" fmla="*/ 0 w 191"/>
                  <a:gd name="T1" fmla="*/ 2 h 134"/>
                  <a:gd name="T2" fmla="*/ 6 w 191"/>
                  <a:gd name="T3" fmla="*/ 0 h 134"/>
                  <a:gd name="T4" fmla="*/ 4 w 191"/>
                  <a:gd name="T5" fmla="*/ 2 h 134"/>
                  <a:gd name="T6" fmla="*/ 6 w 191"/>
                  <a:gd name="T7" fmla="*/ 4 h 134"/>
                  <a:gd name="T8" fmla="*/ 0 w 191"/>
                  <a:gd name="T9" fmla="*/ 2 h 1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1"/>
                  <a:gd name="T16" fmla="*/ 0 h 134"/>
                  <a:gd name="T17" fmla="*/ 191 w 191"/>
                  <a:gd name="T18" fmla="*/ 134 h 13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1" h="134">
                    <a:moveTo>
                      <a:pt x="0" y="56"/>
                    </a:moveTo>
                    <a:lnTo>
                      <a:pt x="191" y="0"/>
                    </a:lnTo>
                    <a:lnTo>
                      <a:pt x="149" y="65"/>
                    </a:lnTo>
                    <a:lnTo>
                      <a:pt x="183" y="134"/>
                    </a:lnTo>
                    <a:lnTo>
                      <a:pt x="0" y="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1" name="Line 152"/>
              <p:cNvSpPr>
                <a:spLocks noChangeShapeType="1"/>
              </p:cNvSpPr>
              <p:nvPr/>
            </p:nvSpPr>
            <p:spPr bwMode="auto">
              <a:xfrm flipH="1" flipV="1">
                <a:off x="3714" y="1515"/>
                <a:ext cx="1037" cy="6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" name="Rectangle 153"/>
              <p:cNvSpPr>
                <a:spLocks noChangeArrowheads="1"/>
              </p:cNvSpPr>
              <p:nvPr/>
            </p:nvSpPr>
            <p:spPr bwMode="auto">
              <a:xfrm rot="8100000">
                <a:off x="4569" y="1696"/>
                <a:ext cx="66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300">
                    <a:solidFill>
                      <a:srgbClr val="000000"/>
                    </a:solidFill>
                    <a:latin typeface="Helvetica" charset="0"/>
                  </a:rPr>
                  <a:t>2</a:t>
                </a:r>
                <a:endParaRPr lang="en-US"/>
              </a:p>
            </p:txBody>
          </p:sp>
          <p:sp>
            <p:nvSpPr>
              <p:cNvPr id="243" name="Freeform 154"/>
              <p:cNvSpPr>
                <a:spLocks/>
              </p:cNvSpPr>
              <p:nvPr/>
            </p:nvSpPr>
            <p:spPr bwMode="auto">
              <a:xfrm>
                <a:off x="4413" y="1806"/>
                <a:ext cx="96" cy="103"/>
              </a:xfrm>
              <a:custGeom>
                <a:avLst/>
                <a:gdLst>
                  <a:gd name="T0" fmla="*/ 0 w 191"/>
                  <a:gd name="T1" fmla="*/ 4 h 206"/>
                  <a:gd name="T2" fmla="*/ 2 w 191"/>
                  <a:gd name="T3" fmla="*/ 0 h 206"/>
                  <a:gd name="T4" fmla="*/ 2 w 191"/>
                  <a:gd name="T5" fmla="*/ 2 h 206"/>
                  <a:gd name="T6" fmla="*/ 3 w 191"/>
                  <a:gd name="T7" fmla="*/ 2 h 206"/>
                  <a:gd name="T8" fmla="*/ 0 w 191"/>
                  <a:gd name="T9" fmla="*/ 4 h 2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1"/>
                  <a:gd name="T16" fmla="*/ 0 h 206"/>
                  <a:gd name="T17" fmla="*/ 191 w 191"/>
                  <a:gd name="T18" fmla="*/ 206 h 20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1" h="206">
                    <a:moveTo>
                      <a:pt x="0" y="206"/>
                    </a:moveTo>
                    <a:lnTo>
                      <a:pt x="78" y="0"/>
                    </a:lnTo>
                    <a:lnTo>
                      <a:pt x="108" y="80"/>
                    </a:lnTo>
                    <a:lnTo>
                      <a:pt x="191" y="97"/>
                    </a:lnTo>
                    <a:lnTo>
                      <a:pt x="0" y="20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4" name="Freeform 155"/>
              <p:cNvSpPr>
                <a:spLocks/>
              </p:cNvSpPr>
              <p:nvPr/>
            </p:nvSpPr>
            <p:spPr bwMode="auto">
              <a:xfrm>
                <a:off x="4413" y="1806"/>
                <a:ext cx="96" cy="103"/>
              </a:xfrm>
              <a:custGeom>
                <a:avLst/>
                <a:gdLst>
                  <a:gd name="T0" fmla="*/ 0 w 172"/>
                  <a:gd name="T1" fmla="*/ 6 h 185"/>
                  <a:gd name="T2" fmla="*/ 2 w 172"/>
                  <a:gd name="T3" fmla="*/ 0 h 185"/>
                  <a:gd name="T4" fmla="*/ 3 w 172"/>
                  <a:gd name="T5" fmla="*/ 2 h 185"/>
                  <a:gd name="T6" fmla="*/ 5 w 172"/>
                  <a:gd name="T7" fmla="*/ 2 h 185"/>
                  <a:gd name="T8" fmla="*/ 0 w 172"/>
                  <a:gd name="T9" fmla="*/ 6 h 18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2"/>
                  <a:gd name="T16" fmla="*/ 0 h 185"/>
                  <a:gd name="T17" fmla="*/ 172 w 172"/>
                  <a:gd name="T18" fmla="*/ 185 h 18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2" h="185">
                    <a:moveTo>
                      <a:pt x="0" y="185"/>
                    </a:moveTo>
                    <a:lnTo>
                      <a:pt x="70" y="0"/>
                    </a:lnTo>
                    <a:lnTo>
                      <a:pt x="97" y="72"/>
                    </a:lnTo>
                    <a:lnTo>
                      <a:pt x="172" y="87"/>
                    </a:lnTo>
                    <a:lnTo>
                      <a:pt x="0" y="185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" name="Freeform 156"/>
              <p:cNvSpPr>
                <a:spLocks/>
              </p:cNvSpPr>
              <p:nvPr/>
            </p:nvSpPr>
            <p:spPr bwMode="auto">
              <a:xfrm>
                <a:off x="4440" y="1579"/>
                <a:ext cx="311" cy="298"/>
              </a:xfrm>
              <a:custGeom>
                <a:avLst/>
                <a:gdLst>
                  <a:gd name="T0" fmla="*/ 17 w 558"/>
                  <a:gd name="T1" fmla="*/ 0 h 536"/>
                  <a:gd name="T2" fmla="*/ 13 w 558"/>
                  <a:gd name="T3" fmla="*/ 4 h 536"/>
                  <a:gd name="T4" fmla="*/ 8 w 558"/>
                  <a:gd name="T5" fmla="*/ 7 h 536"/>
                  <a:gd name="T6" fmla="*/ 4 w 558"/>
                  <a:gd name="T7" fmla="*/ 12 h 536"/>
                  <a:gd name="T8" fmla="*/ 0 w 558"/>
                  <a:gd name="T9" fmla="*/ 16 h 5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8"/>
                  <a:gd name="T16" fmla="*/ 0 h 536"/>
                  <a:gd name="T17" fmla="*/ 558 w 558"/>
                  <a:gd name="T18" fmla="*/ 536 h 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8" h="536">
                    <a:moveTo>
                      <a:pt x="558" y="0"/>
                    </a:moveTo>
                    <a:lnTo>
                      <a:pt x="421" y="118"/>
                    </a:lnTo>
                    <a:lnTo>
                      <a:pt x="269" y="258"/>
                    </a:lnTo>
                    <a:lnTo>
                      <a:pt x="123" y="402"/>
                    </a:lnTo>
                    <a:lnTo>
                      <a:pt x="0" y="536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" name="Rectangle 157"/>
              <p:cNvSpPr>
                <a:spLocks noChangeArrowheads="1"/>
              </p:cNvSpPr>
              <p:nvPr/>
            </p:nvSpPr>
            <p:spPr bwMode="auto">
              <a:xfrm rot="13500000">
                <a:off x="3090" y="2150"/>
                <a:ext cx="68" cy="1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300">
                    <a:solidFill>
                      <a:srgbClr val="000000"/>
                    </a:solidFill>
                    <a:latin typeface="Helvetica" charset="0"/>
                  </a:rPr>
                  <a:t>1</a:t>
                </a:r>
                <a:endParaRPr lang="en-US"/>
              </a:p>
            </p:txBody>
          </p:sp>
          <p:sp>
            <p:nvSpPr>
              <p:cNvPr id="247" name="Freeform 158"/>
              <p:cNvSpPr>
                <a:spLocks/>
              </p:cNvSpPr>
              <p:nvPr/>
            </p:nvSpPr>
            <p:spPr bwMode="auto">
              <a:xfrm>
                <a:off x="3027" y="2063"/>
                <a:ext cx="100" cy="100"/>
              </a:xfrm>
              <a:custGeom>
                <a:avLst/>
                <a:gdLst>
                  <a:gd name="T0" fmla="*/ 0 w 200"/>
                  <a:gd name="T1" fmla="*/ 0 h 202"/>
                  <a:gd name="T2" fmla="*/ 4 w 200"/>
                  <a:gd name="T3" fmla="*/ 1 h 202"/>
                  <a:gd name="T4" fmla="*/ 2 w 200"/>
                  <a:gd name="T5" fmla="*/ 1 h 202"/>
                  <a:gd name="T6" fmla="*/ 2 w 200"/>
                  <a:gd name="T7" fmla="*/ 3 h 202"/>
                  <a:gd name="T8" fmla="*/ 0 w 200"/>
                  <a:gd name="T9" fmla="*/ 0 h 2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0"/>
                  <a:gd name="T16" fmla="*/ 0 h 202"/>
                  <a:gd name="T17" fmla="*/ 200 w 200"/>
                  <a:gd name="T18" fmla="*/ 202 h 2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0" h="202">
                    <a:moveTo>
                      <a:pt x="0" y="0"/>
                    </a:moveTo>
                    <a:lnTo>
                      <a:pt x="200" y="97"/>
                    </a:lnTo>
                    <a:lnTo>
                      <a:pt x="116" y="119"/>
                    </a:lnTo>
                    <a:lnTo>
                      <a:pt x="92" y="20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8" name="Freeform 159"/>
              <p:cNvSpPr>
                <a:spLocks/>
              </p:cNvSpPr>
              <p:nvPr/>
            </p:nvSpPr>
            <p:spPr bwMode="auto">
              <a:xfrm>
                <a:off x="3027" y="2063"/>
                <a:ext cx="100" cy="100"/>
              </a:xfrm>
              <a:custGeom>
                <a:avLst/>
                <a:gdLst>
                  <a:gd name="T0" fmla="*/ 0 w 179"/>
                  <a:gd name="T1" fmla="*/ 0 h 181"/>
                  <a:gd name="T2" fmla="*/ 5 w 179"/>
                  <a:gd name="T3" fmla="*/ 2 h 181"/>
                  <a:gd name="T4" fmla="*/ 3 w 179"/>
                  <a:gd name="T5" fmla="*/ 3 h 181"/>
                  <a:gd name="T6" fmla="*/ 2 w 179"/>
                  <a:gd name="T7" fmla="*/ 5 h 181"/>
                  <a:gd name="T8" fmla="*/ 0 w 179"/>
                  <a:gd name="T9" fmla="*/ 0 h 18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9"/>
                  <a:gd name="T16" fmla="*/ 0 h 181"/>
                  <a:gd name="T17" fmla="*/ 179 w 179"/>
                  <a:gd name="T18" fmla="*/ 181 h 18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9" h="181">
                    <a:moveTo>
                      <a:pt x="0" y="0"/>
                    </a:moveTo>
                    <a:lnTo>
                      <a:pt x="179" y="87"/>
                    </a:lnTo>
                    <a:lnTo>
                      <a:pt x="104" y="107"/>
                    </a:lnTo>
                    <a:lnTo>
                      <a:pt x="82" y="181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9" name="Line 160"/>
              <p:cNvSpPr>
                <a:spLocks noChangeShapeType="1"/>
              </p:cNvSpPr>
              <p:nvPr/>
            </p:nvSpPr>
            <p:spPr bwMode="auto">
              <a:xfrm flipH="1" flipV="1">
                <a:off x="3056" y="2093"/>
                <a:ext cx="232" cy="237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0" name="Rectangle 161"/>
              <p:cNvSpPr>
                <a:spLocks noChangeArrowheads="1"/>
              </p:cNvSpPr>
              <p:nvPr/>
            </p:nvSpPr>
            <p:spPr bwMode="auto">
              <a:xfrm rot="15540000">
                <a:off x="3102" y="1662"/>
                <a:ext cx="68" cy="1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300">
                    <a:solidFill>
                      <a:srgbClr val="000000"/>
                    </a:solidFill>
                    <a:latin typeface="Helvetica" charset="0"/>
                  </a:rPr>
                  <a:t>2</a:t>
                </a:r>
                <a:endParaRPr lang="en-US"/>
              </a:p>
            </p:txBody>
          </p:sp>
          <p:sp>
            <p:nvSpPr>
              <p:cNvPr id="251" name="Freeform 162"/>
              <p:cNvSpPr>
                <a:spLocks/>
              </p:cNvSpPr>
              <p:nvPr/>
            </p:nvSpPr>
            <p:spPr bwMode="auto">
              <a:xfrm>
                <a:off x="3052" y="1132"/>
                <a:ext cx="73" cy="109"/>
              </a:xfrm>
              <a:custGeom>
                <a:avLst/>
                <a:gdLst>
                  <a:gd name="T0" fmla="*/ 0 w 147"/>
                  <a:gd name="T1" fmla="*/ 0 h 218"/>
                  <a:gd name="T2" fmla="*/ 2 w 147"/>
                  <a:gd name="T3" fmla="*/ 3 h 218"/>
                  <a:gd name="T4" fmla="*/ 1 w 147"/>
                  <a:gd name="T5" fmla="*/ 3 h 218"/>
                  <a:gd name="T6" fmla="*/ 0 w 147"/>
                  <a:gd name="T7" fmla="*/ 4 h 218"/>
                  <a:gd name="T8" fmla="*/ 0 w 147"/>
                  <a:gd name="T9" fmla="*/ 0 h 2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7"/>
                  <a:gd name="T16" fmla="*/ 0 h 218"/>
                  <a:gd name="T17" fmla="*/ 147 w 147"/>
                  <a:gd name="T18" fmla="*/ 218 h 2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7" h="218">
                    <a:moveTo>
                      <a:pt x="36" y="0"/>
                    </a:moveTo>
                    <a:lnTo>
                      <a:pt x="147" y="191"/>
                    </a:lnTo>
                    <a:lnTo>
                      <a:pt x="66" y="164"/>
                    </a:lnTo>
                    <a:lnTo>
                      <a:pt x="0" y="218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2" name="Freeform 163"/>
              <p:cNvSpPr>
                <a:spLocks/>
              </p:cNvSpPr>
              <p:nvPr/>
            </p:nvSpPr>
            <p:spPr bwMode="auto">
              <a:xfrm>
                <a:off x="3052" y="1132"/>
                <a:ext cx="73" cy="109"/>
              </a:xfrm>
              <a:custGeom>
                <a:avLst/>
                <a:gdLst>
                  <a:gd name="T0" fmla="*/ 1 w 132"/>
                  <a:gd name="T1" fmla="*/ 0 h 195"/>
                  <a:gd name="T2" fmla="*/ 4 w 132"/>
                  <a:gd name="T3" fmla="*/ 6 h 195"/>
                  <a:gd name="T4" fmla="*/ 2 w 132"/>
                  <a:gd name="T5" fmla="*/ 4 h 195"/>
                  <a:gd name="T6" fmla="*/ 0 w 132"/>
                  <a:gd name="T7" fmla="*/ 6 h 195"/>
                  <a:gd name="T8" fmla="*/ 1 w 132"/>
                  <a:gd name="T9" fmla="*/ 0 h 19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2"/>
                  <a:gd name="T16" fmla="*/ 0 h 195"/>
                  <a:gd name="T17" fmla="*/ 132 w 132"/>
                  <a:gd name="T18" fmla="*/ 195 h 19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2" h="195">
                    <a:moveTo>
                      <a:pt x="32" y="0"/>
                    </a:moveTo>
                    <a:lnTo>
                      <a:pt x="132" y="171"/>
                    </a:lnTo>
                    <a:lnTo>
                      <a:pt x="59" y="147"/>
                    </a:lnTo>
                    <a:lnTo>
                      <a:pt x="0" y="195"/>
                    </a:lnTo>
                    <a:lnTo>
                      <a:pt x="32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3" name="Line 164"/>
              <p:cNvSpPr>
                <a:spLocks noChangeShapeType="1"/>
              </p:cNvSpPr>
              <p:nvPr/>
            </p:nvSpPr>
            <p:spPr bwMode="auto">
              <a:xfrm flipH="1" flipV="1">
                <a:off x="3077" y="1173"/>
                <a:ext cx="211" cy="1157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4" name="Rectangle 165"/>
              <p:cNvSpPr>
                <a:spLocks noChangeArrowheads="1"/>
              </p:cNvSpPr>
              <p:nvPr/>
            </p:nvSpPr>
            <p:spPr bwMode="auto">
              <a:xfrm rot="8700000">
                <a:off x="4177" y="2025"/>
                <a:ext cx="66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300">
                    <a:solidFill>
                      <a:srgbClr val="000000"/>
                    </a:solidFill>
                    <a:latin typeface="Helvetica" charset="0"/>
                  </a:rPr>
                  <a:t>1</a:t>
                </a:r>
                <a:endParaRPr lang="en-US"/>
              </a:p>
            </p:txBody>
          </p:sp>
          <p:sp>
            <p:nvSpPr>
              <p:cNvPr id="255" name="Freeform 166"/>
              <p:cNvSpPr>
                <a:spLocks/>
              </p:cNvSpPr>
              <p:nvPr/>
            </p:nvSpPr>
            <p:spPr bwMode="auto">
              <a:xfrm>
                <a:off x="4010" y="2102"/>
                <a:ext cx="104" cy="95"/>
              </a:xfrm>
              <a:custGeom>
                <a:avLst/>
                <a:gdLst>
                  <a:gd name="T0" fmla="*/ 0 w 208"/>
                  <a:gd name="T1" fmla="*/ 2 h 191"/>
                  <a:gd name="T2" fmla="*/ 2 w 208"/>
                  <a:gd name="T3" fmla="*/ 0 h 191"/>
                  <a:gd name="T4" fmla="*/ 2 w 208"/>
                  <a:gd name="T5" fmla="*/ 1 h 191"/>
                  <a:gd name="T6" fmla="*/ 4 w 208"/>
                  <a:gd name="T7" fmla="*/ 1 h 191"/>
                  <a:gd name="T8" fmla="*/ 0 w 208"/>
                  <a:gd name="T9" fmla="*/ 2 h 19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8"/>
                  <a:gd name="T16" fmla="*/ 0 h 191"/>
                  <a:gd name="T17" fmla="*/ 208 w 208"/>
                  <a:gd name="T18" fmla="*/ 191 h 19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8" h="191">
                    <a:moveTo>
                      <a:pt x="0" y="191"/>
                    </a:moveTo>
                    <a:lnTo>
                      <a:pt x="112" y="0"/>
                    </a:lnTo>
                    <a:lnTo>
                      <a:pt x="128" y="85"/>
                    </a:lnTo>
                    <a:lnTo>
                      <a:pt x="208" y="115"/>
                    </a:lnTo>
                    <a:lnTo>
                      <a:pt x="0" y="19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" name="Freeform 167"/>
              <p:cNvSpPr>
                <a:spLocks/>
              </p:cNvSpPr>
              <p:nvPr/>
            </p:nvSpPr>
            <p:spPr bwMode="auto">
              <a:xfrm>
                <a:off x="4010" y="2102"/>
                <a:ext cx="104" cy="95"/>
              </a:xfrm>
              <a:custGeom>
                <a:avLst/>
                <a:gdLst>
                  <a:gd name="T0" fmla="*/ 0 w 187"/>
                  <a:gd name="T1" fmla="*/ 5 h 171"/>
                  <a:gd name="T2" fmla="*/ 3 w 187"/>
                  <a:gd name="T3" fmla="*/ 0 h 171"/>
                  <a:gd name="T4" fmla="*/ 3 w 187"/>
                  <a:gd name="T5" fmla="*/ 2 h 171"/>
                  <a:gd name="T6" fmla="*/ 6 w 187"/>
                  <a:gd name="T7" fmla="*/ 3 h 171"/>
                  <a:gd name="T8" fmla="*/ 0 w 187"/>
                  <a:gd name="T9" fmla="*/ 5 h 17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87"/>
                  <a:gd name="T16" fmla="*/ 0 h 171"/>
                  <a:gd name="T17" fmla="*/ 187 w 187"/>
                  <a:gd name="T18" fmla="*/ 171 h 17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87" h="171">
                    <a:moveTo>
                      <a:pt x="0" y="171"/>
                    </a:moveTo>
                    <a:lnTo>
                      <a:pt x="101" y="0"/>
                    </a:lnTo>
                    <a:lnTo>
                      <a:pt x="115" y="76"/>
                    </a:lnTo>
                    <a:lnTo>
                      <a:pt x="187" y="103"/>
                    </a:lnTo>
                    <a:lnTo>
                      <a:pt x="0" y="17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" name="Freeform 168"/>
              <p:cNvSpPr>
                <a:spLocks/>
              </p:cNvSpPr>
              <p:nvPr/>
            </p:nvSpPr>
            <p:spPr bwMode="auto">
              <a:xfrm>
                <a:off x="4042" y="1942"/>
                <a:ext cx="337" cy="229"/>
              </a:xfrm>
              <a:custGeom>
                <a:avLst/>
                <a:gdLst>
                  <a:gd name="T0" fmla="*/ 18 w 606"/>
                  <a:gd name="T1" fmla="*/ 0 h 411"/>
                  <a:gd name="T2" fmla="*/ 13 w 606"/>
                  <a:gd name="T3" fmla="*/ 3 h 411"/>
                  <a:gd name="T4" fmla="*/ 9 w 606"/>
                  <a:gd name="T5" fmla="*/ 6 h 411"/>
                  <a:gd name="T6" fmla="*/ 4 w 606"/>
                  <a:gd name="T7" fmla="*/ 9 h 411"/>
                  <a:gd name="T8" fmla="*/ 0 w 606"/>
                  <a:gd name="T9" fmla="*/ 12 h 4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6"/>
                  <a:gd name="T16" fmla="*/ 0 h 411"/>
                  <a:gd name="T17" fmla="*/ 606 w 606"/>
                  <a:gd name="T18" fmla="*/ 411 h 4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6" h="411">
                    <a:moveTo>
                      <a:pt x="606" y="0"/>
                    </a:moveTo>
                    <a:lnTo>
                      <a:pt x="459" y="89"/>
                    </a:lnTo>
                    <a:lnTo>
                      <a:pt x="296" y="195"/>
                    </a:lnTo>
                    <a:lnTo>
                      <a:pt x="136" y="306"/>
                    </a:lnTo>
                    <a:lnTo>
                      <a:pt x="0" y="411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" name="Rectangle 169"/>
              <p:cNvSpPr>
                <a:spLocks noChangeArrowheads="1"/>
              </p:cNvSpPr>
              <p:nvPr/>
            </p:nvSpPr>
            <p:spPr bwMode="auto">
              <a:xfrm rot="18900000">
                <a:off x="4492" y="1675"/>
                <a:ext cx="66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300">
                    <a:solidFill>
                      <a:srgbClr val="000000"/>
                    </a:solidFill>
                    <a:latin typeface="Helvetica" charset="0"/>
                  </a:rPr>
                  <a:t>2</a:t>
                </a:r>
                <a:endParaRPr lang="en-US"/>
              </a:p>
            </p:txBody>
          </p:sp>
          <p:sp>
            <p:nvSpPr>
              <p:cNvPr id="259" name="Freeform 170"/>
              <p:cNvSpPr>
                <a:spLocks/>
              </p:cNvSpPr>
              <p:nvPr/>
            </p:nvSpPr>
            <p:spPr bwMode="auto">
              <a:xfrm>
                <a:off x="4621" y="1612"/>
                <a:ext cx="96" cy="103"/>
              </a:xfrm>
              <a:custGeom>
                <a:avLst/>
                <a:gdLst>
                  <a:gd name="T0" fmla="*/ 3 w 192"/>
                  <a:gd name="T1" fmla="*/ 0 h 206"/>
                  <a:gd name="T2" fmla="*/ 2 w 192"/>
                  <a:gd name="T3" fmla="*/ 4 h 206"/>
                  <a:gd name="T4" fmla="*/ 2 w 192"/>
                  <a:gd name="T5" fmla="*/ 2 h 206"/>
                  <a:gd name="T6" fmla="*/ 0 w 192"/>
                  <a:gd name="T7" fmla="*/ 2 h 206"/>
                  <a:gd name="T8" fmla="*/ 3 w 192"/>
                  <a:gd name="T9" fmla="*/ 0 h 2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2"/>
                  <a:gd name="T16" fmla="*/ 0 h 206"/>
                  <a:gd name="T17" fmla="*/ 192 w 192"/>
                  <a:gd name="T18" fmla="*/ 206 h 20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2" h="206">
                    <a:moveTo>
                      <a:pt x="192" y="0"/>
                    </a:moveTo>
                    <a:lnTo>
                      <a:pt x="114" y="206"/>
                    </a:lnTo>
                    <a:lnTo>
                      <a:pt x="84" y="126"/>
                    </a:lnTo>
                    <a:lnTo>
                      <a:pt x="0" y="109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" name="Freeform 171"/>
              <p:cNvSpPr>
                <a:spLocks/>
              </p:cNvSpPr>
              <p:nvPr/>
            </p:nvSpPr>
            <p:spPr bwMode="auto">
              <a:xfrm>
                <a:off x="4621" y="1612"/>
                <a:ext cx="96" cy="103"/>
              </a:xfrm>
              <a:custGeom>
                <a:avLst/>
                <a:gdLst>
                  <a:gd name="T0" fmla="*/ 5 w 172"/>
                  <a:gd name="T1" fmla="*/ 0 h 185"/>
                  <a:gd name="T2" fmla="*/ 3 w 172"/>
                  <a:gd name="T3" fmla="*/ 6 h 185"/>
                  <a:gd name="T4" fmla="*/ 2 w 172"/>
                  <a:gd name="T5" fmla="*/ 3 h 185"/>
                  <a:gd name="T6" fmla="*/ 0 w 172"/>
                  <a:gd name="T7" fmla="*/ 3 h 185"/>
                  <a:gd name="T8" fmla="*/ 5 w 172"/>
                  <a:gd name="T9" fmla="*/ 0 h 18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2"/>
                  <a:gd name="T16" fmla="*/ 0 h 185"/>
                  <a:gd name="T17" fmla="*/ 172 w 172"/>
                  <a:gd name="T18" fmla="*/ 185 h 18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2" h="185">
                    <a:moveTo>
                      <a:pt x="172" y="0"/>
                    </a:moveTo>
                    <a:lnTo>
                      <a:pt x="102" y="185"/>
                    </a:lnTo>
                    <a:lnTo>
                      <a:pt x="75" y="113"/>
                    </a:lnTo>
                    <a:lnTo>
                      <a:pt x="0" y="98"/>
                    </a:lnTo>
                    <a:lnTo>
                      <a:pt x="172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1" name="Freeform 172"/>
              <p:cNvSpPr>
                <a:spLocks/>
              </p:cNvSpPr>
              <p:nvPr/>
            </p:nvSpPr>
            <p:spPr bwMode="auto">
              <a:xfrm>
                <a:off x="4379" y="1643"/>
                <a:ext cx="311" cy="299"/>
              </a:xfrm>
              <a:custGeom>
                <a:avLst/>
                <a:gdLst>
                  <a:gd name="T0" fmla="*/ 0 w 558"/>
                  <a:gd name="T1" fmla="*/ 16 h 535"/>
                  <a:gd name="T2" fmla="*/ 4 w 558"/>
                  <a:gd name="T3" fmla="*/ 13 h 535"/>
                  <a:gd name="T4" fmla="*/ 9 w 558"/>
                  <a:gd name="T5" fmla="*/ 8 h 535"/>
                  <a:gd name="T6" fmla="*/ 13 w 558"/>
                  <a:gd name="T7" fmla="*/ 4 h 535"/>
                  <a:gd name="T8" fmla="*/ 17 w 558"/>
                  <a:gd name="T9" fmla="*/ 0 h 5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8"/>
                  <a:gd name="T16" fmla="*/ 0 h 535"/>
                  <a:gd name="T17" fmla="*/ 558 w 558"/>
                  <a:gd name="T18" fmla="*/ 535 h 5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8" h="535">
                    <a:moveTo>
                      <a:pt x="0" y="535"/>
                    </a:moveTo>
                    <a:lnTo>
                      <a:pt x="137" y="417"/>
                    </a:lnTo>
                    <a:lnTo>
                      <a:pt x="289" y="277"/>
                    </a:lnTo>
                    <a:lnTo>
                      <a:pt x="435" y="133"/>
                    </a:lnTo>
                    <a:lnTo>
                      <a:pt x="558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2" name="Rectangle 173"/>
              <p:cNvSpPr>
                <a:spLocks noChangeArrowheads="1"/>
              </p:cNvSpPr>
              <p:nvPr/>
            </p:nvSpPr>
            <p:spPr bwMode="auto">
              <a:xfrm rot="11700000">
                <a:off x="4402" y="2321"/>
                <a:ext cx="66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300">
                    <a:solidFill>
                      <a:srgbClr val="000000"/>
                    </a:solidFill>
                    <a:latin typeface="Helvetica" charset="0"/>
                  </a:rPr>
                  <a:t>1</a:t>
                </a:r>
                <a:endParaRPr lang="en-US"/>
              </a:p>
            </p:txBody>
          </p:sp>
          <p:sp>
            <p:nvSpPr>
              <p:cNvPr id="263" name="Freeform 174"/>
              <p:cNvSpPr>
                <a:spLocks/>
              </p:cNvSpPr>
              <p:nvPr/>
            </p:nvSpPr>
            <p:spPr bwMode="auto">
              <a:xfrm>
                <a:off x="4017" y="2229"/>
                <a:ext cx="110" cy="72"/>
              </a:xfrm>
              <a:custGeom>
                <a:avLst/>
                <a:gdLst>
                  <a:gd name="T0" fmla="*/ 0 w 221"/>
                  <a:gd name="T1" fmla="*/ 1 h 144"/>
                  <a:gd name="T2" fmla="*/ 3 w 221"/>
                  <a:gd name="T3" fmla="*/ 0 h 144"/>
                  <a:gd name="T4" fmla="*/ 2 w 221"/>
                  <a:gd name="T5" fmla="*/ 1 h 144"/>
                  <a:gd name="T6" fmla="*/ 2 w 221"/>
                  <a:gd name="T7" fmla="*/ 3 h 144"/>
                  <a:gd name="T8" fmla="*/ 0 w 221"/>
                  <a:gd name="T9" fmla="*/ 1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1"/>
                  <a:gd name="T16" fmla="*/ 0 h 144"/>
                  <a:gd name="T17" fmla="*/ 221 w 221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1" h="144">
                    <a:moveTo>
                      <a:pt x="0" y="17"/>
                    </a:moveTo>
                    <a:lnTo>
                      <a:pt x="221" y="0"/>
                    </a:lnTo>
                    <a:lnTo>
                      <a:pt x="161" y="62"/>
                    </a:lnTo>
                    <a:lnTo>
                      <a:pt x="181" y="144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4" name="Freeform 175"/>
              <p:cNvSpPr>
                <a:spLocks/>
              </p:cNvSpPr>
              <p:nvPr/>
            </p:nvSpPr>
            <p:spPr bwMode="auto">
              <a:xfrm>
                <a:off x="4017" y="2229"/>
                <a:ext cx="110" cy="72"/>
              </a:xfrm>
              <a:custGeom>
                <a:avLst/>
                <a:gdLst>
                  <a:gd name="T0" fmla="*/ 0 w 198"/>
                  <a:gd name="T1" fmla="*/ 1 h 129"/>
                  <a:gd name="T2" fmla="*/ 6 w 198"/>
                  <a:gd name="T3" fmla="*/ 0 h 129"/>
                  <a:gd name="T4" fmla="*/ 4 w 198"/>
                  <a:gd name="T5" fmla="*/ 2 h 129"/>
                  <a:gd name="T6" fmla="*/ 5 w 198"/>
                  <a:gd name="T7" fmla="*/ 4 h 129"/>
                  <a:gd name="T8" fmla="*/ 0 w 198"/>
                  <a:gd name="T9" fmla="*/ 1 h 1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8"/>
                  <a:gd name="T16" fmla="*/ 0 h 129"/>
                  <a:gd name="T17" fmla="*/ 198 w 198"/>
                  <a:gd name="T18" fmla="*/ 129 h 12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8" h="129">
                    <a:moveTo>
                      <a:pt x="0" y="15"/>
                    </a:moveTo>
                    <a:lnTo>
                      <a:pt x="198" y="0"/>
                    </a:lnTo>
                    <a:lnTo>
                      <a:pt x="144" y="55"/>
                    </a:lnTo>
                    <a:lnTo>
                      <a:pt x="162" y="129"/>
                    </a:lnTo>
                    <a:lnTo>
                      <a:pt x="0" y="15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5" name="Line 176"/>
              <p:cNvSpPr>
                <a:spLocks noChangeShapeType="1"/>
              </p:cNvSpPr>
              <p:nvPr/>
            </p:nvSpPr>
            <p:spPr bwMode="auto">
              <a:xfrm flipH="1" flipV="1">
                <a:off x="4057" y="2248"/>
                <a:ext cx="826" cy="228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" name="Rectangle 177"/>
              <p:cNvSpPr>
                <a:spLocks noChangeArrowheads="1"/>
              </p:cNvSpPr>
              <p:nvPr/>
            </p:nvSpPr>
            <p:spPr bwMode="auto">
              <a:xfrm rot="4320000">
                <a:off x="4960" y="2650"/>
                <a:ext cx="68" cy="1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300">
                    <a:solidFill>
                      <a:srgbClr val="000000"/>
                    </a:solidFill>
                    <a:latin typeface="Helvetica" charset="0"/>
                  </a:rPr>
                  <a:t>2</a:t>
                </a:r>
                <a:endParaRPr lang="en-US"/>
              </a:p>
            </p:txBody>
          </p:sp>
          <p:sp>
            <p:nvSpPr>
              <p:cNvPr id="267" name="Freeform 178"/>
              <p:cNvSpPr>
                <a:spLocks/>
              </p:cNvSpPr>
              <p:nvPr/>
            </p:nvSpPr>
            <p:spPr bwMode="auto">
              <a:xfrm>
                <a:off x="4967" y="2869"/>
                <a:ext cx="75" cy="111"/>
              </a:xfrm>
              <a:custGeom>
                <a:avLst/>
                <a:gdLst>
                  <a:gd name="T0" fmla="*/ 3 w 149"/>
                  <a:gd name="T1" fmla="*/ 4 h 222"/>
                  <a:gd name="T2" fmla="*/ 0 w 149"/>
                  <a:gd name="T3" fmla="*/ 1 h 222"/>
                  <a:gd name="T4" fmla="*/ 2 w 149"/>
                  <a:gd name="T5" fmla="*/ 2 h 222"/>
                  <a:gd name="T6" fmla="*/ 3 w 149"/>
                  <a:gd name="T7" fmla="*/ 0 h 222"/>
                  <a:gd name="T8" fmla="*/ 3 w 149"/>
                  <a:gd name="T9" fmla="*/ 4 h 2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9"/>
                  <a:gd name="T16" fmla="*/ 0 h 222"/>
                  <a:gd name="T17" fmla="*/ 149 w 149"/>
                  <a:gd name="T18" fmla="*/ 222 h 22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9" h="222">
                    <a:moveTo>
                      <a:pt x="149" y="222"/>
                    </a:moveTo>
                    <a:lnTo>
                      <a:pt x="0" y="58"/>
                    </a:lnTo>
                    <a:lnTo>
                      <a:pt x="84" y="67"/>
                    </a:lnTo>
                    <a:lnTo>
                      <a:pt x="138" y="0"/>
                    </a:lnTo>
                    <a:lnTo>
                      <a:pt x="149" y="22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8" name="Freeform 179"/>
              <p:cNvSpPr>
                <a:spLocks/>
              </p:cNvSpPr>
              <p:nvPr/>
            </p:nvSpPr>
            <p:spPr bwMode="auto">
              <a:xfrm>
                <a:off x="4967" y="2869"/>
                <a:ext cx="75" cy="111"/>
              </a:xfrm>
              <a:custGeom>
                <a:avLst/>
                <a:gdLst>
                  <a:gd name="T0" fmla="*/ 4 w 134"/>
                  <a:gd name="T1" fmla="*/ 6 h 199"/>
                  <a:gd name="T2" fmla="*/ 0 w 134"/>
                  <a:gd name="T3" fmla="*/ 2 h 199"/>
                  <a:gd name="T4" fmla="*/ 2 w 134"/>
                  <a:gd name="T5" fmla="*/ 2 h 199"/>
                  <a:gd name="T6" fmla="*/ 4 w 134"/>
                  <a:gd name="T7" fmla="*/ 0 h 199"/>
                  <a:gd name="T8" fmla="*/ 4 w 134"/>
                  <a:gd name="T9" fmla="*/ 6 h 19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4"/>
                  <a:gd name="T16" fmla="*/ 0 h 199"/>
                  <a:gd name="T17" fmla="*/ 134 w 134"/>
                  <a:gd name="T18" fmla="*/ 199 h 19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4" h="199">
                    <a:moveTo>
                      <a:pt x="134" y="199"/>
                    </a:moveTo>
                    <a:lnTo>
                      <a:pt x="0" y="52"/>
                    </a:lnTo>
                    <a:lnTo>
                      <a:pt x="76" y="60"/>
                    </a:lnTo>
                    <a:lnTo>
                      <a:pt x="124" y="0"/>
                    </a:lnTo>
                    <a:lnTo>
                      <a:pt x="134" y="199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9" name="Freeform 180"/>
              <p:cNvSpPr>
                <a:spLocks/>
              </p:cNvSpPr>
              <p:nvPr/>
            </p:nvSpPr>
            <p:spPr bwMode="auto">
              <a:xfrm>
                <a:off x="4883" y="2476"/>
                <a:ext cx="142" cy="466"/>
              </a:xfrm>
              <a:custGeom>
                <a:avLst/>
                <a:gdLst>
                  <a:gd name="T0" fmla="*/ 0 w 255"/>
                  <a:gd name="T1" fmla="*/ 0 h 835"/>
                  <a:gd name="T2" fmla="*/ 1 w 255"/>
                  <a:gd name="T3" fmla="*/ 6 h 835"/>
                  <a:gd name="T4" fmla="*/ 3 w 255"/>
                  <a:gd name="T5" fmla="*/ 13 h 835"/>
                  <a:gd name="T6" fmla="*/ 6 w 255"/>
                  <a:gd name="T7" fmla="*/ 20 h 835"/>
                  <a:gd name="T8" fmla="*/ 8 w 255"/>
                  <a:gd name="T9" fmla="*/ 25 h 8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5"/>
                  <a:gd name="T16" fmla="*/ 0 h 835"/>
                  <a:gd name="T17" fmla="*/ 255 w 255"/>
                  <a:gd name="T18" fmla="*/ 835 h 8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5" h="835">
                    <a:moveTo>
                      <a:pt x="0" y="0"/>
                    </a:moveTo>
                    <a:lnTo>
                      <a:pt x="48" y="198"/>
                    </a:lnTo>
                    <a:lnTo>
                      <a:pt x="112" y="422"/>
                    </a:lnTo>
                    <a:lnTo>
                      <a:pt x="184" y="644"/>
                    </a:lnTo>
                    <a:lnTo>
                      <a:pt x="255" y="835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0" name="Rectangle 181"/>
              <p:cNvSpPr>
                <a:spLocks noChangeArrowheads="1"/>
              </p:cNvSpPr>
              <p:nvPr/>
            </p:nvSpPr>
            <p:spPr bwMode="auto">
              <a:xfrm rot="20340000">
                <a:off x="2916" y="3175"/>
                <a:ext cx="66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300">
                    <a:solidFill>
                      <a:srgbClr val="000000"/>
                    </a:solidFill>
                    <a:latin typeface="Helvetica" charset="0"/>
                  </a:rPr>
                  <a:t>1</a:t>
                </a:r>
                <a:endParaRPr lang="en-US"/>
              </a:p>
            </p:txBody>
          </p:sp>
          <p:sp>
            <p:nvSpPr>
              <p:cNvPr id="271" name="Freeform 182"/>
              <p:cNvSpPr>
                <a:spLocks/>
              </p:cNvSpPr>
              <p:nvPr/>
            </p:nvSpPr>
            <p:spPr bwMode="auto">
              <a:xfrm>
                <a:off x="3327" y="3107"/>
                <a:ext cx="110" cy="72"/>
              </a:xfrm>
              <a:custGeom>
                <a:avLst/>
                <a:gdLst>
                  <a:gd name="T0" fmla="*/ 3 w 221"/>
                  <a:gd name="T1" fmla="*/ 0 h 145"/>
                  <a:gd name="T2" fmla="*/ 0 w 221"/>
                  <a:gd name="T3" fmla="*/ 2 h 145"/>
                  <a:gd name="T4" fmla="*/ 1 w 221"/>
                  <a:gd name="T5" fmla="*/ 0 h 145"/>
                  <a:gd name="T6" fmla="*/ 0 w 221"/>
                  <a:gd name="T7" fmla="*/ 0 h 145"/>
                  <a:gd name="T8" fmla="*/ 3 w 221"/>
                  <a:gd name="T9" fmla="*/ 0 h 1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1"/>
                  <a:gd name="T16" fmla="*/ 0 h 145"/>
                  <a:gd name="T17" fmla="*/ 221 w 221"/>
                  <a:gd name="T18" fmla="*/ 145 h 14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1" h="145">
                    <a:moveTo>
                      <a:pt x="221" y="0"/>
                    </a:moveTo>
                    <a:lnTo>
                      <a:pt x="53" y="145"/>
                    </a:lnTo>
                    <a:lnTo>
                      <a:pt x="66" y="60"/>
                    </a:lnTo>
                    <a:lnTo>
                      <a:pt x="0" y="5"/>
                    </a:lnTo>
                    <a:lnTo>
                      <a:pt x="221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2" name="Freeform 183"/>
              <p:cNvSpPr>
                <a:spLocks/>
              </p:cNvSpPr>
              <p:nvPr/>
            </p:nvSpPr>
            <p:spPr bwMode="auto">
              <a:xfrm>
                <a:off x="3327" y="3107"/>
                <a:ext cx="110" cy="72"/>
              </a:xfrm>
              <a:custGeom>
                <a:avLst/>
                <a:gdLst>
                  <a:gd name="T0" fmla="*/ 6 w 198"/>
                  <a:gd name="T1" fmla="*/ 0 h 130"/>
                  <a:gd name="T2" fmla="*/ 1 w 198"/>
                  <a:gd name="T3" fmla="*/ 4 h 130"/>
                  <a:gd name="T4" fmla="*/ 2 w 198"/>
                  <a:gd name="T5" fmla="*/ 2 h 130"/>
                  <a:gd name="T6" fmla="*/ 0 w 198"/>
                  <a:gd name="T7" fmla="*/ 1 h 130"/>
                  <a:gd name="T8" fmla="*/ 6 w 198"/>
                  <a:gd name="T9" fmla="*/ 0 h 1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8"/>
                  <a:gd name="T16" fmla="*/ 0 h 130"/>
                  <a:gd name="T17" fmla="*/ 198 w 198"/>
                  <a:gd name="T18" fmla="*/ 130 h 1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8" h="130">
                    <a:moveTo>
                      <a:pt x="198" y="0"/>
                    </a:moveTo>
                    <a:lnTo>
                      <a:pt x="48" y="130"/>
                    </a:lnTo>
                    <a:lnTo>
                      <a:pt x="59" y="54"/>
                    </a:lnTo>
                    <a:lnTo>
                      <a:pt x="0" y="4"/>
                    </a:lnTo>
                    <a:lnTo>
                      <a:pt x="198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3" name="Line 184"/>
              <p:cNvSpPr>
                <a:spLocks noChangeShapeType="1"/>
              </p:cNvSpPr>
              <p:nvPr/>
            </p:nvSpPr>
            <p:spPr bwMode="auto">
              <a:xfrm flipV="1">
                <a:off x="2484" y="3122"/>
                <a:ext cx="915" cy="35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4" name="Rectangle 185"/>
              <p:cNvSpPr>
                <a:spLocks noChangeArrowheads="1"/>
              </p:cNvSpPr>
              <p:nvPr/>
            </p:nvSpPr>
            <p:spPr bwMode="auto">
              <a:xfrm rot="12600000">
                <a:off x="2023" y="3193"/>
                <a:ext cx="66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300">
                    <a:solidFill>
                      <a:srgbClr val="000000"/>
                    </a:solidFill>
                    <a:latin typeface="Helvetica" charset="0"/>
                  </a:rPr>
                  <a:t>2</a:t>
                </a:r>
                <a:endParaRPr lang="en-US"/>
              </a:p>
            </p:txBody>
          </p:sp>
          <p:sp>
            <p:nvSpPr>
              <p:cNvPr id="275" name="Freeform 186"/>
              <p:cNvSpPr>
                <a:spLocks/>
              </p:cNvSpPr>
              <p:nvPr/>
            </p:nvSpPr>
            <p:spPr bwMode="auto">
              <a:xfrm>
                <a:off x="1678" y="2996"/>
                <a:ext cx="109" cy="85"/>
              </a:xfrm>
              <a:custGeom>
                <a:avLst/>
                <a:gdLst>
                  <a:gd name="T0" fmla="*/ 0 w 218"/>
                  <a:gd name="T1" fmla="*/ 0 h 171"/>
                  <a:gd name="T2" fmla="*/ 4 w 218"/>
                  <a:gd name="T3" fmla="*/ 0 h 171"/>
                  <a:gd name="T4" fmla="*/ 3 w 218"/>
                  <a:gd name="T5" fmla="*/ 1 h 171"/>
                  <a:gd name="T6" fmla="*/ 3 w 218"/>
                  <a:gd name="T7" fmla="*/ 2 h 171"/>
                  <a:gd name="T8" fmla="*/ 0 w 218"/>
                  <a:gd name="T9" fmla="*/ 0 h 17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8"/>
                  <a:gd name="T16" fmla="*/ 0 h 171"/>
                  <a:gd name="T17" fmla="*/ 218 w 218"/>
                  <a:gd name="T18" fmla="*/ 171 h 17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8" h="171">
                    <a:moveTo>
                      <a:pt x="0" y="0"/>
                    </a:moveTo>
                    <a:lnTo>
                      <a:pt x="218" y="42"/>
                    </a:lnTo>
                    <a:lnTo>
                      <a:pt x="143" y="85"/>
                    </a:lnTo>
                    <a:lnTo>
                      <a:pt x="141" y="17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" name="Freeform 187"/>
              <p:cNvSpPr>
                <a:spLocks/>
              </p:cNvSpPr>
              <p:nvPr/>
            </p:nvSpPr>
            <p:spPr bwMode="auto">
              <a:xfrm>
                <a:off x="1678" y="2996"/>
                <a:ext cx="109" cy="85"/>
              </a:xfrm>
              <a:custGeom>
                <a:avLst/>
                <a:gdLst>
                  <a:gd name="T0" fmla="*/ 0 w 195"/>
                  <a:gd name="T1" fmla="*/ 0 h 153"/>
                  <a:gd name="T2" fmla="*/ 6 w 195"/>
                  <a:gd name="T3" fmla="*/ 1 h 153"/>
                  <a:gd name="T4" fmla="*/ 4 w 195"/>
                  <a:gd name="T5" fmla="*/ 2 h 153"/>
                  <a:gd name="T6" fmla="*/ 4 w 195"/>
                  <a:gd name="T7" fmla="*/ 4 h 153"/>
                  <a:gd name="T8" fmla="*/ 0 w 195"/>
                  <a:gd name="T9" fmla="*/ 0 h 15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5"/>
                  <a:gd name="T16" fmla="*/ 0 h 153"/>
                  <a:gd name="T17" fmla="*/ 195 w 195"/>
                  <a:gd name="T18" fmla="*/ 153 h 15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5" h="153">
                    <a:moveTo>
                      <a:pt x="0" y="0"/>
                    </a:moveTo>
                    <a:lnTo>
                      <a:pt x="195" y="37"/>
                    </a:lnTo>
                    <a:lnTo>
                      <a:pt x="128" y="76"/>
                    </a:lnTo>
                    <a:lnTo>
                      <a:pt x="126" y="153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" name="Line 188"/>
              <p:cNvSpPr>
                <a:spLocks noChangeShapeType="1"/>
              </p:cNvSpPr>
              <p:nvPr/>
            </p:nvSpPr>
            <p:spPr bwMode="auto">
              <a:xfrm flipH="1" flipV="1">
                <a:off x="1714" y="3017"/>
                <a:ext cx="770" cy="45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8" name="Rectangle 189"/>
              <p:cNvSpPr>
                <a:spLocks noChangeArrowheads="1"/>
              </p:cNvSpPr>
              <p:nvPr/>
            </p:nvSpPr>
            <p:spPr bwMode="auto">
              <a:xfrm rot="15300000">
                <a:off x="3314" y="2668"/>
                <a:ext cx="68" cy="1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300">
                    <a:solidFill>
                      <a:srgbClr val="000000"/>
                    </a:solidFill>
                    <a:latin typeface="Helvetica" charset="0"/>
                  </a:rPr>
                  <a:t>1</a:t>
                </a:r>
                <a:endParaRPr lang="en-US"/>
              </a:p>
            </p:txBody>
          </p:sp>
          <p:sp>
            <p:nvSpPr>
              <p:cNvPr id="279" name="Freeform 190"/>
              <p:cNvSpPr>
                <a:spLocks/>
              </p:cNvSpPr>
              <p:nvPr/>
            </p:nvSpPr>
            <p:spPr bwMode="auto">
              <a:xfrm>
                <a:off x="3288" y="2375"/>
                <a:ext cx="73" cy="111"/>
              </a:xfrm>
              <a:custGeom>
                <a:avLst/>
                <a:gdLst>
                  <a:gd name="T0" fmla="*/ 1 w 145"/>
                  <a:gd name="T1" fmla="*/ 0 h 221"/>
                  <a:gd name="T2" fmla="*/ 3 w 145"/>
                  <a:gd name="T3" fmla="*/ 3 h 221"/>
                  <a:gd name="T4" fmla="*/ 1 w 145"/>
                  <a:gd name="T5" fmla="*/ 3 h 221"/>
                  <a:gd name="T6" fmla="*/ 0 w 145"/>
                  <a:gd name="T7" fmla="*/ 4 h 221"/>
                  <a:gd name="T8" fmla="*/ 1 w 145"/>
                  <a:gd name="T9" fmla="*/ 0 h 2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5"/>
                  <a:gd name="T16" fmla="*/ 0 h 221"/>
                  <a:gd name="T17" fmla="*/ 145 w 145"/>
                  <a:gd name="T18" fmla="*/ 221 h 2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5" h="221">
                    <a:moveTo>
                      <a:pt x="21" y="0"/>
                    </a:moveTo>
                    <a:lnTo>
                      <a:pt x="145" y="184"/>
                    </a:lnTo>
                    <a:lnTo>
                      <a:pt x="62" y="162"/>
                    </a:lnTo>
                    <a:lnTo>
                      <a:pt x="0" y="221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0" name="Freeform 191"/>
              <p:cNvSpPr>
                <a:spLocks/>
              </p:cNvSpPr>
              <p:nvPr/>
            </p:nvSpPr>
            <p:spPr bwMode="auto">
              <a:xfrm>
                <a:off x="3288" y="2375"/>
                <a:ext cx="73" cy="111"/>
              </a:xfrm>
              <a:custGeom>
                <a:avLst/>
                <a:gdLst>
                  <a:gd name="T0" fmla="*/ 1 w 130"/>
                  <a:gd name="T1" fmla="*/ 0 h 198"/>
                  <a:gd name="T2" fmla="*/ 4 w 130"/>
                  <a:gd name="T3" fmla="*/ 5 h 198"/>
                  <a:gd name="T4" fmla="*/ 2 w 130"/>
                  <a:gd name="T5" fmla="*/ 4 h 198"/>
                  <a:gd name="T6" fmla="*/ 0 w 130"/>
                  <a:gd name="T7" fmla="*/ 6 h 198"/>
                  <a:gd name="T8" fmla="*/ 1 w 130"/>
                  <a:gd name="T9" fmla="*/ 0 h 19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0"/>
                  <a:gd name="T16" fmla="*/ 0 h 198"/>
                  <a:gd name="T17" fmla="*/ 130 w 130"/>
                  <a:gd name="T18" fmla="*/ 198 h 19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0" h="198">
                    <a:moveTo>
                      <a:pt x="19" y="0"/>
                    </a:moveTo>
                    <a:lnTo>
                      <a:pt x="130" y="165"/>
                    </a:lnTo>
                    <a:lnTo>
                      <a:pt x="56" y="145"/>
                    </a:lnTo>
                    <a:lnTo>
                      <a:pt x="0" y="198"/>
                    </a:lnTo>
                    <a:lnTo>
                      <a:pt x="19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1" name="Line 192"/>
              <p:cNvSpPr>
                <a:spLocks noChangeShapeType="1"/>
              </p:cNvSpPr>
              <p:nvPr/>
            </p:nvSpPr>
            <p:spPr bwMode="auto">
              <a:xfrm flipH="1" flipV="1">
                <a:off x="3310" y="2416"/>
                <a:ext cx="171" cy="67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" name="Rectangle 193"/>
              <p:cNvSpPr>
                <a:spLocks noChangeArrowheads="1"/>
              </p:cNvSpPr>
              <p:nvPr/>
            </p:nvSpPr>
            <p:spPr bwMode="auto">
              <a:xfrm rot="17940000">
                <a:off x="3647" y="2581"/>
                <a:ext cx="68" cy="1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300">
                    <a:solidFill>
                      <a:srgbClr val="000000"/>
                    </a:solidFill>
                    <a:latin typeface="Helvetica" charset="0"/>
                  </a:rPr>
                  <a:t>2</a:t>
                </a:r>
                <a:endParaRPr lang="en-US"/>
              </a:p>
            </p:txBody>
          </p:sp>
          <p:sp>
            <p:nvSpPr>
              <p:cNvPr id="283" name="Freeform 194"/>
              <p:cNvSpPr>
                <a:spLocks/>
              </p:cNvSpPr>
              <p:nvPr/>
            </p:nvSpPr>
            <p:spPr bwMode="auto">
              <a:xfrm>
                <a:off x="3864" y="2265"/>
                <a:ext cx="84" cy="109"/>
              </a:xfrm>
              <a:custGeom>
                <a:avLst/>
                <a:gdLst>
                  <a:gd name="T0" fmla="*/ 3 w 168"/>
                  <a:gd name="T1" fmla="*/ 0 h 217"/>
                  <a:gd name="T2" fmla="*/ 3 w 168"/>
                  <a:gd name="T3" fmla="*/ 4 h 217"/>
                  <a:gd name="T4" fmla="*/ 2 w 168"/>
                  <a:gd name="T5" fmla="*/ 3 h 217"/>
                  <a:gd name="T6" fmla="*/ 0 w 168"/>
                  <a:gd name="T7" fmla="*/ 3 h 217"/>
                  <a:gd name="T8" fmla="*/ 3 w 168"/>
                  <a:gd name="T9" fmla="*/ 0 h 2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8"/>
                  <a:gd name="T16" fmla="*/ 0 h 217"/>
                  <a:gd name="T17" fmla="*/ 168 w 168"/>
                  <a:gd name="T18" fmla="*/ 217 h 2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8" h="217">
                    <a:moveTo>
                      <a:pt x="168" y="0"/>
                    </a:moveTo>
                    <a:lnTo>
                      <a:pt x="130" y="217"/>
                    </a:lnTo>
                    <a:lnTo>
                      <a:pt x="85" y="145"/>
                    </a:lnTo>
                    <a:lnTo>
                      <a:pt x="0" y="144"/>
                    </a:lnTo>
                    <a:lnTo>
                      <a:pt x="16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4" name="Freeform 195"/>
              <p:cNvSpPr>
                <a:spLocks/>
              </p:cNvSpPr>
              <p:nvPr/>
            </p:nvSpPr>
            <p:spPr bwMode="auto">
              <a:xfrm>
                <a:off x="3864" y="2265"/>
                <a:ext cx="84" cy="109"/>
              </a:xfrm>
              <a:custGeom>
                <a:avLst/>
                <a:gdLst>
                  <a:gd name="T0" fmla="*/ 4 w 151"/>
                  <a:gd name="T1" fmla="*/ 0 h 195"/>
                  <a:gd name="T2" fmla="*/ 3 w 151"/>
                  <a:gd name="T3" fmla="*/ 6 h 195"/>
                  <a:gd name="T4" fmla="*/ 2 w 151"/>
                  <a:gd name="T5" fmla="*/ 4 h 195"/>
                  <a:gd name="T6" fmla="*/ 0 w 151"/>
                  <a:gd name="T7" fmla="*/ 4 h 195"/>
                  <a:gd name="T8" fmla="*/ 4 w 151"/>
                  <a:gd name="T9" fmla="*/ 0 h 19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1"/>
                  <a:gd name="T16" fmla="*/ 0 h 195"/>
                  <a:gd name="T17" fmla="*/ 151 w 151"/>
                  <a:gd name="T18" fmla="*/ 195 h 19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1" h="195">
                    <a:moveTo>
                      <a:pt x="151" y="0"/>
                    </a:moveTo>
                    <a:lnTo>
                      <a:pt x="117" y="195"/>
                    </a:lnTo>
                    <a:lnTo>
                      <a:pt x="77" y="130"/>
                    </a:lnTo>
                    <a:lnTo>
                      <a:pt x="0" y="129"/>
                    </a:lnTo>
                    <a:lnTo>
                      <a:pt x="151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5" name="Line 196"/>
              <p:cNvSpPr>
                <a:spLocks noChangeShapeType="1"/>
              </p:cNvSpPr>
              <p:nvPr/>
            </p:nvSpPr>
            <p:spPr bwMode="auto">
              <a:xfrm flipV="1">
                <a:off x="3481" y="2302"/>
                <a:ext cx="447" cy="788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6" name="Rectangle 197"/>
              <p:cNvSpPr>
                <a:spLocks noChangeArrowheads="1"/>
              </p:cNvSpPr>
              <p:nvPr/>
            </p:nvSpPr>
            <p:spPr bwMode="auto">
              <a:xfrm rot="12900000">
                <a:off x="2481" y="2417"/>
                <a:ext cx="66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300">
                    <a:solidFill>
                      <a:srgbClr val="000000"/>
                    </a:solidFill>
                    <a:latin typeface="Helvetica" charset="0"/>
                  </a:rPr>
                  <a:t>1</a:t>
                </a:r>
                <a:endParaRPr lang="en-US"/>
              </a:p>
            </p:txBody>
          </p:sp>
          <p:sp>
            <p:nvSpPr>
              <p:cNvPr id="287" name="Freeform 198"/>
              <p:cNvSpPr>
                <a:spLocks/>
              </p:cNvSpPr>
              <p:nvPr/>
            </p:nvSpPr>
            <p:spPr bwMode="auto">
              <a:xfrm>
                <a:off x="2160" y="2183"/>
                <a:ext cx="106" cy="92"/>
              </a:xfrm>
              <a:custGeom>
                <a:avLst/>
                <a:gdLst>
                  <a:gd name="T0" fmla="*/ 0 w 211"/>
                  <a:gd name="T1" fmla="*/ 0 h 183"/>
                  <a:gd name="T2" fmla="*/ 4 w 211"/>
                  <a:gd name="T3" fmla="*/ 1 h 183"/>
                  <a:gd name="T4" fmla="*/ 3 w 211"/>
                  <a:gd name="T5" fmla="*/ 2 h 183"/>
                  <a:gd name="T6" fmla="*/ 2 w 211"/>
                  <a:gd name="T7" fmla="*/ 3 h 183"/>
                  <a:gd name="T8" fmla="*/ 0 w 211"/>
                  <a:gd name="T9" fmla="*/ 0 h 18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1"/>
                  <a:gd name="T16" fmla="*/ 0 h 183"/>
                  <a:gd name="T17" fmla="*/ 211 w 211"/>
                  <a:gd name="T18" fmla="*/ 183 h 18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1" h="183">
                    <a:moveTo>
                      <a:pt x="0" y="0"/>
                    </a:moveTo>
                    <a:lnTo>
                      <a:pt x="211" y="61"/>
                    </a:lnTo>
                    <a:lnTo>
                      <a:pt x="134" y="97"/>
                    </a:lnTo>
                    <a:lnTo>
                      <a:pt x="124" y="18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" name="Freeform 199"/>
              <p:cNvSpPr>
                <a:spLocks/>
              </p:cNvSpPr>
              <p:nvPr/>
            </p:nvSpPr>
            <p:spPr bwMode="auto">
              <a:xfrm>
                <a:off x="2160" y="2183"/>
                <a:ext cx="106" cy="92"/>
              </a:xfrm>
              <a:custGeom>
                <a:avLst/>
                <a:gdLst>
                  <a:gd name="T0" fmla="*/ 0 w 190"/>
                  <a:gd name="T1" fmla="*/ 0 h 164"/>
                  <a:gd name="T2" fmla="*/ 6 w 190"/>
                  <a:gd name="T3" fmla="*/ 2 h 164"/>
                  <a:gd name="T4" fmla="*/ 4 w 190"/>
                  <a:gd name="T5" fmla="*/ 2 h 164"/>
                  <a:gd name="T6" fmla="*/ 3 w 190"/>
                  <a:gd name="T7" fmla="*/ 5 h 164"/>
                  <a:gd name="T8" fmla="*/ 0 w 190"/>
                  <a:gd name="T9" fmla="*/ 0 h 16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0"/>
                  <a:gd name="T16" fmla="*/ 0 h 164"/>
                  <a:gd name="T17" fmla="*/ 190 w 190"/>
                  <a:gd name="T18" fmla="*/ 164 h 16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0" h="164">
                    <a:moveTo>
                      <a:pt x="0" y="0"/>
                    </a:moveTo>
                    <a:lnTo>
                      <a:pt x="190" y="55"/>
                    </a:lnTo>
                    <a:lnTo>
                      <a:pt x="121" y="87"/>
                    </a:lnTo>
                    <a:lnTo>
                      <a:pt x="112" y="164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" name="Line 200"/>
              <p:cNvSpPr>
                <a:spLocks noChangeShapeType="1"/>
              </p:cNvSpPr>
              <p:nvPr/>
            </p:nvSpPr>
            <p:spPr bwMode="auto">
              <a:xfrm flipH="1" flipV="1">
                <a:off x="2193" y="2208"/>
                <a:ext cx="733" cy="528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" name="Rectangle 201"/>
              <p:cNvSpPr>
                <a:spLocks noChangeArrowheads="1"/>
              </p:cNvSpPr>
              <p:nvPr/>
            </p:nvSpPr>
            <p:spPr bwMode="auto">
              <a:xfrm rot="19980000">
                <a:off x="3378" y="2377"/>
                <a:ext cx="66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300">
                    <a:solidFill>
                      <a:srgbClr val="000000"/>
                    </a:solidFill>
                    <a:latin typeface="Helvetica" charset="0"/>
                  </a:rPr>
                  <a:t>2</a:t>
                </a:r>
                <a:endParaRPr lang="en-US"/>
              </a:p>
            </p:txBody>
          </p:sp>
          <p:sp>
            <p:nvSpPr>
              <p:cNvPr id="291" name="Freeform 202"/>
              <p:cNvSpPr>
                <a:spLocks/>
              </p:cNvSpPr>
              <p:nvPr/>
            </p:nvSpPr>
            <p:spPr bwMode="auto">
              <a:xfrm>
                <a:off x="3820" y="2245"/>
                <a:ext cx="109" cy="80"/>
              </a:xfrm>
              <a:custGeom>
                <a:avLst/>
                <a:gdLst>
                  <a:gd name="T0" fmla="*/ 3 w 220"/>
                  <a:gd name="T1" fmla="*/ 0 h 158"/>
                  <a:gd name="T2" fmla="*/ 1 w 220"/>
                  <a:gd name="T3" fmla="*/ 3 h 158"/>
                  <a:gd name="T4" fmla="*/ 1 w 220"/>
                  <a:gd name="T5" fmla="*/ 2 h 158"/>
                  <a:gd name="T6" fmla="*/ 0 w 220"/>
                  <a:gd name="T7" fmla="*/ 1 h 158"/>
                  <a:gd name="T8" fmla="*/ 3 w 220"/>
                  <a:gd name="T9" fmla="*/ 0 h 15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0"/>
                  <a:gd name="T16" fmla="*/ 0 h 158"/>
                  <a:gd name="T17" fmla="*/ 220 w 220"/>
                  <a:gd name="T18" fmla="*/ 158 h 15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0" h="158">
                    <a:moveTo>
                      <a:pt x="220" y="0"/>
                    </a:moveTo>
                    <a:lnTo>
                      <a:pt x="66" y="158"/>
                    </a:lnTo>
                    <a:lnTo>
                      <a:pt x="71" y="72"/>
                    </a:lnTo>
                    <a:lnTo>
                      <a:pt x="0" y="23"/>
                    </a:lnTo>
                    <a:lnTo>
                      <a:pt x="22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" name="Freeform 203"/>
              <p:cNvSpPr>
                <a:spLocks/>
              </p:cNvSpPr>
              <p:nvPr/>
            </p:nvSpPr>
            <p:spPr bwMode="auto">
              <a:xfrm>
                <a:off x="3820" y="2245"/>
                <a:ext cx="109" cy="80"/>
              </a:xfrm>
              <a:custGeom>
                <a:avLst/>
                <a:gdLst>
                  <a:gd name="T0" fmla="*/ 6 w 197"/>
                  <a:gd name="T1" fmla="*/ 0 h 142"/>
                  <a:gd name="T2" fmla="*/ 2 w 197"/>
                  <a:gd name="T3" fmla="*/ 5 h 142"/>
                  <a:gd name="T4" fmla="*/ 2 w 197"/>
                  <a:gd name="T5" fmla="*/ 2 h 142"/>
                  <a:gd name="T6" fmla="*/ 0 w 197"/>
                  <a:gd name="T7" fmla="*/ 1 h 142"/>
                  <a:gd name="T8" fmla="*/ 6 w 197"/>
                  <a:gd name="T9" fmla="*/ 0 h 1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7"/>
                  <a:gd name="T16" fmla="*/ 0 h 142"/>
                  <a:gd name="T17" fmla="*/ 197 w 197"/>
                  <a:gd name="T18" fmla="*/ 142 h 1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7" h="142">
                    <a:moveTo>
                      <a:pt x="197" y="0"/>
                    </a:moveTo>
                    <a:lnTo>
                      <a:pt x="59" y="142"/>
                    </a:lnTo>
                    <a:lnTo>
                      <a:pt x="63" y="65"/>
                    </a:lnTo>
                    <a:lnTo>
                      <a:pt x="0" y="21"/>
                    </a:lnTo>
                    <a:lnTo>
                      <a:pt x="197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3" name="Line 204"/>
              <p:cNvSpPr>
                <a:spLocks noChangeShapeType="1"/>
              </p:cNvSpPr>
              <p:nvPr/>
            </p:nvSpPr>
            <p:spPr bwMode="auto">
              <a:xfrm flipV="1">
                <a:off x="2926" y="2264"/>
                <a:ext cx="966" cy="472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" name="Rectangle 205"/>
            <p:cNvSpPr>
              <a:spLocks noChangeArrowheads="1"/>
            </p:cNvSpPr>
            <p:nvPr/>
          </p:nvSpPr>
          <p:spPr bwMode="auto">
            <a:xfrm rot="19380000">
              <a:off x="4609" y="3199"/>
              <a:ext cx="66" cy="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300">
                  <a:solidFill>
                    <a:srgbClr val="000000"/>
                  </a:solidFill>
                  <a:latin typeface="Helvetica" charset="0"/>
                </a:rPr>
                <a:t>1</a:t>
              </a:r>
              <a:endParaRPr lang="en-US"/>
            </a:p>
          </p:txBody>
        </p:sp>
        <p:sp>
          <p:nvSpPr>
            <p:cNvPr id="9" name="Freeform 206"/>
            <p:cNvSpPr>
              <a:spLocks/>
            </p:cNvSpPr>
            <p:nvPr/>
          </p:nvSpPr>
          <p:spPr bwMode="auto">
            <a:xfrm>
              <a:off x="4912" y="3052"/>
              <a:ext cx="106" cy="91"/>
            </a:xfrm>
            <a:custGeom>
              <a:avLst/>
              <a:gdLst>
                <a:gd name="T0" fmla="*/ 4 w 212"/>
                <a:gd name="T1" fmla="*/ 0 h 183"/>
                <a:gd name="T2" fmla="*/ 2 w 212"/>
                <a:gd name="T3" fmla="*/ 2 h 183"/>
                <a:gd name="T4" fmla="*/ 2 w 212"/>
                <a:gd name="T5" fmla="*/ 1 h 183"/>
                <a:gd name="T6" fmla="*/ 0 w 212"/>
                <a:gd name="T7" fmla="*/ 0 h 183"/>
                <a:gd name="T8" fmla="*/ 4 w 212"/>
                <a:gd name="T9" fmla="*/ 0 h 18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2"/>
                <a:gd name="T16" fmla="*/ 0 h 183"/>
                <a:gd name="T17" fmla="*/ 212 w 212"/>
                <a:gd name="T18" fmla="*/ 183 h 18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2" h="183">
                  <a:moveTo>
                    <a:pt x="212" y="0"/>
                  </a:moveTo>
                  <a:lnTo>
                    <a:pt x="88" y="183"/>
                  </a:lnTo>
                  <a:lnTo>
                    <a:pt x="77" y="98"/>
                  </a:lnTo>
                  <a:lnTo>
                    <a:pt x="0" y="61"/>
                  </a:lnTo>
                  <a:lnTo>
                    <a:pt x="21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207"/>
            <p:cNvSpPr>
              <a:spLocks/>
            </p:cNvSpPr>
            <p:nvPr/>
          </p:nvSpPr>
          <p:spPr bwMode="auto">
            <a:xfrm>
              <a:off x="4912" y="3052"/>
              <a:ext cx="106" cy="91"/>
            </a:xfrm>
            <a:custGeom>
              <a:avLst/>
              <a:gdLst>
                <a:gd name="T0" fmla="*/ 6 w 190"/>
                <a:gd name="T1" fmla="*/ 0 h 164"/>
                <a:gd name="T2" fmla="*/ 2 w 190"/>
                <a:gd name="T3" fmla="*/ 5 h 164"/>
                <a:gd name="T4" fmla="*/ 2 w 190"/>
                <a:gd name="T5" fmla="*/ 2 h 164"/>
                <a:gd name="T6" fmla="*/ 0 w 190"/>
                <a:gd name="T7" fmla="*/ 2 h 164"/>
                <a:gd name="T8" fmla="*/ 6 w 190"/>
                <a:gd name="T9" fmla="*/ 0 h 1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0"/>
                <a:gd name="T16" fmla="*/ 0 h 164"/>
                <a:gd name="T17" fmla="*/ 190 w 190"/>
                <a:gd name="T18" fmla="*/ 164 h 1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0" h="164">
                  <a:moveTo>
                    <a:pt x="190" y="0"/>
                  </a:moveTo>
                  <a:lnTo>
                    <a:pt x="79" y="164"/>
                  </a:lnTo>
                  <a:lnTo>
                    <a:pt x="69" y="88"/>
                  </a:lnTo>
                  <a:lnTo>
                    <a:pt x="0" y="55"/>
                  </a:lnTo>
                  <a:lnTo>
                    <a:pt x="19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Line 208"/>
            <p:cNvSpPr>
              <a:spLocks noChangeShapeType="1"/>
            </p:cNvSpPr>
            <p:nvPr/>
          </p:nvSpPr>
          <p:spPr bwMode="auto">
            <a:xfrm flipV="1">
              <a:off x="4311" y="3076"/>
              <a:ext cx="674" cy="490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Rectangle 209"/>
            <p:cNvSpPr>
              <a:spLocks noChangeArrowheads="1"/>
            </p:cNvSpPr>
            <p:nvPr/>
          </p:nvSpPr>
          <p:spPr bwMode="auto">
            <a:xfrm rot="12540000">
              <a:off x="3859" y="3299"/>
              <a:ext cx="66" cy="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300">
                  <a:solidFill>
                    <a:srgbClr val="000000"/>
                  </a:solidFill>
                  <a:latin typeface="Helvetica" charset="0"/>
                </a:rPr>
                <a:t>2</a:t>
              </a:r>
              <a:endParaRPr lang="en-US"/>
            </a:p>
          </p:txBody>
        </p:sp>
        <p:sp>
          <p:nvSpPr>
            <p:cNvPr id="13" name="Freeform 210"/>
            <p:cNvSpPr>
              <a:spLocks/>
            </p:cNvSpPr>
            <p:nvPr/>
          </p:nvSpPr>
          <p:spPr bwMode="auto">
            <a:xfrm>
              <a:off x="3522" y="3113"/>
              <a:ext cx="109" cy="85"/>
            </a:xfrm>
            <a:custGeom>
              <a:avLst/>
              <a:gdLst>
                <a:gd name="T0" fmla="*/ 0 w 217"/>
                <a:gd name="T1" fmla="*/ 0 h 170"/>
                <a:gd name="T2" fmla="*/ 4 w 217"/>
                <a:gd name="T3" fmla="*/ 1 h 170"/>
                <a:gd name="T4" fmla="*/ 3 w 217"/>
                <a:gd name="T5" fmla="*/ 2 h 170"/>
                <a:gd name="T6" fmla="*/ 3 w 217"/>
                <a:gd name="T7" fmla="*/ 3 h 170"/>
                <a:gd name="T8" fmla="*/ 0 w 217"/>
                <a:gd name="T9" fmla="*/ 0 h 1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7"/>
                <a:gd name="T16" fmla="*/ 0 h 170"/>
                <a:gd name="T17" fmla="*/ 217 w 217"/>
                <a:gd name="T18" fmla="*/ 170 h 17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7" h="170">
                  <a:moveTo>
                    <a:pt x="0" y="0"/>
                  </a:moveTo>
                  <a:lnTo>
                    <a:pt x="217" y="40"/>
                  </a:lnTo>
                  <a:lnTo>
                    <a:pt x="144" y="84"/>
                  </a:lnTo>
                  <a:lnTo>
                    <a:pt x="143" y="1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211"/>
            <p:cNvSpPr>
              <a:spLocks/>
            </p:cNvSpPr>
            <p:nvPr/>
          </p:nvSpPr>
          <p:spPr bwMode="auto">
            <a:xfrm>
              <a:off x="3522" y="3113"/>
              <a:ext cx="109" cy="85"/>
            </a:xfrm>
            <a:custGeom>
              <a:avLst/>
              <a:gdLst>
                <a:gd name="T0" fmla="*/ 0 w 195"/>
                <a:gd name="T1" fmla="*/ 0 h 152"/>
                <a:gd name="T2" fmla="*/ 6 w 195"/>
                <a:gd name="T3" fmla="*/ 1 h 152"/>
                <a:gd name="T4" fmla="*/ 4 w 195"/>
                <a:gd name="T5" fmla="*/ 2 h 152"/>
                <a:gd name="T6" fmla="*/ 4 w 195"/>
                <a:gd name="T7" fmla="*/ 4 h 152"/>
                <a:gd name="T8" fmla="*/ 0 w 195"/>
                <a:gd name="T9" fmla="*/ 0 h 1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5"/>
                <a:gd name="T16" fmla="*/ 0 h 152"/>
                <a:gd name="T17" fmla="*/ 195 w 195"/>
                <a:gd name="T18" fmla="*/ 152 h 1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5" h="152">
                  <a:moveTo>
                    <a:pt x="0" y="0"/>
                  </a:moveTo>
                  <a:lnTo>
                    <a:pt x="195" y="35"/>
                  </a:lnTo>
                  <a:lnTo>
                    <a:pt x="129" y="75"/>
                  </a:lnTo>
                  <a:lnTo>
                    <a:pt x="128" y="152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Line 212"/>
            <p:cNvSpPr>
              <a:spLocks noChangeShapeType="1"/>
            </p:cNvSpPr>
            <p:nvPr/>
          </p:nvSpPr>
          <p:spPr bwMode="auto">
            <a:xfrm flipH="1" flipV="1">
              <a:off x="3558" y="3134"/>
              <a:ext cx="753" cy="432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213"/>
            <p:cNvSpPr>
              <a:spLocks/>
            </p:cNvSpPr>
            <p:nvPr/>
          </p:nvSpPr>
          <p:spPr bwMode="auto">
            <a:xfrm>
              <a:off x="869" y="1000"/>
              <a:ext cx="84" cy="83"/>
            </a:xfrm>
            <a:custGeom>
              <a:avLst/>
              <a:gdLst>
                <a:gd name="T0" fmla="*/ 3 w 167"/>
                <a:gd name="T1" fmla="*/ 2 h 166"/>
                <a:gd name="T2" fmla="*/ 3 w 167"/>
                <a:gd name="T3" fmla="*/ 1 h 166"/>
                <a:gd name="T4" fmla="*/ 3 w 167"/>
                <a:gd name="T5" fmla="*/ 1 h 166"/>
                <a:gd name="T6" fmla="*/ 2 w 167"/>
                <a:gd name="T7" fmla="*/ 1 h 166"/>
                <a:gd name="T8" fmla="*/ 2 w 167"/>
                <a:gd name="T9" fmla="*/ 0 h 166"/>
                <a:gd name="T10" fmla="*/ 1 w 167"/>
                <a:gd name="T11" fmla="*/ 1 h 166"/>
                <a:gd name="T12" fmla="*/ 1 w 167"/>
                <a:gd name="T13" fmla="*/ 1 h 166"/>
                <a:gd name="T14" fmla="*/ 1 w 167"/>
                <a:gd name="T15" fmla="*/ 1 h 166"/>
                <a:gd name="T16" fmla="*/ 0 w 167"/>
                <a:gd name="T17" fmla="*/ 2 h 166"/>
                <a:gd name="T18" fmla="*/ 1 w 167"/>
                <a:gd name="T19" fmla="*/ 2 h 166"/>
                <a:gd name="T20" fmla="*/ 1 w 167"/>
                <a:gd name="T21" fmla="*/ 3 h 166"/>
                <a:gd name="T22" fmla="*/ 1 w 167"/>
                <a:gd name="T23" fmla="*/ 3 h 166"/>
                <a:gd name="T24" fmla="*/ 2 w 167"/>
                <a:gd name="T25" fmla="*/ 3 h 166"/>
                <a:gd name="T26" fmla="*/ 2 w 167"/>
                <a:gd name="T27" fmla="*/ 3 h 166"/>
                <a:gd name="T28" fmla="*/ 3 w 167"/>
                <a:gd name="T29" fmla="*/ 3 h 166"/>
                <a:gd name="T30" fmla="*/ 3 w 167"/>
                <a:gd name="T31" fmla="*/ 2 h 166"/>
                <a:gd name="T32" fmla="*/ 3 w 167"/>
                <a:gd name="T33" fmla="*/ 2 h 16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67"/>
                <a:gd name="T52" fmla="*/ 0 h 166"/>
                <a:gd name="T53" fmla="*/ 167 w 167"/>
                <a:gd name="T54" fmla="*/ 166 h 16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67" h="166">
                  <a:moveTo>
                    <a:pt x="167" y="84"/>
                  </a:moveTo>
                  <a:lnTo>
                    <a:pt x="160" y="50"/>
                  </a:lnTo>
                  <a:lnTo>
                    <a:pt x="142" y="25"/>
                  </a:lnTo>
                  <a:lnTo>
                    <a:pt x="116" y="7"/>
                  </a:lnTo>
                  <a:lnTo>
                    <a:pt x="83" y="0"/>
                  </a:lnTo>
                  <a:lnTo>
                    <a:pt x="51" y="7"/>
                  </a:lnTo>
                  <a:lnTo>
                    <a:pt x="24" y="25"/>
                  </a:lnTo>
                  <a:lnTo>
                    <a:pt x="6" y="50"/>
                  </a:lnTo>
                  <a:lnTo>
                    <a:pt x="0" y="84"/>
                  </a:lnTo>
                  <a:lnTo>
                    <a:pt x="6" y="116"/>
                  </a:lnTo>
                  <a:lnTo>
                    <a:pt x="24" y="142"/>
                  </a:lnTo>
                  <a:lnTo>
                    <a:pt x="51" y="160"/>
                  </a:lnTo>
                  <a:lnTo>
                    <a:pt x="83" y="166"/>
                  </a:lnTo>
                  <a:lnTo>
                    <a:pt x="116" y="160"/>
                  </a:lnTo>
                  <a:lnTo>
                    <a:pt x="142" y="142"/>
                  </a:lnTo>
                  <a:lnTo>
                    <a:pt x="160" y="116"/>
                  </a:lnTo>
                  <a:lnTo>
                    <a:pt x="167" y="84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214"/>
            <p:cNvSpPr>
              <a:spLocks/>
            </p:cNvSpPr>
            <p:nvPr/>
          </p:nvSpPr>
          <p:spPr bwMode="auto">
            <a:xfrm>
              <a:off x="869" y="1000"/>
              <a:ext cx="84" cy="83"/>
            </a:xfrm>
            <a:custGeom>
              <a:avLst/>
              <a:gdLst>
                <a:gd name="T0" fmla="*/ 4 w 150"/>
                <a:gd name="T1" fmla="*/ 2 h 149"/>
                <a:gd name="T2" fmla="*/ 4 w 150"/>
                <a:gd name="T3" fmla="*/ 1 h 149"/>
                <a:gd name="T4" fmla="*/ 4 w 150"/>
                <a:gd name="T5" fmla="*/ 1 h 149"/>
                <a:gd name="T6" fmla="*/ 3 w 150"/>
                <a:gd name="T7" fmla="*/ 1 h 149"/>
                <a:gd name="T8" fmla="*/ 2 w 150"/>
                <a:gd name="T9" fmla="*/ 0 h 149"/>
                <a:gd name="T10" fmla="*/ 1 w 150"/>
                <a:gd name="T11" fmla="*/ 1 h 149"/>
                <a:gd name="T12" fmla="*/ 1 w 150"/>
                <a:gd name="T13" fmla="*/ 1 h 149"/>
                <a:gd name="T14" fmla="*/ 1 w 150"/>
                <a:gd name="T15" fmla="*/ 1 h 149"/>
                <a:gd name="T16" fmla="*/ 0 w 150"/>
                <a:gd name="T17" fmla="*/ 2 h 149"/>
                <a:gd name="T18" fmla="*/ 1 w 150"/>
                <a:gd name="T19" fmla="*/ 3 h 149"/>
                <a:gd name="T20" fmla="*/ 1 w 150"/>
                <a:gd name="T21" fmla="*/ 4 h 149"/>
                <a:gd name="T22" fmla="*/ 1 w 150"/>
                <a:gd name="T23" fmla="*/ 4 h 149"/>
                <a:gd name="T24" fmla="*/ 2 w 150"/>
                <a:gd name="T25" fmla="*/ 4 h 149"/>
                <a:gd name="T26" fmla="*/ 3 w 150"/>
                <a:gd name="T27" fmla="*/ 4 h 149"/>
                <a:gd name="T28" fmla="*/ 4 w 150"/>
                <a:gd name="T29" fmla="*/ 4 h 149"/>
                <a:gd name="T30" fmla="*/ 4 w 150"/>
                <a:gd name="T31" fmla="*/ 3 h 149"/>
                <a:gd name="T32" fmla="*/ 4 w 150"/>
                <a:gd name="T33" fmla="*/ 2 h 14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50"/>
                <a:gd name="T52" fmla="*/ 0 h 149"/>
                <a:gd name="T53" fmla="*/ 150 w 150"/>
                <a:gd name="T54" fmla="*/ 149 h 14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50" h="149">
                  <a:moveTo>
                    <a:pt x="150" y="75"/>
                  </a:moveTo>
                  <a:lnTo>
                    <a:pt x="144" y="45"/>
                  </a:lnTo>
                  <a:lnTo>
                    <a:pt x="128" y="22"/>
                  </a:lnTo>
                  <a:lnTo>
                    <a:pt x="104" y="6"/>
                  </a:lnTo>
                  <a:lnTo>
                    <a:pt x="75" y="0"/>
                  </a:lnTo>
                  <a:lnTo>
                    <a:pt x="46" y="6"/>
                  </a:lnTo>
                  <a:lnTo>
                    <a:pt x="22" y="22"/>
                  </a:lnTo>
                  <a:lnTo>
                    <a:pt x="6" y="45"/>
                  </a:lnTo>
                  <a:lnTo>
                    <a:pt x="0" y="75"/>
                  </a:lnTo>
                  <a:lnTo>
                    <a:pt x="6" y="104"/>
                  </a:lnTo>
                  <a:lnTo>
                    <a:pt x="22" y="127"/>
                  </a:lnTo>
                  <a:lnTo>
                    <a:pt x="46" y="143"/>
                  </a:lnTo>
                  <a:lnTo>
                    <a:pt x="75" y="149"/>
                  </a:lnTo>
                  <a:lnTo>
                    <a:pt x="104" y="143"/>
                  </a:lnTo>
                  <a:lnTo>
                    <a:pt x="128" y="127"/>
                  </a:lnTo>
                  <a:lnTo>
                    <a:pt x="144" y="104"/>
                  </a:lnTo>
                  <a:lnTo>
                    <a:pt x="150" y="75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Rectangle 215"/>
            <p:cNvSpPr>
              <a:spLocks noChangeArrowheads="1"/>
            </p:cNvSpPr>
            <p:nvPr/>
          </p:nvSpPr>
          <p:spPr bwMode="auto">
            <a:xfrm>
              <a:off x="950" y="1097"/>
              <a:ext cx="209" cy="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300">
                  <a:solidFill>
                    <a:srgbClr val="000000"/>
                  </a:solidFill>
                  <a:latin typeface="Helvetica" charset="0"/>
                </a:rPr>
                <a:t>Ada</a:t>
              </a:r>
              <a:endParaRPr lang="en-US"/>
            </a:p>
          </p:txBody>
        </p:sp>
        <p:sp>
          <p:nvSpPr>
            <p:cNvPr id="19" name="Freeform 216"/>
            <p:cNvSpPr>
              <a:spLocks/>
            </p:cNvSpPr>
            <p:nvPr/>
          </p:nvSpPr>
          <p:spPr bwMode="auto">
            <a:xfrm>
              <a:off x="190" y="1733"/>
              <a:ext cx="84" cy="83"/>
            </a:xfrm>
            <a:custGeom>
              <a:avLst/>
              <a:gdLst>
                <a:gd name="T0" fmla="*/ 3 w 166"/>
                <a:gd name="T1" fmla="*/ 1 h 167"/>
                <a:gd name="T2" fmla="*/ 3 w 166"/>
                <a:gd name="T3" fmla="*/ 0 h 167"/>
                <a:gd name="T4" fmla="*/ 3 w 166"/>
                <a:gd name="T5" fmla="*/ 0 h 167"/>
                <a:gd name="T6" fmla="*/ 2 w 166"/>
                <a:gd name="T7" fmla="*/ 0 h 167"/>
                <a:gd name="T8" fmla="*/ 2 w 166"/>
                <a:gd name="T9" fmla="*/ 0 h 167"/>
                <a:gd name="T10" fmla="*/ 1 w 166"/>
                <a:gd name="T11" fmla="*/ 0 h 167"/>
                <a:gd name="T12" fmla="*/ 1 w 166"/>
                <a:gd name="T13" fmla="*/ 0 h 167"/>
                <a:gd name="T14" fmla="*/ 1 w 166"/>
                <a:gd name="T15" fmla="*/ 0 h 167"/>
                <a:gd name="T16" fmla="*/ 0 w 166"/>
                <a:gd name="T17" fmla="*/ 1 h 167"/>
                <a:gd name="T18" fmla="*/ 1 w 166"/>
                <a:gd name="T19" fmla="*/ 1 h 167"/>
                <a:gd name="T20" fmla="*/ 1 w 166"/>
                <a:gd name="T21" fmla="*/ 2 h 167"/>
                <a:gd name="T22" fmla="*/ 1 w 166"/>
                <a:gd name="T23" fmla="*/ 2 h 167"/>
                <a:gd name="T24" fmla="*/ 2 w 166"/>
                <a:gd name="T25" fmla="*/ 2 h 167"/>
                <a:gd name="T26" fmla="*/ 2 w 166"/>
                <a:gd name="T27" fmla="*/ 2 h 167"/>
                <a:gd name="T28" fmla="*/ 3 w 166"/>
                <a:gd name="T29" fmla="*/ 2 h 167"/>
                <a:gd name="T30" fmla="*/ 3 w 166"/>
                <a:gd name="T31" fmla="*/ 1 h 167"/>
                <a:gd name="T32" fmla="*/ 3 w 166"/>
                <a:gd name="T33" fmla="*/ 1 h 16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66"/>
                <a:gd name="T52" fmla="*/ 0 h 167"/>
                <a:gd name="T53" fmla="*/ 166 w 166"/>
                <a:gd name="T54" fmla="*/ 167 h 16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66" h="167">
                  <a:moveTo>
                    <a:pt x="166" y="84"/>
                  </a:moveTo>
                  <a:lnTo>
                    <a:pt x="159" y="51"/>
                  </a:lnTo>
                  <a:lnTo>
                    <a:pt x="141" y="25"/>
                  </a:lnTo>
                  <a:lnTo>
                    <a:pt x="116" y="7"/>
                  </a:lnTo>
                  <a:lnTo>
                    <a:pt x="84" y="0"/>
                  </a:lnTo>
                  <a:lnTo>
                    <a:pt x="50" y="7"/>
                  </a:lnTo>
                  <a:lnTo>
                    <a:pt x="24" y="25"/>
                  </a:lnTo>
                  <a:lnTo>
                    <a:pt x="7" y="51"/>
                  </a:lnTo>
                  <a:lnTo>
                    <a:pt x="0" y="84"/>
                  </a:lnTo>
                  <a:lnTo>
                    <a:pt x="7" y="116"/>
                  </a:lnTo>
                  <a:lnTo>
                    <a:pt x="24" y="143"/>
                  </a:lnTo>
                  <a:lnTo>
                    <a:pt x="50" y="161"/>
                  </a:lnTo>
                  <a:lnTo>
                    <a:pt x="84" y="167"/>
                  </a:lnTo>
                  <a:lnTo>
                    <a:pt x="116" y="161"/>
                  </a:lnTo>
                  <a:lnTo>
                    <a:pt x="141" y="143"/>
                  </a:lnTo>
                  <a:lnTo>
                    <a:pt x="159" y="116"/>
                  </a:lnTo>
                  <a:lnTo>
                    <a:pt x="166" y="84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217"/>
            <p:cNvSpPr>
              <a:spLocks/>
            </p:cNvSpPr>
            <p:nvPr/>
          </p:nvSpPr>
          <p:spPr bwMode="auto">
            <a:xfrm>
              <a:off x="190" y="1733"/>
              <a:ext cx="84" cy="83"/>
            </a:xfrm>
            <a:custGeom>
              <a:avLst/>
              <a:gdLst>
                <a:gd name="T0" fmla="*/ 5 w 149"/>
                <a:gd name="T1" fmla="*/ 2 h 150"/>
                <a:gd name="T2" fmla="*/ 5 w 149"/>
                <a:gd name="T3" fmla="*/ 1 h 150"/>
                <a:gd name="T4" fmla="*/ 4 w 149"/>
                <a:gd name="T5" fmla="*/ 1 h 150"/>
                <a:gd name="T6" fmla="*/ 3 w 149"/>
                <a:gd name="T7" fmla="*/ 1 h 150"/>
                <a:gd name="T8" fmla="*/ 3 w 149"/>
                <a:gd name="T9" fmla="*/ 0 h 150"/>
                <a:gd name="T10" fmla="*/ 2 w 149"/>
                <a:gd name="T11" fmla="*/ 1 h 150"/>
                <a:gd name="T12" fmla="*/ 1 w 149"/>
                <a:gd name="T13" fmla="*/ 1 h 150"/>
                <a:gd name="T14" fmla="*/ 1 w 149"/>
                <a:gd name="T15" fmla="*/ 1 h 150"/>
                <a:gd name="T16" fmla="*/ 0 w 149"/>
                <a:gd name="T17" fmla="*/ 2 h 150"/>
                <a:gd name="T18" fmla="*/ 1 w 149"/>
                <a:gd name="T19" fmla="*/ 3 h 150"/>
                <a:gd name="T20" fmla="*/ 1 w 149"/>
                <a:gd name="T21" fmla="*/ 4 h 150"/>
                <a:gd name="T22" fmla="*/ 2 w 149"/>
                <a:gd name="T23" fmla="*/ 4 h 150"/>
                <a:gd name="T24" fmla="*/ 3 w 149"/>
                <a:gd name="T25" fmla="*/ 4 h 150"/>
                <a:gd name="T26" fmla="*/ 3 w 149"/>
                <a:gd name="T27" fmla="*/ 4 h 150"/>
                <a:gd name="T28" fmla="*/ 4 w 149"/>
                <a:gd name="T29" fmla="*/ 4 h 150"/>
                <a:gd name="T30" fmla="*/ 5 w 149"/>
                <a:gd name="T31" fmla="*/ 3 h 150"/>
                <a:gd name="T32" fmla="*/ 5 w 149"/>
                <a:gd name="T33" fmla="*/ 2 h 15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49"/>
                <a:gd name="T52" fmla="*/ 0 h 150"/>
                <a:gd name="T53" fmla="*/ 149 w 149"/>
                <a:gd name="T54" fmla="*/ 150 h 15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49" h="150">
                  <a:moveTo>
                    <a:pt x="149" y="75"/>
                  </a:moveTo>
                  <a:lnTo>
                    <a:pt x="143" y="46"/>
                  </a:lnTo>
                  <a:lnTo>
                    <a:pt x="127" y="22"/>
                  </a:lnTo>
                  <a:lnTo>
                    <a:pt x="104" y="6"/>
                  </a:lnTo>
                  <a:lnTo>
                    <a:pt x="75" y="0"/>
                  </a:lnTo>
                  <a:lnTo>
                    <a:pt x="45" y="6"/>
                  </a:lnTo>
                  <a:lnTo>
                    <a:pt x="22" y="22"/>
                  </a:lnTo>
                  <a:lnTo>
                    <a:pt x="6" y="46"/>
                  </a:lnTo>
                  <a:lnTo>
                    <a:pt x="0" y="75"/>
                  </a:lnTo>
                  <a:lnTo>
                    <a:pt x="6" y="104"/>
                  </a:lnTo>
                  <a:lnTo>
                    <a:pt x="22" y="128"/>
                  </a:lnTo>
                  <a:lnTo>
                    <a:pt x="45" y="144"/>
                  </a:lnTo>
                  <a:lnTo>
                    <a:pt x="75" y="150"/>
                  </a:lnTo>
                  <a:lnTo>
                    <a:pt x="104" y="144"/>
                  </a:lnTo>
                  <a:lnTo>
                    <a:pt x="127" y="128"/>
                  </a:lnTo>
                  <a:lnTo>
                    <a:pt x="143" y="104"/>
                  </a:lnTo>
                  <a:lnTo>
                    <a:pt x="149" y="75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Rectangle 218"/>
            <p:cNvSpPr>
              <a:spLocks noChangeArrowheads="1"/>
            </p:cNvSpPr>
            <p:nvPr/>
          </p:nvSpPr>
          <p:spPr bwMode="auto">
            <a:xfrm>
              <a:off x="271" y="1830"/>
              <a:ext cx="256" cy="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300">
                  <a:solidFill>
                    <a:srgbClr val="000000"/>
                  </a:solidFill>
                  <a:latin typeface="Helvetica" charset="0"/>
                </a:rPr>
                <a:t>Cora</a:t>
              </a:r>
              <a:endParaRPr lang="en-US"/>
            </a:p>
          </p:txBody>
        </p:sp>
        <p:sp>
          <p:nvSpPr>
            <p:cNvPr id="22" name="Freeform 219"/>
            <p:cNvSpPr>
              <a:spLocks/>
            </p:cNvSpPr>
            <p:nvPr/>
          </p:nvSpPr>
          <p:spPr bwMode="auto">
            <a:xfrm>
              <a:off x="1934" y="902"/>
              <a:ext cx="84" cy="83"/>
            </a:xfrm>
            <a:custGeom>
              <a:avLst/>
              <a:gdLst>
                <a:gd name="T0" fmla="*/ 3 w 167"/>
                <a:gd name="T1" fmla="*/ 2 h 166"/>
                <a:gd name="T2" fmla="*/ 3 w 167"/>
                <a:gd name="T3" fmla="*/ 1 h 166"/>
                <a:gd name="T4" fmla="*/ 3 w 167"/>
                <a:gd name="T5" fmla="*/ 1 h 166"/>
                <a:gd name="T6" fmla="*/ 2 w 167"/>
                <a:gd name="T7" fmla="*/ 1 h 166"/>
                <a:gd name="T8" fmla="*/ 2 w 167"/>
                <a:gd name="T9" fmla="*/ 0 h 166"/>
                <a:gd name="T10" fmla="*/ 1 w 167"/>
                <a:gd name="T11" fmla="*/ 1 h 166"/>
                <a:gd name="T12" fmla="*/ 1 w 167"/>
                <a:gd name="T13" fmla="*/ 1 h 166"/>
                <a:gd name="T14" fmla="*/ 1 w 167"/>
                <a:gd name="T15" fmla="*/ 1 h 166"/>
                <a:gd name="T16" fmla="*/ 0 w 167"/>
                <a:gd name="T17" fmla="*/ 2 h 166"/>
                <a:gd name="T18" fmla="*/ 1 w 167"/>
                <a:gd name="T19" fmla="*/ 2 h 166"/>
                <a:gd name="T20" fmla="*/ 1 w 167"/>
                <a:gd name="T21" fmla="*/ 3 h 166"/>
                <a:gd name="T22" fmla="*/ 1 w 167"/>
                <a:gd name="T23" fmla="*/ 3 h 166"/>
                <a:gd name="T24" fmla="*/ 2 w 167"/>
                <a:gd name="T25" fmla="*/ 3 h 166"/>
                <a:gd name="T26" fmla="*/ 2 w 167"/>
                <a:gd name="T27" fmla="*/ 3 h 166"/>
                <a:gd name="T28" fmla="*/ 3 w 167"/>
                <a:gd name="T29" fmla="*/ 3 h 166"/>
                <a:gd name="T30" fmla="*/ 3 w 167"/>
                <a:gd name="T31" fmla="*/ 2 h 166"/>
                <a:gd name="T32" fmla="*/ 3 w 167"/>
                <a:gd name="T33" fmla="*/ 2 h 16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67"/>
                <a:gd name="T52" fmla="*/ 0 h 166"/>
                <a:gd name="T53" fmla="*/ 167 w 167"/>
                <a:gd name="T54" fmla="*/ 166 h 16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67" h="166">
                  <a:moveTo>
                    <a:pt x="167" y="84"/>
                  </a:moveTo>
                  <a:lnTo>
                    <a:pt x="161" y="50"/>
                  </a:lnTo>
                  <a:lnTo>
                    <a:pt x="143" y="24"/>
                  </a:lnTo>
                  <a:lnTo>
                    <a:pt x="116" y="7"/>
                  </a:lnTo>
                  <a:lnTo>
                    <a:pt x="84" y="0"/>
                  </a:lnTo>
                  <a:lnTo>
                    <a:pt x="51" y="7"/>
                  </a:lnTo>
                  <a:lnTo>
                    <a:pt x="25" y="24"/>
                  </a:lnTo>
                  <a:lnTo>
                    <a:pt x="7" y="50"/>
                  </a:lnTo>
                  <a:lnTo>
                    <a:pt x="0" y="84"/>
                  </a:lnTo>
                  <a:lnTo>
                    <a:pt x="7" y="116"/>
                  </a:lnTo>
                  <a:lnTo>
                    <a:pt x="25" y="142"/>
                  </a:lnTo>
                  <a:lnTo>
                    <a:pt x="51" y="159"/>
                  </a:lnTo>
                  <a:lnTo>
                    <a:pt x="84" y="166"/>
                  </a:lnTo>
                  <a:lnTo>
                    <a:pt x="116" y="159"/>
                  </a:lnTo>
                  <a:lnTo>
                    <a:pt x="143" y="142"/>
                  </a:lnTo>
                  <a:lnTo>
                    <a:pt x="161" y="116"/>
                  </a:lnTo>
                  <a:lnTo>
                    <a:pt x="167" y="84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220"/>
            <p:cNvSpPr>
              <a:spLocks/>
            </p:cNvSpPr>
            <p:nvPr/>
          </p:nvSpPr>
          <p:spPr bwMode="auto">
            <a:xfrm>
              <a:off x="1934" y="902"/>
              <a:ext cx="84" cy="83"/>
            </a:xfrm>
            <a:custGeom>
              <a:avLst/>
              <a:gdLst>
                <a:gd name="T0" fmla="*/ 4 w 150"/>
                <a:gd name="T1" fmla="*/ 2 h 149"/>
                <a:gd name="T2" fmla="*/ 4 w 150"/>
                <a:gd name="T3" fmla="*/ 1 h 149"/>
                <a:gd name="T4" fmla="*/ 4 w 150"/>
                <a:gd name="T5" fmla="*/ 1 h 149"/>
                <a:gd name="T6" fmla="*/ 3 w 150"/>
                <a:gd name="T7" fmla="*/ 1 h 149"/>
                <a:gd name="T8" fmla="*/ 2 w 150"/>
                <a:gd name="T9" fmla="*/ 0 h 149"/>
                <a:gd name="T10" fmla="*/ 1 w 150"/>
                <a:gd name="T11" fmla="*/ 1 h 149"/>
                <a:gd name="T12" fmla="*/ 1 w 150"/>
                <a:gd name="T13" fmla="*/ 1 h 149"/>
                <a:gd name="T14" fmla="*/ 1 w 150"/>
                <a:gd name="T15" fmla="*/ 1 h 149"/>
                <a:gd name="T16" fmla="*/ 0 w 150"/>
                <a:gd name="T17" fmla="*/ 2 h 149"/>
                <a:gd name="T18" fmla="*/ 1 w 150"/>
                <a:gd name="T19" fmla="*/ 3 h 149"/>
                <a:gd name="T20" fmla="*/ 1 w 150"/>
                <a:gd name="T21" fmla="*/ 4 h 149"/>
                <a:gd name="T22" fmla="*/ 1 w 150"/>
                <a:gd name="T23" fmla="*/ 4 h 149"/>
                <a:gd name="T24" fmla="*/ 2 w 150"/>
                <a:gd name="T25" fmla="*/ 4 h 149"/>
                <a:gd name="T26" fmla="*/ 3 w 150"/>
                <a:gd name="T27" fmla="*/ 4 h 149"/>
                <a:gd name="T28" fmla="*/ 4 w 150"/>
                <a:gd name="T29" fmla="*/ 4 h 149"/>
                <a:gd name="T30" fmla="*/ 4 w 150"/>
                <a:gd name="T31" fmla="*/ 3 h 149"/>
                <a:gd name="T32" fmla="*/ 4 w 150"/>
                <a:gd name="T33" fmla="*/ 2 h 14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50"/>
                <a:gd name="T52" fmla="*/ 0 h 149"/>
                <a:gd name="T53" fmla="*/ 150 w 150"/>
                <a:gd name="T54" fmla="*/ 149 h 14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50" h="149">
                  <a:moveTo>
                    <a:pt x="150" y="75"/>
                  </a:moveTo>
                  <a:lnTo>
                    <a:pt x="144" y="45"/>
                  </a:lnTo>
                  <a:lnTo>
                    <a:pt x="128" y="22"/>
                  </a:lnTo>
                  <a:lnTo>
                    <a:pt x="104" y="6"/>
                  </a:lnTo>
                  <a:lnTo>
                    <a:pt x="75" y="0"/>
                  </a:lnTo>
                  <a:lnTo>
                    <a:pt x="46" y="6"/>
                  </a:lnTo>
                  <a:lnTo>
                    <a:pt x="22" y="22"/>
                  </a:lnTo>
                  <a:lnTo>
                    <a:pt x="6" y="45"/>
                  </a:lnTo>
                  <a:lnTo>
                    <a:pt x="0" y="75"/>
                  </a:lnTo>
                  <a:lnTo>
                    <a:pt x="6" y="104"/>
                  </a:lnTo>
                  <a:lnTo>
                    <a:pt x="22" y="127"/>
                  </a:lnTo>
                  <a:lnTo>
                    <a:pt x="46" y="143"/>
                  </a:lnTo>
                  <a:lnTo>
                    <a:pt x="75" y="149"/>
                  </a:lnTo>
                  <a:lnTo>
                    <a:pt x="104" y="143"/>
                  </a:lnTo>
                  <a:lnTo>
                    <a:pt x="128" y="127"/>
                  </a:lnTo>
                  <a:lnTo>
                    <a:pt x="144" y="104"/>
                  </a:lnTo>
                  <a:lnTo>
                    <a:pt x="150" y="75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Rectangle 221"/>
            <p:cNvSpPr>
              <a:spLocks noChangeArrowheads="1"/>
            </p:cNvSpPr>
            <p:nvPr/>
          </p:nvSpPr>
          <p:spPr bwMode="auto">
            <a:xfrm>
              <a:off x="2015" y="999"/>
              <a:ext cx="347" cy="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300">
                  <a:solidFill>
                    <a:srgbClr val="000000"/>
                  </a:solidFill>
                  <a:latin typeface="Helvetica" charset="0"/>
                </a:rPr>
                <a:t>Louise</a:t>
              </a:r>
              <a:endParaRPr lang="en-US"/>
            </a:p>
          </p:txBody>
        </p:sp>
        <p:sp>
          <p:nvSpPr>
            <p:cNvPr id="25" name="Freeform 222"/>
            <p:cNvSpPr>
              <a:spLocks/>
            </p:cNvSpPr>
            <p:nvPr/>
          </p:nvSpPr>
          <p:spPr bwMode="auto">
            <a:xfrm>
              <a:off x="530" y="2610"/>
              <a:ext cx="83" cy="84"/>
            </a:xfrm>
            <a:custGeom>
              <a:avLst/>
              <a:gdLst>
                <a:gd name="T0" fmla="*/ 3 w 166"/>
                <a:gd name="T1" fmla="*/ 2 h 166"/>
                <a:gd name="T2" fmla="*/ 3 w 166"/>
                <a:gd name="T3" fmla="*/ 1 h 166"/>
                <a:gd name="T4" fmla="*/ 3 w 166"/>
                <a:gd name="T5" fmla="*/ 1 h 166"/>
                <a:gd name="T6" fmla="*/ 2 w 166"/>
                <a:gd name="T7" fmla="*/ 1 h 166"/>
                <a:gd name="T8" fmla="*/ 2 w 166"/>
                <a:gd name="T9" fmla="*/ 0 h 166"/>
                <a:gd name="T10" fmla="*/ 1 w 166"/>
                <a:gd name="T11" fmla="*/ 1 h 166"/>
                <a:gd name="T12" fmla="*/ 1 w 166"/>
                <a:gd name="T13" fmla="*/ 1 h 166"/>
                <a:gd name="T14" fmla="*/ 1 w 166"/>
                <a:gd name="T15" fmla="*/ 1 h 166"/>
                <a:gd name="T16" fmla="*/ 0 w 166"/>
                <a:gd name="T17" fmla="*/ 2 h 166"/>
                <a:gd name="T18" fmla="*/ 1 w 166"/>
                <a:gd name="T19" fmla="*/ 2 h 166"/>
                <a:gd name="T20" fmla="*/ 1 w 166"/>
                <a:gd name="T21" fmla="*/ 3 h 166"/>
                <a:gd name="T22" fmla="*/ 1 w 166"/>
                <a:gd name="T23" fmla="*/ 3 h 166"/>
                <a:gd name="T24" fmla="*/ 2 w 166"/>
                <a:gd name="T25" fmla="*/ 3 h 166"/>
                <a:gd name="T26" fmla="*/ 2 w 166"/>
                <a:gd name="T27" fmla="*/ 3 h 166"/>
                <a:gd name="T28" fmla="*/ 3 w 166"/>
                <a:gd name="T29" fmla="*/ 3 h 166"/>
                <a:gd name="T30" fmla="*/ 3 w 166"/>
                <a:gd name="T31" fmla="*/ 2 h 166"/>
                <a:gd name="T32" fmla="*/ 3 w 166"/>
                <a:gd name="T33" fmla="*/ 2 h 16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66"/>
                <a:gd name="T52" fmla="*/ 0 h 166"/>
                <a:gd name="T53" fmla="*/ 166 w 166"/>
                <a:gd name="T54" fmla="*/ 166 h 16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66" h="166">
                  <a:moveTo>
                    <a:pt x="166" y="84"/>
                  </a:moveTo>
                  <a:lnTo>
                    <a:pt x="159" y="50"/>
                  </a:lnTo>
                  <a:lnTo>
                    <a:pt x="141" y="24"/>
                  </a:lnTo>
                  <a:lnTo>
                    <a:pt x="115" y="7"/>
                  </a:lnTo>
                  <a:lnTo>
                    <a:pt x="82" y="0"/>
                  </a:lnTo>
                  <a:lnTo>
                    <a:pt x="50" y="7"/>
                  </a:lnTo>
                  <a:lnTo>
                    <a:pt x="24" y="24"/>
                  </a:lnTo>
                  <a:lnTo>
                    <a:pt x="7" y="50"/>
                  </a:lnTo>
                  <a:lnTo>
                    <a:pt x="0" y="84"/>
                  </a:lnTo>
                  <a:lnTo>
                    <a:pt x="7" y="116"/>
                  </a:lnTo>
                  <a:lnTo>
                    <a:pt x="24" y="141"/>
                  </a:lnTo>
                  <a:lnTo>
                    <a:pt x="50" y="159"/>
                  </a:lnTo>
                  <a:lnTo>
                    <a:pt x="82" y="166"/>
                  </a:lnTo>
                  <a:lnTo>
                    <a:pt x="115" y="159"/>
                  </a:lnTo>
                  <a:lnTo>
                    <a:pt x="141" y="141"/>
                  </a:lnTo>
                  <a:lnTo>
                    <a:pt x="159" y="116"/>
                  </a:lnTo>
                  <a:lnTo>
                    <a:pt x="166" y="84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223"/>
            <p:cNvSpPr>
              <a:spLocks/>
            </p:cNvSpPr>
            <p:nvPr/>
          </p:nvSpPr>
          <p:spPr bwMode="auto">
            <a:xfrm>
              <a:off x="530" y="2610"/>
              <a:ext cx="83" cy="84"/>
            </a:xfrm>
            <a:custGeom>
              <a:avLst/>
              <a:gdLst>
                <a:gd name="T0" fmla="*/ 4 w 149"/>
                <a:gd name="T1" fmla="*/ 3 h 149"/>
                <a:gd name="T2" fmla="*/ 4 w 149"/>
                <a:gd name="T3" fmla="*/ 2 h 149"/>
                <a:gd name="T4" fmla="*/ 4 w 149"/>
                <a:gd name="T5" fmla="*/ 1 h 149"/>
                <a:gd name="T6" fmla="*/ 3 w 149"/>
                <a:gd name="T7" fmla="*/ 1 h 149"/>
                <a:gd name="T8" fmla="*/ 2 w 149"/>
                <a:gd name="T9" fmla="*/ 0 h 149"/>
                <a:gd name="T10" fmla="*/ 1 w 149"/>
                <a:gd name="T11" fmla="*/ 1 h 149"/>
                <a:gd name="T12" fmla="*/ 1 w 149"/>
                <a:gd name="T13" fmla="*/ 1 h 149"/>
                <a:gd name="T14" fmla="*/ 1 w 149"/>
                <a:gd name="T15" fmla="*/ 2 h 149"/>
                <a:gd name="T16" fmla="*/ 0 w 149"/>
                <a:gd name="T17" fmla="*/ 3 h 149"/>
                <a:gd name="T18" fmla="*/ 1 w 149"/>
                <a:gd name="T19" fmla="*/ 3 h 149"/>
                <a:gd name="T20" fmla="*/ 1 w 149"/>
                <a:gd name="T21" fmla="*/ 4 h 149"/>
                <a:gd name="T22" fmla="*/ 1 w 149"/>
                <a:gd name="T23" fmla="*/ 5 h 149"/>
                <a:gd name="T24" fmla="*/ 2 w 149"/>
                <a:gd name="T25" fmla="*/ 5 h 149"/>
                <a:gd name="T26" fmla="*/ 3 w 149"/>
                <a:gd name="T27" fmla="*/ 5 h 149"/>
                <a:gd name="T28" fmla="*/ 4 w 149"/>
                <a:gd name="T29" fmla="*/ 4 h 149"/>
                <a:gd name="T30" fmla="*/ 4 w 149"/>
                <a:gd name="T31" fmla="*/ 3 h 149"/>
                <a:gd name="T32" fmla="*/ 4 w 149"/>
                <a:gd name="T33" fmla="*/ 3 h 14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49"/>
                <a:gd name="T52" fmla="*/ 0 h 149"/>
                <a:gd name="T53" fmla="*/ 149 w 149"/>
                <a:gd name="T54" fmla="*/ 149 h 14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49" h="149">
                  <a:moveTo>
                    <a:pt x="149" y="75"/>
                  </a:moveTo>
                  <a:lnTo>
                    <a:pt x="143" y="45"/>
                  </a:lnTo>
                  <a:lnTo>
                    <a:pt x="127" y="22"/>
                  </a:lnTo>
                  <a:lnTo>
                    <a:pt x="103" y="6"/>
                  </a:lnTo>
                  <a:lnTo>
                    <a:pt x="74" y="0"/>
                  </a:lnTo>
                  <a:lnTo>
                    <a:pt x="45" y="6"/>
                  </a:lnTo>
                  <a:lnTo>
                    <a:pt x="22" y="22"/>
                  </a:lnTo>
                  <a:lnTo>
                    <a:pt x="6" y="45"/>
                  </a:lnTo>
                  <a:lnTo>
                    <a:pt x="0" y="75"/>
                  </a:lnTo>
                  <a:lnTo>
                    <a:pt x="6" y="104"/>
                  </a:lnTo>
                  <a:lnTo>
                    <a:pt x="22" y="127"/>
                  </a:lnTo>
                  <a:lnTo>
                    <a:pt x="45" y="143"/>
                  </a:lnTo>
                  <a:lnTo>
                    <a:pt x="74" y="149"/>
                  </a:lnTo>
                  <a:lnTo>
                    <a:pt x="103" y="143"/>
                  </a:lnTo>
                  <a:lnTo>
                    <a:pt x="127" y="127"/>
                  </a:lnTo>
                  <a:lnTo>
                    <a:pt x="143" y="104"/>
                  </a:lnTo>
                  <a:lnTo>
                    <a:pt x="149" y="75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Rectangle 224"/>
            <p:cNvSpPr>
              <a:spLocks noChangeArrowheads="1"/>
            </p:cNvSpPr>
            <p:nvPr/>
          </p:nvSpPr>
          <p:spPr bwMode="auto">
            <a:xfrm>
              <a:off x="610" y="2708"/>
              <a:ext cx="256" cy="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300">
                  <a:solidFill>
                    <a:srgbClr val="000000"/>
                  </a:solidFill>
                  <a:latin typeface="Helvetica" charset="0"/>
                </a:rPr>
                <a:t>Jean</a:t>
              </a:r>
              <a:endParaRPr lang="en-US"/>
            </a:p>
          </p:txBody>
        </p:sp>
        <p:sp>
          <p:nvSpPr>
            <p:cNvPr id="28" name="Freeform 225"/>
            <p:cNvSpPr>
              <a:spLocks/>
            </p:cNvSpPr>
            <p:nvPr/>
          </p:nvSpPr>
          <p:spPr bwMode="auto">
            <a:xfrm>
              <a:off x="1596" y="2930"/>
              <a:ext cx="83" cy="83"/>
            </a:xfrm>
            <a:custGeom>
              <a:avLst/>
              <a:gdLst>
                <a:gd name="T0" fmla="*/ 2 w 167"/>
                <a:gd name="T1" fmla="*/ 2 h 166"/>
                <a:gd name="T2" fmla="*/ 2 w 167"/>
                <a:gd name="T3" fmla="*/ 1 h 166"/>
                <a:gd name="T4" fmla="*/ 2 w 167"/>
                <a:gd name="T5" fmla="*/ 1 h 166"/>
                <a:gd name="T6" fmla="*/ 1 w 167"/>
                <a:gd name="T7" fmla="*/ 1 h 166"/>
                <a:gd name="T8" fmla="*/ 1 w 167"/>
                <a:gd name="T9" fmla="*/ 0 h 166"/>
                <a:gd name="T10" fmla="*/ 0 w 167"/>
                <a:gd name="T11" fmla="*/ 1 h 166"/>
                <a:gd name="T12" fmla="*/ 0 w 167"/>
                <a:gd name="T13" fmla="*/ 1 h 166"/>
                <a:gd name="T14" fmla="*/ 0 w 167"/>
                <a:gd name="T15" fmla="*/ 1 h 166"/>
                <a:gd name="T16" fmla="*/ 0 w 167"/>
                <a:gd name="T17" fmla="*/ 2 h 166"/>
                <a:gd name="T18" fmla="*/ 0 w 167"/>
                <a:gd name="T19" fmla="*/ 2 h 166"/>
                <a:gd name="T20" fmla="*/ 0 w 167"/>
                <a:gd name="T21" fmla="*/ 3 h 166"/>
                <a:gd name="T22" fmla="*/ 0 w 167"/>
                <a:gd name="T23" fmla="*/ 3 h 166"/>
                <a:gd name="T24" fmla="*/ 1 w 167"/>
                <a:gd name="T25" fmla="*/ 3 h 166"/>
                <a:gd name="T26" fmla="*/ 1 w 167"/>
                <a:gd name="T27" fmla="*/ 3 h 166"/>
                <a:gd name="T28" fmla="*/ 2 w 167"/>
                <a:gd name="T29" fmla="*/ 3 h 166"/>
                <a:gd name="T30" fmla="*/ 2 w 167"/>
                <a:gd name="T31" fmla="*/ 2 h 166"/>
                <a:gd name="T32" fmla="*/ 2 w 167"/>
                <a:gd name="T33" fmla="*/ 2 h 16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67"/>
                <a:gd name="T52" fmla="*/ 0 h 166"/>
                <a:gd name="T53" fmla="*/ 167 w 167"/>
                <a:gd name="T54" fmla="*/ 166 h 16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67" h="166">
                  <a:moveTo>
                    <a:pt x="167" y="82"/>
                  </a:moveTo>
                  <a:lnTo>
                    <a:pt x="160" y="50"/>
                  </a:lnTo>
                  <a:lnTo>
                    <a:pt x="142" y="24"/>
                  </a:lnTo>
                  <a:lnTo>
                    <a:pt x="116" y="7"/>
                  </a:lnTo>
                  <a:lnTo>
                    <a:pt x="84" y="0"/>
                  </a:lnTo>
                  <a:lnTo>
                    <a:pt x="51" y="7"/>
                  </a:lnTo>
                  <a:lnTo>
                    <a:pt x="25" y="24"/>
                  </a:lnTo>
                  <a:lnTo>
                    <a:pt x="7" y="50"/>
                  </a:lnTo>
                  <a:lnTo>
                    <a:pt x="0" y="82"/>
                  </a:lnTo>
                  <a:lnTo>
                    <a:pt x="7" y="116"/>
                  </a:lnTo>
                  <a:lnTo>
                    <a:pt x="25" y="141"/>
                  </a:lnTo>
                  <a:lnTo>
                    <a:pt x="51" y="159"/>
                  </a:lnTo>
                  <a:lnTo>
                    <a:pt x="84" y="166"/>
                  </a:lnTo>
                  <a:lnTo>
                    <a:pt x="116" y="159"/>
                  </a:lnTo>
                  <a:lnTo>
                    <a:pt x="142" y="141"/>
                  </a:lnTo>
                  <a:lnTo>
                    <a:pt x="160" y="116"/>
                  </a:lnTo>
                  <a:lnTo>
                    <a:pt x="167" y="82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226"/>
            <p:cNvSpPr>
              <a:spLocks/>
            </p:cNvSpPr>
            <p:nvPr/>
          </p:nvSpPr>
          <p:spPr bwMode="auto">
            <a:xfrm>
              <a:off x="1596" y="2930"/>
              <a:ext cx="83" cy="83"/>
            </a:xfrm>
            <a:custGeom>
              <a:avLst/>
              <a:gdLst>
                <a:gd name="T0" fmla="*/ 4 w 149"/>
                <a:gd name="T1" fmla="*/ 2 h 149"/>
                <a:gd name="T2" fmla="*/ 4 w 149"/>
                <a:gd name="T3" fmla="*/ 1 h 149"/>
                <a:gd name="T4" fmla="*/ 4 w 149"/>
                <a:gd name="T5" fmla="*/ 1 h 149"/>
                <a:gd name="T6" fmla="*/ 3 w 149"/>
                <a:gd name="T7" fmla="*/ 1 h 149"/>
                <a:gd name="T8" fmla="*/ 2 w 149"/>
                <a:gd name="T9" fmla="*/ 0 h 149"/>
                <a:gd name="T10" fmla="*/ 1 w 149"/>
                <a:gd name="T11" fmla="*/ 1 h 149"/>
                <a:gd name="T12" fmla="*/ 1 w 149"/>
                <a:gd name="T13" fmla="*/ 1 h 149"/>
                <a:gd name="T14" fmla="*/ 1 w 149"/>
                <a:gd name="T15" fmla="*/ 1 h 149"/>
                <a:gd name="T16" fmla="*/ 0 w 149"/>
                <a:gd name="T17" fmla="*/ 2 h 149"/>
                <a:gd name="T18" fmla="*/ 1 w 149"/>
                <a:gd name="T19" fmla="*/ 3 h 149"/>
                <a:gd name="T20" fmla="*/ 1 w 149"/>
                <a:gd name="T21" fmla="*/ 4 h 149"/>
                <a:gd name="T22" fmla="*/ 1 w 149"/>
                <a:gd name="T23" fmla="*/ 4 h 149"/>
                <a:gd name="T24" fmla="*/ 2 w 149"/>
                <a:gd name="T25" fmla="*/ 4 h 149"/>
                <a:gd name="T26" fmla="*/ 3 w 149"/>
                <a:gd name="T27" fmla="*/ 4 h 149"/>
                <a:gd name="T28" fmla="*/ 4 w 149"/>
                <a:gd name="T29" fmla="*/ 4 h 149"/>
                <a:gd name="T30" fmla="*/ 4 w 149"/>
                <a:gd name="T31" fmla="*/ 3 h 149"/>
                <a:gd name="T32" fmla="*/ 4 w 149"/>
                <a:gd name="T33" fmla="*/ 2 h 14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49"/>
                <a:gd name="T52" fmla="*/ 0 h 149"/>
                <a:gd name="T53" fmla="*/ 149 w 149"/>
                <a:gd name="T54" fmla="*/ 149 h 14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49" h="149">
                  <a:moveTo>
                    <a:pt x="149" y="74"/>
                  </a:moveTo>
                  <a:lnTo>
                    <a:pt x="143" y="45"/>
                  </a:lnTo>
                  <a:lnTo>
                    <a:pt x="127" y="22"/>
                  </a:lnTo>
                  <a:lnTo>
                    <a:pt x="104" y="6"/>
                  </a:lnTo>
                  <a:lnTo>
                    <a:pt x="75" y="0"/>
                  </a:lnTo>
                  <a:lnTo>
                    <a:pt x="45" y="6"/>
                  </a:lnTo>
                  <a:lnTo>
                    <a:pt x="22" y="22"/>
                  </a:lnTo>
                  <a:lnTo>
                    <a:pt x="6" y="45"/>
                  </a:lnTo>
                  <a:lnTo>
                    <a:pt x="0" y="74"/>
                  </a:lnTo>
                  <a:lnTo>
                    <a:pt x="6" y="104"/>
                  </a:lnTo>
                  <a:lnTo>
                    <a:pt x="22" y="127"/>
                  </a:lnTo>
                  <a:lnTo>
                    <a:pt x="45" y="143"/>
                  </a:lnTo>
                  <a:lnTo>
                    <a:pt x="75" y="149"/>
                  </a:lnTo>
                  <a:lnTo>
                    <a:pt x="104" y="143"/>
                  </a:lnTo>
                  <a:lnTo>
                    <a:pt x="127" y="127"/>
                  </a:lnTo>
                  <a:lnTo>
                    <a:pt x="143" y="104"/>
                  </a:lnTo>
                  <a:lnTo>
                    <a:pt x="149" y="74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Rectangle 227"/>
            <p:cNvSpPr>
              <a:spLocks noChangeArrowheads="1"/>
            </p:cNvSpPr>
            <p:nvPr/>
          </p:nvSpPr>
          <p:spPr bwMode="auto">
            <a:xfrm>
              <a:off x="1488" y="3072"/>
              <a:ext cx="308" cy="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300">
                  <a:solidFill>
                    <a:srgbClr val="000000"/>
                  </a:solidFill>
                  <a:latin typeface="Helvetica" charset="0"/>
                </a:rPr>
                <a:t>Helen</a:t>
              </a:r>
              <a:endParaRPr lang="en-US"/>
            </a:p>
          </p:txBody>
        </p:sp>
        <p:sp>
          <p:nvSpPr>
            <p:cNvPr id="31" name="Freeform 228"/>
            <p:cNvSpPr>
              <a:spLocks/>
            </p:cNvSpPr>
            <p:nvPr/>
          </p:nvSpPr>
          <p:spPr bwMode="auto">
            <a:xfrm>
              <a:off x="2610" y="2289"/>
              <a:ext cx="83" cy="83"/>
            </a:xfrm>
            <a:custGeom>
              <a:avLst/>
              <a:gdLst>
                <a:gd name="T0" fmla="*/ 3 w 166"/>
                <a:gd name="T1" fmla="*/ 2 h 166"/>
                <a:gd name="T2" fmla="*/ 3 w 166"/>
                <a:gd name="T3" fmla="*/ 1 h 166"/>
                <a:gd name="T4" fmla="*/ 3 w 166"/>
                <a:gd name="T5" fmla="*/ 1 h 166"/>
                <a:gd name="T6" fmla="*/ 2 w 166"/>
                <a:gd name="T7" fmla="*/ 1 h 166"/>
                <a:gd name="T8" fmla="*/ 2 w 166"/>
                <a:gd name="T9" fmla="*/ 0 h 166"/>
                <a:gd name="T10" fmla="*/ 1 w 166"/>
                <a:gd name="T11" fmla="*/ 1 h 166"/>
                <a:gd name="T12" fmla="*/ 1 w 166"/>
                <a:gd name="T13" fmla="*/ 1 h 166"/>
                <a:gd name="T14" fmla="*/ 1 w 166"/>
                <a:gd name="T15" fmla="*/ 1 h 166"/>
                <a:gd name="T16" fmla="*/ 0 w 166"/>
                <a:gd name="T17" fmla="*/ 2 h 166"/>
                <a:gd name="T18" fmla="*/ 1 w 166"/>
                <a:gd name="T19" fmla="*/ 2 h 166"/>
                <a:gd name="T20" fmla="*/ 1 w 166"/>
                <a:gd name="T21" fmla="*/ 3 h 166"/>
                <a:gd name="T22" fmla="*/ 1 w 166"/>
                <a:gd name="T23" fmla="*/ 3 h 166"/>
                <a:gd name="T24" fmla="*/ 2 w 166"/>
                <a:gd name="T25" fmla="*/ 3 h 166"/>
                <a:gd name="T26" fmla="*/ 2 w 166"/>
                <a:gd name="T27" fmla="*/ 3 h 166"/>
                <a:gd name="T28" fmla="*/ 3 w 166"/>
                <a:gd name="T29" fmla="*/ 3 h 166"/>
                <a:gd name="T30" fmla="*/ 3 w 166"/>
                <a:gd name="T31" fmla="*/ 2 h 166"/>
                <a:gd name="T32" fmla="*/ 3 w 166"/>
                <a:gd name="T33" fmla="*/ 2 h 16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66"/>
                <a:gd name="T52" fmla="*/ 0 h 166"/>
                <a:gd name="T53" fmla="*/ 166 w 166"/>
                <a:gd name="T54" fmla="*/ 166 h 16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66" h="166">
                  <a:moveTo>
                    <a:pt x="166" y="82"/>
                  </a:moveTo>
                  <a:lnTo>
                    <a:pt x="160" y="50"/>
                  </a:lnTo>
                  <a:lnTo>
                    <a:pt x="142" y="24"/>
                  </a:lnTo>
                  <a:lnTo>
                    <a:pt x="116" y="6"/>
                  </a:lnTo>
                  <a:lnTo>
                    <a:pt x="83" y="0"/>
                  </a:lnTo>
                  <a:lnTo>
                    <a:pt x="50" y="6"/>
                  </a:lnTo>
                  <a:lnTo>
                    <a:pt x="25" y="24"/>
                  </a:lnTo>
                  <a:lnTo>
                    <a:pt x="7" y="50"/>
                  </a:lnTo>
                  <a:lnTo>
                    <a:pt x="0" y="82"/>
                  </a:lnTo>
                  <a:lnTo>
                    <a:pt x="7" y="116"/>
                  </a:lnTo>
                  <a:lnTo>
                    <a:pt x="25" y="141"/>
                  </a:lnTo>
                  <a:lnTo>
                    <a:pt x="50" y="159"/>
                  </a:lnTo>
                  <a:lnTo>
                    <a:pt x="83" y="166"/>
                  </a:lnTo>
                  <a:lnTo>
                    <a:pt x="116" y="159"/>
                  </a:lnTo>
                  <a:lnTo>
                    <a:pt x="142" y="141"/>
                  </a:lnTo>
                  <a:lnTo>
                    <a:pt x="160" y="116"/>
                  </a:lnTo>
                  <a:lnTo>
                    <a:pt x="166" y="82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229"/>
            <p:cNvSpPr>
              <a:spLocks/>
            </p:cNvSpPr>
            <p:nvPr/>
          </p:nvSpPr>
          <p:spPr bwMode="auto">
            <a:xfrm>
              <a:off x="2610" y="2289"/>
              <a:ext cx="83" cy="83"/>
            </a:xfrm>
            <a:custGeom>
              <a:avLst/>
              <a:gdLst>
                <a:gd name="T0" fmla="*/ 4 w 149"/>
                <a:gd name="T1" fmla="*/ 2 h 149"/>
                <a:gd name="T2" fmla="*/ 4 w 149"/>
                <a:gd name="T3" fmla="*/ 1 h 149"/>
                <a:gd name="T4" fmla="*/ 4 w 149"/>
                <a:gd name="T5" fmla="*/ 1 h 149"/>
                <a:gd name="T6" fmla="*/ 3 w 149"/>
                <a:gd name="T7" fmla="*/ 1 h 149"/>
                <a:gd name="T8" fmla="*/ 2 w 149"/>
                <a:gd name="T9" fmla="*/ 0 h 149"/>
                <a:gd name="T10" fmla="*/ 1 w 149"/>
                <a:gd name="T11" fmla="*/ 1 h 149"/>
                <a:gd name="T12" fmla="*/ 1 w 149"/>
                <a:gd name="T13" fmla="*/ 1 h 149"/>
                <a:gd name="T14" fmla="*/ 1 w 149"/>
                <a:gd name="T15" fmla="*/ 1 h 149"/>
                <a:gd name="T16" fmla="*/ 0 w 149"/>
                <a:gd name="T17" fmla="*/ 2 h 149"/>
                <a:gd name="T18" fmla="*/ 1 w 149"/>
                <a:gd name="T19" fmla="*/ 3 h 149"/>
                <a:gd name="T20" fmla="*/ 1 w 149"/>
                <a:gd name="T21" fmla="*/ 4 h 149"/>
                <a:gd name="T22" fmla="*/ 1 w 149"/>
                <a:gd name="T23" fmla="*/ 4 h 149"/>
                <a:gd name="T24" fmla="*/ 2 w 149"/>
                <a:gd name="T25" fmla="*/ 4 h 149"/>
                <a:gd name="T26" fmla="*/ 3 w 149"/>
                <a:gd name="T27" fmla="*/ 4 h 149"/>
                <a:gd name="T28" fmla="*/ 4 w 149"/>
                <a:gd name="T29" fmla="*/ 4 h 149"/>
                <a:gd name="T30" fmla="*/ 4 w 149"/>
                <a:gd name="T31" fmla="*/ 3 h 149"/>
                <a:gd name="T32" fmla="*/ 4 w 149"/>
                <a:gd name="T33" fmla="*/ 2 h 14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49"/>
                <a:gd name="T52" fmla="*/ 0 h 149"/>
                <a:gd name="T53" fmla="*/ 149 w 149"/>
                <a:gd name="T54" fmla="*/ 149 h 14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49" h="149">
                  <a:moveTo>
                    <a:pt x="149" y="74"/>
                  </a:moveTo>
                  <a:lnTo>
                    <a:pt x="143" y="45"/>
                  </a:lnTo>
                  <a:lnTo>
                    <a:pt x="127" y="22"/>
                  </a:lnTo>
                  <a:lnTo>
                    <a:pt x="104" y="6"/>
                  </a:lnTo>
                  <a:lnTo>
                    <a:pt x="74" y="0"/>
                  </a:lnTo>
                  <a:lnTo>
                    <a:pt x="45" y="6"/>
                  </a:lnTo>
                  <a:lnTo>
                    <a:pt x="22" y="22"/>
                  </a:lnTo>
                  <a:lnTo>
                    <a:pt x="6" y="45"/>
                  </a:lnTo>
                  <a:lnTo>
                    <a:pt x="0" y="74"/>
                  </a:lnTo>
                  <a:lnTo>
                    <a:pt x="6" y="104"/>
                  </a:lnTo>
                  <a:lnTo>
                    <a:pt x="22" y="127"/>
                  </a:lnTo>
                  <a:lnTo>
                    <a:pt x="45" y="143"/>
                  </a:lnTo>
                  <a:lnTo>
                    <a:pt x="74" y="149"/>
                  </a:lnTo>
                  <a:lnTo>
                    <a:pt x="104" y="143"/>
                  </a:lnTo>
                  <a:lnTo>
                    <a:pt x="127" y="127"/>
                  </a:lnTo>
                  <a:lnTo>
                    <a:pt x="143" y="104"/>
                  </a:lnTo>
                  <a:lnTo>
                    <a:pt x="149" y="74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Rectangle 230"/>
            <p:cNvSpPr>
              <a:spLocks noChangeArrowheads="1"/>
            </p:cNvSpPr>
            <p:nvPr/>
          </p:nvSpPr>
          <p:spPr bwMode="auto">
            <a:xfrm>
              <a:off x="2690" y="2387"/>
              <a:ext cx="367" cy="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300">
                  <a:solidFill>
                    <a:srgbClr val="000000"/>
                  </a:solidFill>
                  <a:latin typeface="Helvetica" charset="0"/>
                </a:rPr>
                <a:t>Martha</a:t>
              </a:r>
              <a:endParaRPr lang="en-US"/>
            </a:p>
          </p:txBody>
        </p:sp>
        <p:sp>
          <p:nvSpPr>
            <p:cNvPr id="34" name="Freeform 231"/>
            <p:cNvSpPr>
              <a:spLocks/>
            </p:cNvSpPr>
            <p:nvPr/>
          </p:nvSpPr>
          <p:spPr bwMode="auto">
            <a:xfrm>
              <a:off x="2042" y="2777"/>
              <a:ext cx="83" cy="83"/>
            </a:xfrm>
            <a:custGeom>
              <a:avLst/>
              <a:gdLst>
                <a:gd name="T0" fmla="*/ 3 w 166"/>
                <a:gd name="T1" fmla="*/ 2 h 166"/>
                <a:gd name="T2" fmla="*/ 3 w 166"/>
                <a:gd name="T3" fmla="*/ 1 h 166"/>
                <a:gd name="T4" fmla="*/ 3 w 166"/>
                <a:gd name="T5" fmla="*/ 1 h 166"/>
                <a:gd name="T6" fmla="*/ 2 w 166"/>
                <a:gd name="T7" fmla="*/ 1 h 166"/>
                <a:gd name="T8" fmla="*/ 2 w 166"/>
                <a:gd name="T9" fmla="*/ 0 h 166"/>
                <a:gd name="T10" fmla="*/ 1 w 166"/>
                <a:gd name="T11" fmla="*/ 1 h 166"/>
                <a:gd name="T12" fmla="*/ 1 w 166"/>
                <a:gd name="T13" fmla="*/ 1 h 166"/>
                <a:gd name="T14" fmla="*/ 1 w 166"/>
                <a:gd name="T15" fmla="*/ 1 h 166"/>
                <a:gd name="T16" fmla="*/ 0 w 166"/>
                <a:gd name="T17" fmla="*/ 2 h 166"/>
                <a:gd name="T18" fmla="*/ 1 w 166"/>
                <a:gd name="T19" fmla="*/ 2 h 166"/>
                <a:gd name="T20" fmla="*/ 1 w 166"/>
                <a:gd name="T21" fmla="*/ 3 h 166"/>
                <a:gd name="T22" fmla="*/ 1 w 166"/>
                <a:gd name="T23" fmla="*/ 3 h 166"/>
                <a:gd name="T24" fmla="*/ 2 w 166"/>
                <a:gd name="T25" fmla="*/ 3 h 166"/>
                <a:gd name="T26" fmla="*/ 2 w 166"/>
                <a:gd name="T27" fmla="*/ 3 h 166"/>
                <a:gd name="T28" fmla="*/ 3 w 166"/>
                <a:gd name="T29" fmla="*/ 3 h 166"/>
                <a:gd name="T30" fmla="*/ 3 w 166"/>
                <a:gd name="T31" fmla="*/ 2 h 166"/>
                <a:gd name="T32" fmla="*/ 3 w 166"/>
                <a:gd name="T33" fmla="*/ 2 h 16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66"/>
                <a:gd name="T52" fmla="*/ 0 h 166"/>
                <a:gd name="T53" fmla="*/ 166 w 166"/>
                <a:gd name="T54" fmla="*/ 166 h 16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66" h="166">
                  <a:moveTo>
                    <a:pt x="166" y="84"/>
                  </a:moveTo>
                  <a:lnTo>
                    <a:pt x="160" y="50"/>
                  </a:lnTo>
                  <a:lnTo>
                    <a:pt x="142" y="25"/>
                  </a:lnTo>
                  <a:lnTo>
                    <a:pt x="116" y="7"/>
                  </a:lnTo>
                  <a:lnTo>
                    <a:pt x="84" y="0"/>
                  </a:lnTo>
                  <a:lnTo>
                    <a:pt x="52" y="7"/>
                  </a:lnTo>
                  <a:lnTo>
                    <a:pt x="25" y="25"/>
                  </a:lnTo>
                  <a:lnTo>
                    <a:pt x="7" y="50"/>
                  </a:lnTo>
                  <a:lnTo>
                    <a:pt x="0" y="84"/>
                  </a:lnTo>
                  <a:lnTo>
                    <a:pt x="7" y="116"/>
                  </a:lnTo>
                  <a:lnTo>
                    <a:pt x="25" y="142"/>
                  </a:lnTo>
                  <a:lnTo>
                    <a:pt x="52" y="160"/>
                  </a:lnTo>
                  <a:lnTo>
                    <a:pt x="84" y="166"/>
                  </a:lnTo>
                  <a:lnTo>
                    <a:pt x="116" y="160"/>
                  </a:lnTo>
                  <a:lnTo>
                    <a:pt x="142" y="142"/>
                  </a:lnTo>
                  <a:lnTo>
                    <a:pt x="160" y="116"/>
                  </a:lnTo>
                  <a:lnTo>
                    <a:pt x="166" y="84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232"/>
            <p:cNvSpPr>
              <a:spLocks/>
            </p:cNvSpPr>
            <p:nvPr/>
          </p:nvSpPr>
          <p:spPr bwMode="auto">
            <a:xfrm>
              <a:off x="2042" y="2777"/>
              <a:ext cx="83" cy="83"/>
            </a:xfrm>
            <a:custGeom>
              <a:avLst/>
              <a:gdLst>
                <a:gd name="T0" fmla="*/ 4 w 149"/>
                <a:gd name="T1" fmla="*/ 2 h 149"/>
                <a:gd name="T2" fmla="*/ 4 w 149"/>
                <a:gd name="T3" fmla="*/ 1 h 149"/>
                <a:gd name="T4" fmla="*/ 4 w 149"/>
                <a:gd name="T5" fmla="*/ 1 h 149"/>
                <a:gd name="T6" fmla="*/ 3 w 149"/>
                <a:gd name="T7" fmla="*/ 1 h 149"/>
                <a:gd name="T8" fmla="*/ 2 w 149"/>
                <a:gd name="T9" fmla="*/ 0 h 149"/>
                <a:gd name="T10" fmla="*/ 1 w 149"/>
                <a:gd name="T11" fmla="*/ 1 h 149"/>
                <a:gd name="T12" fmla="*/ 1 w 149"/>
                <a:gd name="T13" fmla="*/ 1 h 149"/>
                <a:gd name="T14" fmla="*/ 1 w 149"/>
                <a:gd name="T15" fmla="*/ 1 h 149"/>
                <a:gd name="T16" fmla="*/ 0 w 149"/>
                <a:gd name="T17" fmla="*/ 2 h 149"/>
                <a:gd name="T18" fmla="*/ 1 w 149"/>
                <a:gd name="T19" fmla="*/ 3 h 149"/>
                <a:gd name="T20" fmla="*/ 1 w 149"/>
                <a:gd name="T21" fmla="*/ 4 h 149"/>
                <a:gd name="T22" fmla="*/ 1 w 149"/>
                <a:gd name="T23" fmla="*/ 4 h 149"/>
                <a:gd name="T24" fmla="*/ 2 w 149"/>
                <a:gd name="T25" fmla="*/ 4 h 149"/>
                <a:gd name="T26" fmla="*/ 3 w 149"/>
                <a:gd name="T27" fmla="*/ 4 h 149"/>
                <a:gd name="T28" fmla="*/ 4 w 149"/>
                <a:gd name="T29" fmla="*/ 4 h 149"/>
                <a:gd name="T30" fmla="*/ 4 w 149"/>
                <a:gd name="T31" fmla="*/ 3 h 149"/>
                <a:gd name="T32" fmla="*/ 4 w 149"/>
                <a:gd name="T33" fmla="*/ 2 h 14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49"/>
                <a:gd name="T52" fmla="*/ 0 h 149"/>
                <a:gd name="T53" fmla="*/ 149 w 149"/>
                <a:gd name="T54" fmla="*/ 149 h 14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49" h="149">
                  <a:moveTo>
                    <a:pt x="149" y="75"/>
                  </a:moveTo>
                  <a:lnTo>
                    <a:pt x="143" y="45"/>
                  </a:lnTo>
                  <a:lnTo>
                    <a:pt x="127" y="22"/>
                  </a:lnTo>
                  <a:lnTo>
                    <a:pt x="104" y="6"/>
                  </a:lnTo>
                  <a:lnTo>
                    <a:pt x="75" y="0"/>
                  </a:lnTo>
                  <a:lnTo>
                    <a:pt x="46" y="6"/>
                  </a:lnTo>
                  <a:lnTo>
                    <a:pt x="22" y="22"/>
                  </a:lnTo>
                  <a:lnTo>
                    <a:pt x="6" y="45"/>
                  </a:lnTo>
                  <a:lnTo>
                    <a:pt x="0" y="75"/>
                  </a:lnTo>
                  <a:lnTo>
                    <a:pt x="6" y="104"/>
                  </a:lnTo>
                  <a:lnTo>
                    <a:pt x="22" y="127"/>
                  </a:lnTo>
                  <a:lnTo>
                    <a:pt x="46" y="143"/>
                  </a:lnTo>
                  <a:lnTo>
                    <a:pt x="75" y="149"/>
                  </a:lnTo>
                  <a:lnTo>
                    <a:pt x="104" y="143"/>
                  </a:lnTo>
                  <a:lnTo>
                    <a:pt x="127" y="127"/>
                  </a:lnTo>
                  <a:lnTo>
                    <a:pt x="143" y="104"/>
                  </a:lnTo>
                  <a:lnTo>
                    <a:pt x="149" y="75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Rectangle 233"/>
            <p:cNvSpPr>
              <a:spLocks noChangeArrowheads="1"/>
            </p:cNvSpPr>
            <p:nvPr/>
          </p:nvSpPr>
          <p:spPr bwMode="auto">
            <a:xfrm>
              <a:off x="2122" y="2874"/>
              <a:ext cx="254" cy="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300">
                  <a:solidFill>
                    <a:srgbClr val="000000"/>
                  </a:solidFill>
                  <a:latin typeface="Helvetica" charset="0"/>
                </a:rPr>
                <a:t>Alice</a:t>
              </a:r>
              <a:endParaRPr lang="en-US"/>
            </a:p>
          </p:txBody>
        </p:sp>
        <p:sp>
          <p:nvSpPr>
            <p:cNvPr id="37" name="Freeform 234"/>
            <p:cNvSpPr>
              <a:spLocks/>
            </p:cNvSpPr>
            <p:nvPr/>
          </p:nvSpPr>
          <p:spPr bwMode="auto">
            <a:xfrm>
              <a:off x="1236" y="2528"/>
              <a:ext cx="83" cy="83"/>
            </a:xfrm>
            <a:custGeom>
              <a:avLst/>
              <a:gdLst>
                <a:gd name="T0" fmla="*/ 2 w 167"/>
                <a:gd name="T1" fmla="*/ 2 h 166"/>
                <a:gd name="T2" fmla="*/ 2 w 167"/>
                <a:gd name="T3" fmla="*/ 1 h 166"/>
                <a:gd name="T4" fmla="*/ 2 w 167"/>
                <a:gd name="T5" fmla="*/ 1 h 166"/>
                <a:gd name="T6" fmla="*/ 1 w 167"/>
                <a:gd name="T7" fmla="*/ 1 h 166"/>
                <a:gd name="T8" fmla="*/ 1 w 167"/>
                <a:gd name="T9" fmla="*/ 0 h 166"/>
                <a:gd name="T10" fmla="*/ 0 w 167"/>
                <a:gd name="T11" fmla="*/ 1 h 166"/>
                <a:gd name="T12" fmla="*/ 0 w 167"/>
                <a:gd name="T13" fmla="*/ 1 h 166"/>
                <a:gd name="T14" fmla="*/ 0 w 167"/>
                <a:gd name="T15" fmla="*/ 1 h 166"/>
                <a:gd name="T16" fmla="*/ 0 w 167"/>
                <a:gd name="T17" fmla="*/ 2 h 166"/>
                <a:gd name="T18" fmla="*/ 0 w 167"/>
                <a:gd name="T19" fmla="*/ 2 h 166"/>
                <a:gd name="T20" fmla="*/ 0 w 167"/>
                <a:gd name="T21" fmla="*/ 3 h 166"/>
                <a:gd name="T22" fmla="*/ 0 w 167"/>
                <a:gd name="T23" fmla="*/ 3 h 166"/>
                <a:gd name="T24" fmla="*/ 1 w 167"/>
                <a:gd name="T25" fmla="*/ 3 h 166"/>
                <a:gd name="T26" fmla="*/ 1 w 167"/>
                <a:gd name="T27" fmla="*/ 3 h 166"/>
                <a:gd name="T28" fmla="*/ 2 w 167"/>
                <a:gd name="T29" fmla="*/ 3 h 166"/>
                <a:gd name="T30" fmla="*/ 2 w 167"/>
                <a:gd name="T31" fmla="*/ 2 h 166"/>
                <a:gd name="T32" fmla="*/ 2 w 167"/>
                <a:gd name="T33" fmla="*/ 2 h 16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67"/>
                <a:gd name="T52" fmla="*/ 0 h 166"/>
                <a:gd name="T53" fmla="*/ 167 w 167"/>
                <a:gd name="T54" fmla="*/ 166 h 16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67" h="166">
                  <a:moveTo>
                    <a:pt x="167" y="84"/>
                  </a:moveTo>
                  <a:lnTo>
                    <a:pt x="161" y="51"/>
                  </a:lnTo>
                  <a:lnTo>
                    <a:pt x="143" y="24"/>
                  </a:lnTo>
                  <a:lnTo>
                    <a:pt x="116" y="7"/>
                  </a:lnTo>
                  <a:lnTo>
                    <a:pt x="84" y="0"/>
                  </a:lnTo>
                  <a:lnTo>
                    <a:pt x="51" y="7"/>
                  </a:lnTo>
                  <a:lnTo>
                    <a:pt x="25" y="24"/>
                  </a:lnTo>
                  <a:lnTo>
                    <a:pt x="7" y="51"/>
                  </a:lnTo>
                  <a:lnTo>
                    <a:pt x="0" y="84"/>
                  </a:lnTo>
                  <a:lnTo>
                    <a:pt x="7" y="116"/>
                  </a:lnTo>
                  <a:lnTo>
                    <a:pt x="25" y="143"/>
                  </a:lnTo>
                  <a:lnTo>
                    <a:pt x="51" y="159"/>
                  </a:lnTo>
                  <a:lnTo>
                    <a:pt x="84" y="166"/>
                  </a:lnTo>
                  <a:lnTo>
                    <a:pt x="116" y="159"/>
                  </a:lnTo>
                  <a:lnTo>
                    <a:pt x="143" y="143"/>
                  </a:lnTo>
                  <a:lnTo>
                    <a:pt x="161" y="116"/>
                  </a:lnTo>
                  <a:lnTo>
                    <a:pt x="167" y="84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235"/>
            <p:cNvSpPr>
              <a:spLocks/>
            </p:cNvSpPr>
            <p:nvPr/>
          </p:nvSpPr>
          <p:spPr bwMode="auto">
            <a:xfrm>
              <a:off x="1236" y="2528"/>
              <a:ext cx="83" cy="83"/>
            </a:xfrm>
            <a:custGeom>
              <a:avLst/>
              <a:gdLst>
                <a:gd name="T0" fmla="*/ 4 w 150"/>
                <a:gd name="T1" fmla="*/ 2 h 149"/>
                <a:gd name="T2" fmla="*/ 4 w 150"/>
                <a:gd name="T3" fmla="*/ 1 h 149"/>
                <a:gd name="T4" fmla="*/ 4 w 150"/>
                <a:gd name="T5" fmla="*/ 1 h 149"/>
                <a:gd name="T6" fmla="*/ 3 w 150"/>
                <a:gd name="T7" fmla="*/ 1 h 149"/>
                <a:gd name="T8" fmla="*/ 2 w 150"/>
                <a:gd name="T9" fmla="*/ 0 h 149"/>
                <a:gd name="T10" fmla="*/ 1 w 150"/>
                <a:gd name="T11" fmla="*/ 1 h 149"/>
                <a:gd name="T12" fmla="*/ 1 w 150"/>
                <a:gd name="T13" fmla="*/ 1 h 149"/>
                <a:gd name="T14" fmla="*/ 1 w 150"/>
                <a:gd name="T15" fmla="*/ 1 h 149"/>
                <a:gd name="T16" fmla="*/ 0 w 150"/>
                <a:gd name="T17" fmla="*/ 2 h 149"/>
                <a:gd name="T18" fmla="*/ 1 w 150"/>
                <a:gd name="T19" fmla="*/ 3 h 149"/>
                <a:gd name="T20" fmla="*/ 1 w 150"/>
                <a:gd name="T21" fmla="*/ 4 h 149"/>
                <a:gd name="T22" fmla="*/ 1 w 150"/>
                <a:gd name="T23" fmla="*/ 4 h 149"/>
                <a:gd name="T24" fmla="*/ 2 w 150"/>
                <a:gd name="T25" fmla="*/ 4 h 149"/>
                <a:gd name="T26" fmla="*/ 3 w 150"/>
                <a:gd name="T27" fmla="*/ 4 h 149"/>
                <a:gd name="T28" fmla="*/ 4 w 150"/>
                <a:gd name="T29" fmla="*/ 4 h 149"/>
                <a:gd name="T30" fmla="*/ 4 w 150"/>
                <a:gd name="T31" fmla="*/ 3 h 149"/>
                <a:gd name="T32" fmla="*/ 4 w 150"/>
                <a:gd name="T33" fmla="*/ 2 h 14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50"/>
                <a:gd name="T52" fmla="*/ 0 h 149"/>
                <a:gd name="T53" fmla="*/ 150 w 150"/>
                <a:gd name="T54" fmla="*/ 149 h 14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50" h="149">
                  <a:moveTo>
                    <a:pt x="150" y="75"/>
                  </a:moveTo>
                  <a:lnTo>
                    <a:pt x="144" y="46"/>
                  </a:lnTo>
                  <a:lnTo>
                    <a:pt x="128" y="22"/>
                  </a:lnTo>
                  <a:lnTo>
                    <a:pt x="104" y="6"/>
                  </a:lnTo>
                  <a:lnTo>
                    <a:pt x="75" y="0"/>
                  </a:lnTo>
                  <a:lnTo>
                    <a:pt x="46" y="6"/>
                  </a:lnTo>
                  <a:lnTo>
                    <a:pt x="22" y="22"/>
                  </a:lnTo>
                  <a:lnTo>
                    <a:pt x="6" y="46"/>
                  </a:lnTo>
                  <a:lnTo>
                    <a:pt x="0" y="75"/>
                  </a:lnTo>
                  <a:lnTo>
                    <a:pt x="6" y="104"/>
                  </a:lnTo>
                  <a:lnTo>
                    <a:pt x="22" y="128"/>
                  </a:lnTo>
                  <a:lnTo>
                    <a:pt x="46" y="143"/>
                  </a:lnTo>
                  <a:lnTo>
                    <a:pt x="75" y="149"/>
                  </a:lnTo>
                  <a:lnTo>
                    <a:pt x="104" y="143"/>
                  </a:lnTo>
                  <a:lnTo>
                    <a:pt x="128" y="128"/>
                  </a:lnTo>
                  <a:lnTo>
                    <a:pt x="144" y="104"/>
                  </a:lnTo>
                  <a:lnTo>
                    <a:pt x="150" y="75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Rectangle 236"/>
            <p:cNvSpPr>
              <a:spLocks noChangeArrowheads="1"/>
            </p:cNvSpPr>
            <p:nvPr/>
          </p:nvSpPr>
          <p:spPr bwMode="auto">
            <a:xfrm>
              <a:off x="1104" y="2352"/>
              <a:ext cx="308" cy="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300">
                  <a:solidFill>
                    <a:srgbClr val="000000"/>
                  </a:solidFill>
                  <a:latin typeface="Helvetica" charset="0"/>
                </a:rPr>
                <a:t>Robin</a:t>
              </a:r>
              <a:endParaRPr lang="en-US"/>
            </a:p>
          </p:txBody>
        </p:sp>
        <p:sp>
          <p:nvSpPr>
            <p:cNvPr id="40" name="Freeform 237"/>
            <p:cNvSpPr>
              <a:spLocks/>
            </p:cNvSpPr>
            <p:nvPr/>
          </p:nvSpPr>
          <p:spPr bwMode="auto">
            <a:xfrm>
              <a:off x="2410" y="1479"/>
              <a:ext cx="83" cy="83"/>
            </a:xfrm>
            <a:custGeom>
              <a:avLst/>
              <a:gdLst>
                <a:gd name="T0" fmla="*/ 3 w 166"/>
                <a:gd name="T1" fmla="*/ 2 h 166"/>
                <a:gd name="T2" fmla="*/ 3 w 166"/>
                <a:gd name="T3" fmla="*/ 1 h 166"/>
                <a:gd name="T4" fmla="*/ 3 w 166"/>
                <a:gd name="T5" fmla="*/ 1 h 166"/>
                <a:gd name="T6" fmla="*/ 2 w 166"/>
                <a:gd name="T7" fmla="*/ 1 h 166"/>
                <a:gd name="T8" fmla="*/ 2 w 166"/>
                <a:gd name="T9" fmla="*/ 0 h 166"/>
                <a:gd name="T10" fmla="*/ 1 w 166"/>
                <a:gd name="T11" fmla="*/ 1 h 166"/>
                <a:gd name="T12" fmla="*/ 1 w 166"/>
                <a:gd name="T13" fmla="*/ 1 h 166"/>
                <a:gd name="T14" fmla="*/ 1 w 166"/>
                <a:gd name="T15" fmla="*/ 1 h 166"/>
                <a:gd name="T16" fmla="*/ 0 w 166"/>
                <a:gd name="T17" fmla="*/ 2 h 166"/>
                <a:gd name="T18" fmla="*/ 1 w 166"/>
                <a:gd name="T19" fmla="*/ 2 h 166"/>
                <a:gd name="T20" fmla="*/ 1 w 166"/>
                <a:gd name="T21" fmla="*/ 3 h 166"/>
                <a:gd name="T22" fmla="*/ 1 w 166"/>
                <a:gd name="T23" fmla="*/ 3 h 166"/>
                <a:gd name="T24" fmla="*/ 2 w 166"/>
                <a:gd name="T25" fmla="*/ 3 h 166"/>
                <a:gd name="T26" fmla="*/ 2 w 166"/>
                <a:gd name="T27" fmla="*/ 3 h 166"/>
                <a:gd name="T28" fmla="*/ 3 w 166"/>
                <a:gd name="T29" fmla="*/ 3 h 166"/>
                <a:gd name="T30" fmla="*/ 3 w 166"/>
                <a:gd name="T31" fmla="*/ 2 h 166"/>
                <a:gd name="T32" fmla="*/ 3 w 166"/>
                <a:gd name="T33" fmla="*/ 2 h 16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66"/>
                <a:gd name="T52" fmla="*/ 0 h 166"/>
                <a:gd name="T53" fmla="*/ 166 w 166"/>
                <a:gd name="T54" fmla="*/ 166 h 16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66" h="166">
                  <a:moveTo>
                    <a:pt x="166" y="82"/>
                  </a:moveTo>
                  <a:lnTo>
                    <a:pt x="159" y="50"/>
                  </a:lnTo>
                  <a:lnTo>
                    <a:pt x="143" y="24"/>
                  </a:lnTo>
                  <a:lnTo>
                    <a:pt x="116" y="6"/>
                  </a:lnTo>
                  <a:lnTo>
                    <a:pt x="84" y="0"/>
                  </a:lnTo>
                  <a:lnTo>
                    <a:pt x="51" y="6"/>
                  </a:lnTo>
                  <a:lnTo>
                    <a:pt x="25" y="24"/>
                  </a:lnTo>
                  <a:lnTo>
                    <a:pt x="7" y="50"/>
                  </a:lnTo>
                  <a:lnTo>
                    <a:pt x="0" y="82"/>
                  </a:lnTo>
                  <a:lnTo>
                    <a:pt x="7" y="115"/>
                  </a:lnTo>
                  <a:lnTo>
                    <a:pt x="25" y="141"/>
                  </a:lnTo>
                  <a:lnTo>
                    <a:pt x="51" y="159"/>
                  </a:lnTo>
                  <a:lnTo>
                    <a:pt x="84" y="166"/>
                  </a:lnTo>
                  <a:lnTo>
                    <a:pt x="116" y="159"/>
                  </a:lnTo>
                  <a:lnTo>
                    <a:pt x="143" y="141"/>
                  </a:lnTo>
                  <a:lnTo>
                    <a:pt x="159" y="115"/>
                  </a:lnTo>
                  <a:lnTo>
                    <a:pt x="166" y="82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238"/>
            <p:cNvSpPr>
              <a:spLocks/>
            </p:cNvSpPr>
            <p:nvPr/>
          </p:nvSpPr>
          <p:spPr bwMode="auto">
            <a:xfrm>
              <a:off x="2410" y="1479"/>
              <a:ext cx="83" cy="83"/>
            </a:xfrm>
            <a:custGeom>
              <a:avLst/>
              <a:gdLst>
                <a:gd name="T0" fmla="*/ 4 w 149"/>
                <a:gd name="T1" fmla="*/ 2 h 149"/>
                <a:gd name="T2" fmla="*/ 4 w 149"/>
                <a:gd name="T3" fmla="*/ 1 h 149"/>
                <a:gd name="T4" fmla="*/ 4 w 149"/>
                <a:gd name="T5" fmla="*/ 1 h 149"/>
                <a:gd name="T6" fmla="*/ 3 w 149"/>
                <a:gd name="T7" fmla="*/ 1 h 149"/>
                <a:gd name="T8" fmla="*/ 2 w 149"/>
                <a:gd name="T9" fmla="*/ 0 h 149"/>
                <a:gd name="T10" fmla="*/ 1 w 149"/>
                <a:gd name="T11" fmla="*/ 1 h 149"/>
                <a:gd name="T12" fmla="*/ 1 w 149"/>
                <a:gd name="T13" fmla="*/ 1 h 149"/>
                <a:gd name="T14" fmla="*/ 1 w 149"/>
                <a:gd name="T15" fmla="*/ 1 h 149"/>
                <a:gd name="T16" fmla="*/ 0 w 149"/>
                <a:gd name="T17" fmla="*/ 2 h 149"/>
                <a:gd name="T18" fmla="*/ 1 w 149"/>
                <a:gd name="T19" fmla="*/ 3 h 149"/>
                <a:gd name="T20" fmla="*/ 1 w 149"/>
                <a:gd name="T21" fmla="*/ 4 h 149"/>
                <a:gd name="T22" fmla="*/ 1 w 149"/>
                <a:gd name="T23" fmla="*/ 4 h 149"/>
                <a:gd name="T24" fmla="*/ 2 w 149"/>
                <a:gd name="T25" fmla="*/ 4 h 149"/>
                <a:gd name="T26" fmla="*/ 3 w 149"/>
                <a:gd name="T27" fmla="*/ 4 h 149"/>
                <a:gd name="T28" fmla="*/ 4 w 149"/>
                <a:gd name="T29" fmla="*/ 4 h 149"/>
                <a:gd name="T30" fmla="*/ 4 w 149"/>
                <a:gd name="T31" fmla="*/ 3 h 149"/>
                <a:gd name="T32" fmla="*/ 4 w 149"/>
                <a:gd name="T33" fmla="*/ 2 h 14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49"/>
                <a:gd name="T52" fmla="*/ 0 h 149"/>
                <a:gd name="T53" fmla="*/ 149 w 149"/>
                <a:gd name="T54" fmla="*/ 149 h 14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49" h="149">
                  <a:moveTo>
                    <a:pt x="149" y="74"/>
                  </a:moveTo>
                  <a:lnTo>
                    <a:pt x="143" y="45"/>
                  </a:lnTo>
                  <a:lnTo>
                    <a:pt x="128" y="22"/>
                  </a:lnTo>
                  <a:lnTo>
                    <a:pt x="104" y="6"/>
                  </a:lnTo>
                  <a:lnTo>
                    <a:pt x="75" y="0"/>
                  </a:lnTo>
                  <a:lnTo>
                    <a:pt x="46" y="6"/>
                  </a:lnTo>
                  <a:lnTo>
                    <a:pt x="22" y="22"/>
                  </a:lnTo>
                  <a:lnTo>
                    <a:pt x="6" y="45"/>
                  </a:lnTo>
                  <a:lnTo>
                    <a:pt x="0" y="74"/>
                  </a:lnTo>
                  <a:lnTo>
                    <a:pt x="6" y="103"/>
                  </a:lnTo>
                  <a:lnTo>
                    <a:pt x="22" y="127"/>
                  </a:lnTo>
                  <a:lnTo>
                    <a:pt x="46" y="143"/>
                  </a:lnTo>
                  <a:lnTo>
                    <a:pt x="75" y="149"/>
                  </a:lnTo>
                  <a:lnTo>
                    <a:pt x="104" y="143"/>
                  </a:lnTo>
                  <a:lnTo>
                    <a:pt x="128" y="127"/>
                  </a:lnTo>
                  <a:lnTo>
                    <a:pt x="143" y="103"/>
                  </a:lnTo>
                  <a:lnTo>
                    <a:pt x="149" y="74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Rectangle 239"/>
            <p:cNvSpPr>
              <a:spLocks noChangeArrowheads="1"/>
            </p:cNvSpPr>
            <p:nvPr/>
          </p:nvSpPr>
          <p:spPr bwMode="auto">
            <a:xfrm>
              <a:off x="1920" y="1440"/>
              <a:ext cx="361" cy="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300">
                  <a:solidFill>
                    <a:srgbClr val="000000"/>
                  </a:solidFill>
                  <a:latin typeface="Helvetica" charset="0"/>
                </a:rPr>
                <a:t>Marion</a:t>
              </a:r>
              <a:endParaRPr lang="en-US"/>
            </a:p>
          </p:txBody>
        </p:sp>
        <p:sp>
          <p:nvSpPr>
            <p:cNvPr id="43" name="Freeform 240"/>
            <p:cNvSpPr>
              <a:spLocks/>
            </p:cNvSpPr>
            <p:nvPr/>
          </p:nvSpPr>
          <p:spPr bwMode="auto">
            <a:xfrm>
              <a:off x="2953" y="1987"/>
              <a:ext cx="83" cy="83"/>
            </a:xfrm>
            <a:custGeom>
              <a:avLst/>
              <a:gdLst>
                <a:gd name="T0" fmla="*/ 3 w 166"/>
                <a:gd name="T1" fmla="*/ 2 h 166"/>
                <a:gd name="T2" fmla="*/ 3 w 166"/>
                <a:gd name="T3" fmla="*/ 1 h 166"/>
                <a:gd name="T4" fmla="*/ 3 w 166"/>
                <a:gd name="T5" fmla="*/ 1 h 166"/>
                <a:gd name="T6" fmla="*/ 2 w 166"/>
                <a:gd name="T7" fmla="*/ 1 h 166"/>
                <a:gd name="T8" fmla="*/ 2 w 166"/>
                <a:gd name="T9" fmla="*/ 0 h 166"/>
                <a:gd name="T10" fmla="*/ 1 w 166"/>
                <a:gd name="T11" fmla="*/ 1 h 166"/>
                <a:gd name="T12" fmla="*/ 1 w 166"/>
                <a:gd name="T13" fmla="*/ 1 h 166"/>
                <a:gd name="T14" fmla="*/ 1 w 166"/>
                <a:gd name="T15" fmla="*/ 1 h 166"/>
                <a:gd name="T16" fmla="*/ 0 w 166"/>
                <a:gd name="T17" fmla="*/ 2 h 166"/>
                <a:gd name="T18" fmla="*/ 1 w 166"/>
                <a:gd name="T19" fmla="*/ 2 h 166"/>
                <a:gd name="T20" fmla="*/ 1 w 166"/>
                <a:gd name="T21" fmla="*/ 3 h 166"/>
                <a:gd name="T22" fmla="*/ 1 w 166"/>
                <a:gd name="T23" fmla="*/ 3 h 166"/>
                <a:gd name="T24" fmla="*/ 2 w 166"/>
                <a:gd name="T25" fmla="*/ 3 h 166"/>
                <a:gd name="T26" fmla="*/ 2 w 166"/>
                <a:gd name="T27" fmla="*/ 3 h 166"/>
                <a:gd name="T28" fmla="*/ 3 w 166"/>
                <a:gd name="T29" fmla="*/ 3 h 166"/>
                <a:gd name="T30" fmla="*/ 3 w 166"/>
                <a:gd name="T31" fmla="*/ 2 h 166"/>
                <a:gd name="T32" fmla="*/ 3 w 166"/>
                <a:gd name="T33" fmla="*/ 2 h 16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66"/>
                <a:gd name="T52" fmla="*/ 0 h 166"/>
                <a:gd name="T53" fmla="*/ 166 w 166"/>
                <a:gd name="T54" fmla="*/ 166 h 16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66" h="166">
                  <a:moveTo>
                    <a:pt x="166" y="83"/>
                  </a:moveTo>
                  <a:lnTo>
                    <a:pt x="159" y="51"/>
                  </a:lnTo>
                  <a:lnTo>
                    <a:pt x="141" y="24"/>
                  </a:lnTo>
                  <a:lnTo>
                    <a:pt x="116" y="6"/>
                  </a:lnTo>
                  <a:lnTo>
                    <a:pt x="83" y="0"/>
                  </a:lnTo>
                  <a:lnTo>
                    <a:pt x="50" y="6"/>
                  </a:lnTo>
                  <a:lnTo>
                    <a:pt x="24" y="24"/>
                  </a:lnTo>
                  <a:lnTo>
                    <a:pt x="7" y="51"/>
                  </a:lnTo>
                  <a:lnTo>
                    <a:pt x="0" y="83"/>
                  </a:lnTo>
                  <a:lnTo>
                    <a:pt x="7" y="115"/>
                  </a:lnTo>
                  <a:lnTo>
                    <a:pt x="24" y="141"/>
                  </a:lnTo>
                  <a:lnTo>
                    <a:pt x="50" y="159"/>
                  </a:lnTo>
                  <a:lnTo>
                    <a:pt x="83" y="166"/>
                  </a:lnTo>
                  <a:lnTo>
                    <a:pt x="116" y="159"/>
                  </a:lnTo>
                  <a:lnTo>
                    <a:pt x="141" y="141"/>
                  </a:lnTo>
                  <a:lnTo>
                    <a:pt x="159" y="115"/>
                  </a:lnTo>
                  <a:lnTo>
                    <a:pt x="166" y="83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241"/>
            <p:cNvSpPr>
              <a:spLocks/>
            </p:cNvSpPr>
            <p:nvPr/>
          </p:nvSpPr>
          <p:spPr bwMode="auto">
            <a:xfrm>
              <a:off x="2953" y="1987"/>
              <a:ext cx="83" cy="83"/>
            </a:xfrm>
            <a:custGeom>
              <a:avLst/>
              <a:gdLst>
                <a:gd name="T0" fmla="*/ 4 w 149"/>
                <a:gd name="T1" fmla="*/ 2 h 149"/>
                <a:gd name="T2" fmla="*/ 4 w 149"/>
                <a:gd name="T3" fmla="*/ 1 h 149"/>
                <a:gd name="T4" fmla="*/ 4 w 149"/>
                <a:gd name="T5" fmla="*/ 1 h 149"/>
                <a:gd name="T6" fmla="*/ 3 w 149"/>
                <a:gd name="T7" fmla="*/ 1 h 149"/>
                <a:gd name="T8" fmla="*/ 2 w 149"/>
                <a:gd name="T9" fmla="*/ 0 h 149"/>
                <a:gd name="T10" fmla="*/ 1 w 149"/>
                <a:gd name="T11" fmla="*/ 1 h 149"/>
                <a:gd name="T12" fmla="*/ 1 w 149"/>
                <a:gd name="T13" fmla="*/ 1 h 149"/>
                <a:gd name="T14" fmla="*/ 1 w 149"/>
                <a:gd name="T15" fmla="*/ 1 h 149"/>
                <a:gd name="T16" fmla="*/ 0 w 149"/>
                <a:gd name="T17" fmla="*/ 2 h 149"/>
                <a:gd name="T18" fmla="*/ 1 w 149"/>
                <a:gd name="T19" fmla="*/ 3 h 149"/>
                <a:gd name="T20" fmla="*/ 1 w 149"/>
                <a:gd name="T21" fmla="*/ 4 h 149"/>
                <a:gd name="T22" fmla="*/ 1 w 149"/>
                <a:gd name="T23" fmla="*/ 4 h 149"/>
                <a:gd name="T24" fmla="*/ 2 w 149"/>
                <a:gd name="T25" fmla="*/ 4 h 149"/>
                <a:gd name="T26" fmla="*/ 3 w 149"/>
                <a:gd name="T27" fmla="*/ 4 h 149"/>
                <a:gd name="T28" fmla="*/ 4 w 149"/>
                <a:gd name="T29" fmla="*/ 4 h 149"/>
                <a:gd name="T30" fmla="*/ 4 w 149"/>
                <a:gd name="T31" fmla="*/ 3 h 149"/>
                <a:gd name="T32" fmla="*/ 4 w 149"/>
                <a:gd name="T33" fmla="*/ 2 h 14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49"/>
                <a:gd name="T52" fmla="*/ 0 h 149"/>
                <a:gd name="T53" fmla="*/ 149 w 149"/>
                <a:gd name="T54" fmla="*/ 149 h 14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49" h="149">
                  <a:moveTo>
                    <a:pt x="149" y="75"/>
                  </a:moveTo>
                  <a:lnTo>
                    <a:pt x="143" y="46"/>
                  </a:lnTo>
                  <a:lnTo>
                    <a:pt x="127" y="22"/>
                  </a:lnTo>
                  <a:lnTo>
                    <a:pt x="104" y="6"/>
                  </a:lnTo>
                  <a:lnTo>
                    <a:pt x="75" y="0"/>
                  </a:lnTo>
                  <a:lnTo>
                    <a:pt x="45" y="6"/>
                  </a:lnTo>
                  <a:lnTo>
                    <a:pt x="22" y="22"/>
                  </a:lnTo>
                  <a:lnTo>
                    <a:pt x="6" y="46"/>
                  </a:lnTo>
                  <a:lnTo>
                    <a:pt x="0" y="75"/>
                  </a:lnTo>
                  <a:lnTo>
                    <a:pt x="6" y="104"/>
                  </a:lnTo>
                  <a:lnTo>
                    <a:pt x="22" y="127"/>
                  </a:lnTo>
                  <a:lnTo>
                    <a:pt x="45" y="143"/>
                  </a:lnTo>
                  <a:lnTo>
                    <a:pt x="75" y="149"/>
                  </a:lnTo>
                  <a:lnTo>
                    <a:pt x="104" y="143"/>
                  </a:lnTo>
                  <a:lnTo>
                    <a:pt x="127" y="127"/>
                  </a:lnTo>
                  <a:lnTo>
                    <a:pt x="143" y="104"/>
                  </a:lnTo>
                  <a:lnTo>
                    <a:pt x="149" y="75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Rectangle 242"/>
            <p:cNvSpPr>
              <a:spLocks noChangeArrowheads="1"/>
            </p:cNvSpPr>
            <p:nvPr/>
          </p:nvSpPr>
          <p:spPr bwMode="auto">
            <a:xfrm>
              <a:off x="3072" y="1968"/>
              <a:ext cx="380" cy="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300">
                  <a:solidFill>
                    <a:srgbClr val="000000"/>
                  </a:solidFill>
                  <a:latin typeface="Helvetica" charset="0"/>
                </a:rPr>
                <a:t>Maxine</a:t>
              </a:r>
              <a:endParaRPr lang="en-US"/>
            </a:p>
          </p:txBody>
        </p:sp>
        <p:sp>
          <p:nvSpPr>
            <p:cNvPr id="46" name="Freeform 243"/>
            <p:cNvSpPr>
              <a:spLocks/>
            </p:cNvSpPr>
            <p:nvPr/>
          </p:nvSpPr>
          <p:spPr bwMode="auto">
            <a:xfrm>
              <a:off x="3020" y="1044"/>
              <a:ext cx="83" cy="84"/>
            </a:xfrm>
            <a:custGeom>
              <a:avLst/>
              <a:gdLst>
                <a:gd name="T0" fmla="*/ 3 w 166"/>
                <a:gd name="T1" fmla="*/ 2 h 167"/>
                <a:gd name="T2" fmla="*/ 3 w 166"/>
                <a:gd name="T3" fmla="*/ 1 h 167"/>
                <a:gd name="T4" fmla="*/ 3 w 166"/>
                <a:gd name="T5" fmla="*/ 1 h 167"/>
                <a:gd name="T6" fmla="*/ 2 w 166"/>
                <a:gd name="T7" fmla="*/ 1 h 167"/>
                <a:gd name="T8" fmla="*/ 2 w 166"/>
                <a:gd name="T9" fmla="*/ 0 h 167"/>
                <a:gd name="T10" fmla="*/ 1 w 166"/>
                <a:gd name="T11" fmla="*/ 1 h 167"/>
                <a:gd name="T12" fmla="*/ 1 w 166"/>
                <a:gd name="T13" fmla="*/ 1 h 167"/>
                <a:gd name="T14" fmla="*/ 1 w 166"/>
                <a:gd name="T15" fmla="*/ 1 h 167"/>
                <a:gd name="T16" fmla="*/ 0 w 166"/>
                <a:gd name="T17" fmla="*/ 2 h 167"/>
                <a:gd name="T18" fmla="*/ 1 w 166"/>
                <a:gd name="T19" fmla="*/ 2 h 167"/>
                <a:gd name="T20" fmla="*/ 1 w 166"/>
                <a:gd name="T21" fmla="*/ 3 h 167"/>
                <a:gd name="T22" fmla="*/ 1 w 166"/>
                <a:gd name="T23" fmla="*/ 3 h 167"/>
                <a:gd name="T24" fmla="*/ 2 w 166"/>
                <a:gd name="T25" fmla="*/ 3 h 167"/>
                <a:gd name="T26" fmla="*/ 2 w 166"/>
                <a:gd name="T27" fmla="*/ 3 h 167"/>
                <a:gd name="T28" fmla="*/ 3 w 166"/>
                <a:gd name="T29" fmla="*/ 3 h 167"/>
                <a:gd name="T30" fmla="*/ 3 w 166"/>
                <a:gd name="T31" fmla="*/ 2 h 167"/>
                <a:gd name="T32" fmla="*/ 3 w 166"/>
                <a:gd name="T33" fmla="*/ 2 h 16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66"/>
                <a:gd name="T52" fmla="*/ 0 h 167"/>
                <a:gd name="T53" fmla="*/ 166 w 166"/>
                <a:gd name="T54" fmla="*/ 167 h 16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66" h="167">
                  <a:moveTo>
                    <a:pt x="166" y="84"/>
                  </a:moveTo>
                  <a:lnTo>
                    <a:pt x="160" y="51"/>
                  </a:lnTo>
                  <a:lnTo>
                    <a:pt x="142" y="25"/>
                  </a:lnTo>
                  <a:lnTo>
                    <a:pt x="116" y="7"/>
                  </a:lnTo>
                  <a:lnTo>
                    <a:pt x="83" y="0"/>
                  </a:lnTo>
                  <a:lnTo>
                    <a:pt x="51" y="7"/>
                  </a:lnTo>
                  <a:lnTo>
                    <a:pt x="24" y="25"/>
                  </a:lnTo>
                  <a:lnTo>
                    <a:pt x="6" y="51"/>
                  </a:lnTo>
                  <a:lnTo>
                    <a:pt x="0" y="84"/>
                  </a:lnTo>
                  <a:lnTo>
                    <a:pt x="6" y="116"/>
                  </a:lnTo>
                  <a:lnTo>
                    <a:pt x="24" y="143"/>
                  </a:lnTo>
                  <a:lnTo>
                    <a:pt x="51" y="161"/>
                  </a:lnTo>
                  <a:lnTo>
                    <a:pt x="83" y="167"/>
                  </a:lnTo>
                  <a:lnTo>
                    <a:pt x="116" y="161"/>
                  </a:lnTo>
                  <a:lnTo>
                    <a:pt x="142" y="143"/>
                  </a:lnTo>
                  <a:lnTo>
                    <a:pt x="160" y="116"/>
                  </a:lnTo>
                  <a:lnTo>
                    <a:pt x="166" y="84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244"/>
            <p:cNvSpPr>
              <a:spLocks/>
            </p:cNvSpPr>
            <p:nvPr/>
          </p:nvSpPr>
          <p:spPr bwMode="auto">
            <a:xfrm>
              <a:off x="3020" y="1044"/>
              <a:ext cx="83" cy="84"/>
            </a:xfrm>
            <a:custGeom>
              <a:avLst/>
              <a:gdLst>
                <a:gd name="T0" fmla="*/ 4 w 149"/>
                <a:gd name="T1" fmla="*/ 2 h 150"/>
                <a:gd name="T2" fmla="*/ 4 w 149"/>
                <a:gd name="T3" fmla="*/ 1 h 150"/>
                <a:gd name="T4" fmla="*/ 4 w 149"/>
                <a:gd name="T5" fmla="*/ 1 h 150"/>
                <a:gd name="T6" fmla="*/ 3 w 149"/>
                <a:gd name="T7" fmla="*/ 1 h 150"/>
                <a:gd name="T8" fmla="*/ 2 w 149"/>
                <a:gd name="T9" fmla="*/ 0 h 150"/>
                <a:gd name="T10" fmla="*/ 1 w 149"/>
                <a:gd name="T11" fmla="*/ 1 h 150"/>
                <a:gd name="T12" fmla="*/ 1 w 149"/>
                <a:gd name="T13" fmla="*/ 1 h 150"/>
                <a:gd name="T14" fmla="*/ 1 w 149"/>
                <a:gd name="T15" fmla="*/ 1 h 150"/>
                <a:gd name="T16" fmla="*/ 0 w 149"/>
                <a:gd name="T17" fmla="*/ 2 h 150"/>
                <a:gd name="T18" fmla="*/ 1 w 149"/>
                <a:gd name="T19" fmla="*/ 3 h 150"/>
                <a:gd name="T20" fmla="*/ 1 w 149"/>
                <a:gd name="T21" fmla="*/ 4 h 150"/>
                <a:gd name="T22" fmla="*/ 1 w 149"/>
                <a:gd name="T23" fmla="*/ 4 h 150"/>
                <a:gd name="T24" fmla="*/ 2 w 149"/>
                <a:gd name="T25" fmla="*/ 4 h 150"/>
                <a:gd name="T26" fmla="*/ 3 w 149"/>
                <a:gd name="T27" fmla="*/ 4 h 150"/>
                <a:gd name="T28" fmla="*/ 4 w 149"/>
                <a:gd name="T29" fmla="*/ 4 h 150"/>
                <a:gd name="T30" fmla="*/ 4 w 149"/>
                <a:gd name="T31" fmla="*/ 3 h 150"/>
                <a:gd name="T32" fmla="*/ 4 w 149"/>
                <a:gd name="T33" fmla="*/ 2 h 15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49"/>
                <a:gd name="T52" fmla="*/ 0 h 150"/>
                <a:gd name="T53" fmla="*/ 149 w 149"/>
                <a:gd name="T54" fmla="*/ 150 h 15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49" h="150">
                  <a:moveTo>
                    <a:pt x="149" y="75"/>
                  </a:moveTo>
                  <a:lnTo>
                    <a:pt x="144" y="46"/>
                  </a:lnTo>
                  <a:lnTo>
                    <a:pt x="128" y="22"/>
                  </a:lnTo>
                  <a:lnTo>
                    <a:pt x="104" y="6"/>
                  </a:lnTo>
                  <a:lnTo>
                    <a:pt x="75" y="0"/>
                  </a:lnTo>
                  <a:lnTo>
                    <a:pt x="46" y="6"/>
                  </a:lnTo>
                  <a:lnTo>
                    <a:pt x="22" y="22"/>
                  </a:lnTo>
                  <a:lnTo>
                    <a:pt x="6" y="46"/>
                  </a:lnTo>
                  <a:lnTo>
                    <a:pt x="0" y="75"/>
                  </a:lnTo>
                  <a:lnTo>
                    <a:pt x="6" y="104"/>
                  </a:lnTo>
                  <a:lnTo>
                    <a:pt x="22" y="128"/>
                  </a:lnTo>
                  <a:lnTo>
                    <a:pt x="46" y="144"/>
                  </a:lnTo>
                  <a:lnTo>
                    <a:pt x="75" y="150"/>
                  </a:lnTo>
                  <a:lnTo>
                    <a:pt x="104" y="144"/>
                  </a:lnTo>
                  <a:lnTo>
                    <a:pt x="128" y="128"/>
                  </a:lnTo>
                  <a:lnTo>
                    <a:pt x="144" y="104"/>
                  </a:lnTo>
                  <a:lnTo>
                    <a:pt x="149" y="75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Rectangle 245"/>
            <p:cNvSpPr>
              <a:spLocks noChangeArrowheads="1"/>
            </p:cNvSpPr>
            <p:nvPr/>
          </p:nvSpPr>
          <p:spPr bwMode="auto">
            <a:xfrm>
              <a:off x="3120" y="1104"/>
              <a:ext cx="262" cy="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300">
                  <a:solidFill>
                    <a:srgbClr val="000000"/>
                  </a:solidFill>
                  <a:latin typeface="Helvetica" charset="0"/>
                </a:rPr>
                <a:t>Lena</a:t>
              </a:r>
              <a:endParaRPr lang="en-US"/>
            </a:p>
          </p:txBody>
        </p:sp>
        <p:sp>
          <p:nvSpPr>
            <p:cNvPr id="49" name="Freeform 246"/>
            <p:cNvSpPr>
              <a:spLocks/>
            </p:cNvSpPr>
            <p:nvPr/>
          </p:nvSpPr>
          <p:spPr bwMode="auto">
            <a:xfrm>
              <a:off x="4088" y="2954"/>
              <a:ext cx="83" cy="83"/>
            </a:xfrm>
            <a:custGeom>
              <a:avLst/>
              <a:gdLst>
                <a:gd name="T0" fmla="*/ 2 w 167"/>
                <a:gd name="T1" fmla="*/ 1 h 167"/>
                <a:gd name="T2" fmla="*/ 2 w 167"/>
                <a:gd name="T3" fmla="*/ 0 h 167"/>
                <a:gd name="T4" fmla="*/ 2 w 167"/>
                <a:gd name="T5" fmla="*/ 0 h 167"/>
                <a:gd name="T6" fmla="*/ 1 w 167"/>
                <a:gd name="T7" fmla="*/ 0 h 167"/>
                <a:gd name="T8" fmla="*/ 1 w 167"/>
                <a:gd name="T9" fmla="*/ 0 h 167"/>
                <a:gd name="T10" fmla="*/ 0 w 167"/>
                <a:gd name="T11" fmla="*/ 0 h 167"/>
                <a:gd name="T12" fmla="*/ 0 w 167"/>
                <a:gd name="T13" fmla="*/ 0 h 167"/>
                <a:gd name="T14" fmla="*/ 0 w 167"/>
                <a:gd name="T15" fmla="*/ 0 h 167"/>
                <a:gd name="T16" fmla="*/ 0 w 167"/>
                <a:gd name="T17" fmla="*/ 1 h 167"/>
                <a:gd name="T18" fmla="*/ 0 w 167"/>
                <a:gd name="T19" fmla="*/ 1 h 167"/>
                <a:gd name="T20" fmla="*/ 0 w 167"/>
                <a:gd name="T21" fmla="*/ 2 h 167"/>
                <a:gd name="T22" fmla="*/ 0 w 167"/>
                <a:gd name="T23" fmla="*/ 2 h 167"/>
                <a:gd name="T24" fmla="*/ 1 w 167"/>
                <a:gd name="T25" fmla="*/ 2 h 167"/>
                <a:gd name="T26" fmla="*/ 1 w 167"/>
                <a:gd name="T27" fmla="*/ 2 h 167"/>
                <a:gd name="T28" fmla="*/ 2 w 167"/>
                <a:gd name="T29" fmla="*/ 2 h 167"/>
                <a:gd name="T30" fmla="*/ 2 w 167"/>
                <a:gd name="T31" fmla="*/ 1 h 167"/>
                <a:gd name="T32" fmla="*/ 2 w 167"/>
                <a:gd name="T33" fmla="*/ 1 h 16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67"/>
                <a:gd name="T52" fmla="*/ 0 h 167"/>
                <a:gd name="T53" fmla="*/ 167 w 167"/>
                <a:gd name="T54" fmla="*/ 167 h 16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67" h="167">
                  <a:moveTo>
                    <a:pt x="167" y="83"/>
                  </a:moveTo>
                  <a:lnTo>
                    <a:pt x="160" y="51"/>
                  </a:lnTo>
                  <a:lnTo>
                    <a:pt x="142" y="24"/>
                  </a:lnTo>
                  <a:lnTo>
                    <a:pt x="116" y="6"/>
                  </a:lnTo>
                  <a:lnTo>
                    <a:pt x="83" y="0"/>
                  </a:lnTo>
                  <a:lnTo>
                    <a:pt x="51" y="6"/>
                  </a:lnTo>
                  <a:lnTo>
                    <a:pt x="24" y="24"/>
                  </a:lnTo>
                  <a:lnTo>
                    <a:pt x="6" y="51"/>
                  </a:lnTo>
                  <a:lnTo>
                    <a:pt x="0" y="83"/>
                  </a:lnTo>
                  <a:lnTo>
                    <a:pt x="6" y="116"/>
                  </a:lnTo>
                  <a:lnTo>
                    <a:pt x="24" y="142"/>
                  </a:lnTo>
                  <a:lnTo>
                    <a:pt x="51" y="160"/>
                  </a:lnTo>
                  <a:lnTo>
                    <a:pt x="83" y="167"/>
                  </a:lnTo>
                  <a:lnTo>
                    <a:pt x="116" y="160"/>
                  </a:lnTo>
                  <a:lnTo>
                    <a:pt x="142" y="142"/>
                  </a:lnTo>
                  <a:lnTo>
                    <a:pt x="160" y="116"/>
                  </a:lnTo>
                  <a:lnTo>
                    <a:pt x="167" y="83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247"/>
            <p:cNvSpPr>
              <a:spLocks/>
            </p:cNvSpPr>
            <p:nvPr/>
          </p:nvSpPr>
          <p:spPr bwMode="auto">
            <a:xfrm>
              <a:off x="4088" y="2954"/>
              <a:ext cx="83" cy="83"/>
            </a:xfrm>
            <a:custGeom>
              <a:avLst/>
              <a:gdLst>
                <a:gd name="T0" fmla="*/ 4 w 150"/>
                <a:gd name="T1" fmla="*/ 2 h 150"/>
                <a:gd name="T2" fmla="*/ 4 w 150"/>
                <a:gd name="T3" fmla="*/ 1 h 150"/>
                <a:gd name="T4" fmla="*/ 4 w 150"/>
                <a:gd name="T5" fmla="*/ 1 h 150"/>
                <a:gd name="T6" fmla="*/ 3 w 150"/>
                <a:gd name="T7" fmla="*/ 1 h 150"/>
                <a:gd name="T8" fmla="*/ 2 w 150"/>
                <a:gd name="T9" fmla="*/ 0 h 150"/>
                <a:gd name="T10" fmla="*/ 1 w 150"/>
                <a:gd name="T11" fmla="*/ 1 h 150"/>
                <a:gd name="T12" fmla="*/ 1 w 150"/>
                <a:gd name="T13" fmla="*/ 1 h 150"/>
                <a:gd name="T14" fmla="*/ 1 w 150"/>
                <a:gd name="T15" fmla="*/ 1 h 150"/>
                <a:gd name="T16" fmla="*/ 0 w 150"/>
                <a:gd name="T17" fmla="*/ 2 h 150"/>
                <a:gd name="T18" fmla="*/ 1 w 150"/>
                <a:gd name="T19" fmla="*/ 3 h 150"/>
                <a:gd name="T20" fmla="*/ 1 w 150"/>
                <a:gd name="T21" fmla="*/ 4 h 150"/>
                <a:gd name="T22" fmla="*/ 1 w 150"/>
                <a:gd name="T23" fmla="*/ 4 h 150"/>
                <a:gd name="T24" fmla="*/ 2 w 150"/>
                <a:gd name="T25" fmla="*/ 4 h 150"/>
                <a:gd name="T26" fmla="*/ 3 w 150"/>
                <a:gd name="T27" fmla="*/ 4 h 150"/>
                <a:gd name="T28" fmla="*/ 4 w 150"/>
                <a:gd name="T29" fmla="*/ 4 h 150"/>
                <a:gd name="T30" fmla="*/ 4 w 150"/>
                <a:gd name="T31" fmla="*/ 3 h 150"/>
                <a:gd name="T32" fmla="*/ 4 w 150"/>
                <a:gd name="T33" fmla="*/ 2 h 15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50"/>
                <a:gd name="T52" fmla="*/ 0 h 150"/>
                <a:gd name="T53" fmla="*/ 150 w 150"/>
                <a:gd name="T54" fmla="*/ 150 h 15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50" h="150">
                  <a:moveTo>
                    <a:pt x="150" y="75"/>
                  </a:moveTo>
                  <a:lnTo>
                    <a:pt x="144" y="46"/>
                  </a:lnTo>
                  <a:lnTo>
                    <a:pt x="128" y="22"/>
                  </a:lnTo>
                  <a:lnTo>
                    <a:pt x="104" y="6"/>
                  </a:lnTo>
                  <a:lnTo>
                    <a:pt x="75" y="0"/>
                  </a:lnTo>
                  <a:lnTo>
                    <a:pt x="46" y="6"/>
                  </a:lnTo>
                  <a:lnTo>
                    <a:pt x="22" y="22"/>
                  </a:lnTo>
                  <a:lnTo>
                    <a:pt x="6" y="46"/>
                  </a:lnTo>
                  <a:lnTo>
                    <a:pt x="0" y="75"/>
                  </a:lnTo>
                  <a:lnTo>
                    <a:pt x="6" y="104"/>
                  </a:lnTo>
                  <a:lnTo>
                    <a:pt x="22" y="128"/>
                  </a:lnTo>
                  <a:lnTo>
                    <a:pt x="46" y="144"/>
                  </a:lnTo>
                  <a:lnTo>
                    <a:pt x="75" y="150"/>
                  </a:lnTo>
                  <a:lnTo>
                    <a:pt x="104" y="144"/>
                  </a:lnTo>
                  <a:lnTo>
                    <a:pt x="128" y="128"/>
                  </a:lnTo>
                  <a:lnTo>
                    <a:pt x="144" y="104"/>
                  </a:lnTo>
                  <a:lnTo>
                    <a:pt x="150" y="75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Rectangle 248"/>
            <p:cNvSpPr>
              <a:spLocks noChangeArrowheads="1"/>
            </p:cNvSpPr>
            <p:nvPr/>
          </p:nvSpPr>
          <p:spPr bwMode="auto">
            <a:xfrm>
              <a:off x="4169" y="3052"/>
              <a:ext cx="301" cy="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300">
                  <a:solidFill>
                    <a:srgbClr val="000000"/>
                  </a:solidFill>
                  <a:latin typeface="Helvetica" charset="0"/>
                </a:rPr>
                <a:t>Hazel</a:t>
              </a:r>
              <a:endParaRPr lang="en-US"/>
            </a:p>
          </p:txBody>
        </p:sp>
        <p:sp>
          <p:nvSpPr>
            <p:cNvPr id="52" name="Freeform 249"/>
            <p:cNvSpPr>
              <a:spLocks/>
            </p:cNvSpPr>
            <p:nvPr/>
          </p:nvSpPr>
          <p:spPr bwMode="auto">
            <a:xfrm>
              <a:off x="5014" y="2983"/>
              <a:ext cx="84" cy="83"/>
            </a:xfrm>
            <a:custGeom>
              <a:avLst/>
              <a:gdLst>
                <a:gd name="T0" fmla="*/ 3 w 168"/>
                <a:gd name="T1" fmla="*/ 2 h 166"/>
                <a:gd name="T2" fmla="*/ 3 w 168"/>
                <a:gd name="T3" fmla="*/ 1 h 166"/>
                <a:gd name="T4" fmla="*/ 3 w 168"/>
                <a:gd name="T5" fmla="*/ 1 h 166"/>
                <a:gd name="T6" fmla="*/ 2 w 168"/>
                <a:gd name="T7" fmla="*/ 1 h 166"/>
                <a:gd name="T8" fmla="*/ 2 w 168"/>
                <a:gd name="T9" fmla="*/ 0 h 166"/>
                <a:gd name="T10" fmla="*/ 1 w 168"/>
                <a:gd name="T11" fmla="*/ 1 h 166"/>
                <a:gd name="T12" fmla="*/ 1 w 168"/>
                <a:gd name="T13" fmla="*/ 1 h 166"/>
                <a:gd name="T14" fmla="*/ 1 w 168"/>
                <a:gd name="T15" fmla="*/ 1 h 166"/>
                <a:gd name="T16" fmla="*/ 0 w 168"/>
                <a:gd name="T17" fmla="*/ 2 h 166"/>
                <a:gd name="T18" fmla="*/ 1 w 168"/>
                <a:gd name="T19" fmla="*/ 2 h 166"/>
                <a:gd name="T20" fmla="*/ 1 w 168"/>
                <a:gd name="T21" fmla="*/ 3 h 166"/>
                <a:gd name="T22" fmla="*/ 1 w 168"/>
                <a:gd name="T23" fmla="*/ 3 h 166"/>
                <a:gd name="T24" fmla="*/ 2 w 168"/>
                <a:gd name="T25" fmla="*/ 3 h 166"/>
                <a:gd name="T26" fmla="*/ 2 w 168"/>
                <a:gd name="T27" fmla="*/ 3 h 166"/>
                <a:gd name="T28" fmla="*/ 3 w 168"/>
                <a:gd name="T29" fmla="*/ 3 h 166"/>
                <a:gd name="T30" fmla="*/ 3 w 168"/>
                <a:gd name="T31" fmla="*/ 2 h 166"/>
                <a:gd name="T32" fmla="*/ 3 w 168"/>
                <a:gd name="T33" fmla="*/ 2 h 16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68"/>
                <a:gd name="T52" fmla="*/ 0 h 166"/>
                <a:gd name="T53" fmla="*/ 168 w 168"/>
                <a:gd name="T54" fmla="*/ 166 h 16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68" h="166">
                  <a:moveTo>
                    <a:pt x="168" y="82"/>
                  </a:moveTo>
                  <a:lnTo>
                    <a:pt x="161" y="50"/>
                  </a:lnTo>
                  <a:lnTo>
                    <a:pt x="143" y="23"/>
                  </a:lnTo>
                  <a:lnTo>
                    <a:pt x="116" y="5"/>
                  </a:lnTo>
                  <a:lnTo>
                    <a:pt x="84" y="0"/>
                  </a:lnTo>
                  <a:lnTo>
                    <a:pt x="52" y="5"/>
                  </a:lnTo>
                  <a:lnTo>
                    <a:pt x="25" y="23"/>
                  </a:lnTo>
                  <a:lnTo>
                    <a:pt x="7" y="50"/>
                  </a:lnTo>
                  <a:lnTo>
                    <a:pt x="0" y="82"/>
                  </a:lnTo>
                  <a:lnTo>
                    <a:pt x="7" y="114"/>
                  </a:lnTo>
                  <a:lnTo>
                    <a:pt x="25" y="141"/>
                  </a:lnTo>
                  <a:lnTo>
                    <a:pt x="52" y="159"/>
                  </a:lnTo>
                  <a:lnTo>
                    <a:pt x="84" y="166"/>
                  </a:lnTo>
                  <a:lnTo>
                    <a:pt x="116" y="159"/>
                  </a:lnTo>
                  <a:lnTo>
                    <a:pt x="143" y="141"/>
                  </a:lnTo>
                  <a:lnTo>
                    <a:pt x="161" y="114"/>
                  </a:lnTo>
                  <a:lnTo>
                    <a:pt x="168" y="82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250"/>
            <p:cNvSpPr>
              <a:spLocks/>
            </p:cNvSpPr>
            <p:nvPr/>
          </p:nvSpPr>
          <p:spPr bwMode="auto">
            <a:xfrm>
              <a:off x="5014" y="2983"/>
              <a:ext cx="84" cy="83"/>
            </a:xfrm>
            <a:custGeom>
              <a:avLst/>
              <a:gdLst>
                <a:gd name="T0" fmla="*/ 4 w 150"/>
                <a:gd name="T1" fmla="*/ 2 h 149"/>
                <a:gd name="T2" fmla="*/ 4 w 150"/>
                <a:gd name="T3" fmla="*/ 1 h 149"/>
                <a:gd name="T4" fmla="*/ 4 w 150"/>
                <a:gd name="T5" fmla="*/ 1 h 149"/>
                <a:gd name="T6" fmla="*/ 3 w 150"/>
                <a:gd name="T7" fmla="*/ 1 h 149"/>
                <a:gd name="T8" fmla="*/ 2 w 150"/>
                <a:gd name="T9" fmla="*/ 0 h 149"/>
                <a:gd name="T10" fmla="*/ 1 w 150"/>
                <a:gd name="T11" fmla="*/ 1 h 149"/>
                <a:gd name="T12" fmla="*/ 1 w 150"/>
                <a:gd name="T13" fmla="*/ 1 h 149"/>
                <a:gd name="T14" fmla="*/ 1 w 150"/>
                <a:gd name="T15" fmla="*/ 1 h 149"/>
                <a:gd name="T16" fmla="*/ 0 w 150"/>
                <a:gd name="T17" fmla="*/ 2 h 149"/>
                <a:gd name="T18" fmla="*/ 1 w 150"/>
                <a:gd name="T19" fmla="*/ 3 h 149"/>
                <a:gd name="T20" fmla="*/ 1 w 150"/>
                <a:gd name="T21" fmla="*/ 4 h 149"/>
                <a:gd name="T22" fmla="*/ 1 w 150"/>
                <a:gd name="T23" fmla="*/ 4 h 149"/>
                <a:gd name="T24" fmla="*/ 2 w 150"/>
                <a:gd name="T25" fmla="*/ 4 h 149"/>
                <a:gd name="T26" fmla="*/ 3 w 150"/>
                <a:gd name="T27" fmla="*/ 4 h 149"/>
                <a:gd name="T28" fmla="*/ 4 w 150"/>
                <a:gd name="T29" fmla="*/ 4 h 149"/>
                <a:gd name="T30" fmla="*/ 4 w 150"/>
                <a:gd name="T31" fmla="*/ 3 h 149"/>
                <a:gd name="T32" fmla="*/ 4 w 150"/>
                <a:gd name="T33" fmla="*/ 2 h 14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50"/>
                <a:gd name="T52" fmla="*/ 0 h 149"/>
                <a:gd name="T53" fmla="*/ 150 w 150"/>
                <a:gd name="T54" fmla="*/ 149 h 14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50" h="149">
                  <a:moveTo>
                    <a:pt x="150" y="74"/>
                  </a:moveTo>
                  <a:lnTo>
                    <a:pt x="144" y="45"/>
                  </a:lnTo>
                  <a:lnTo>
                    <a:pt x="128" y="21"/>
                  </a:lnTo>
                  <a:lnTo>
                    <a:pt x="104" y="5"/>
                  </a:lnTo>
                  <a:lnTo>
                    <a:pt x="75" y="0"/>
                  </a:lnTo>
                  <a:lnTo>
                    <a:pt x="46" y="5"/>
                  </a:lnTo>
                  <a:lnTo>
                    <a:pt x="22" y="21"/>
                  </a:lnTo>
                  <a:lnTo>
                    <a:pt x="6" y="45"/>
                  </a:lnTo>
                  <a:lnTo>
                    <a:pt x="0" y="74"/>
                  </a:lnTo>
                  <a:lnTo>
                    <a:pt x="6" y="103"/>
                  </a:lnTo>
                  <a:lnTo>
                    <a:pt x="22" y="127"/>
                  </a:lnTo>
                  <a:lnTo>
                    <a:pt x="46" y="143"/>
                  </a:lnTo>
                  <a:lnTo>
                    <a:pt x="75" y="149"/>
                  </a:lnTo>
                  <a:lnTo>
                    <a:pt x="104" y="143"/>
                  </a:lnTo>
                  <a:lnTo>
                    <a:pt x="128" y="127"/>
                  </a:lnTo>
                  <a:lnTo>
                    <a:pt x="144" y="103"/>
                  </a:lnTo>
                  <a:lnTo>
                    <a:pt x="150" y="74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Rectangle 251"/>
            <p:cNvSpPr>
              <a:spLocks noChangeArrowheads="1"/>
            </p:cNvSpPr>
            <p:nvPr/>
          </p:nvSpPr>
          <p:spPr bwMode="auto">
            <a:xfrm>
              <a:off x="5095" y="3080"/>
              <a:ext cx="268" cy="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300">
                  <a:solidFill>
                    <a:srgbClr val="000000"/>
                  </a:solidFill>
                  <a:latin typeface="Helvetica" charset="0"/>
                </a:rPr>
                <a:t>Hilda</a:t>
              </a:r>
              <a:endParaRPr lang="en-US"/>
            </a:p>
          </p:txBody>
        </p:sp>
        <p:sp>
          <p:nvSpPr>
            <p:cNvPr id="55" name="Freeform 252"/>
            <p:cNvSpPr>
              <a:spLocks/>
            </p:cNvSpPr>
            <p:nvPr/>
          </p:nvSpPr>
          <p:spPr bwMode="auto">
            <a:xfrm>
              <a:off x="2806" y="1697"/>
              <a:ext cx="84" cy="84"/>
            </a:xfrm>
            <a:custGeom>
              <a:avLst/>
              <a:gdLst>
                <a:gd name="T0" fmla="*/ 3 w 167"/>
                <a:gd name="T1" fmla="*/ 2 h 167"/>
                <a:gd name="T2" fmla="*/ 3 w 167"/>
                <a:gd name="T3" fmla="*/ 1 h 167"/>
                <a:gd name="T4" fmla="*/ 3 w 167"/>
                <a:gd name="T5" fmla="*/ 1 h 167"/>
                <a:gd name="T6" fmla="*/ 2 w 167"/>
                <a:gd name="T7" fmla="*/ 1 h 167"/>
                <a:gd name="T8" fmla="*/ 2 w 167"/>
                <a:gd name="T9" fmla="*/ 0 h 167"/>
                <a:gd name="T10" fmla="*/ 1 w 167"/>
                <a:gd name="T11" fmla="*/ 1 h 167"/>
                <a:gd name="T12" fmla="*/ 1 w 167"/>
                <a:gd name="T13" fmla="*/ 1 h 167"/>
                <a:gd name="T14" fmla="*/ 1 w 167"/>
                <a:gd name="T15" fmla="*/ 1 h 167"/>
                <a:gd name="T16" fmla="*/ 0 w 167"/>
                <a:gd name="T17" fmla="*/ 2 h 167"/>
                <a:gd name="T18" fmla="*/ 1 w 167"/>
                <a:gd name="T19" fmla="*/ 2 h 167"/>
                <a:gd name="T20" fmla="*/ 1 w 167"/>
                <a:gd name="T21" fmla="*/ 3 h 167"/>
                <a:gd name="T22" fmla="*/ 1 w 167"/>
                <a:gd name="T23" fmla="*/ 3 h 167"/>
                <a:gd name="T24" fmla="*/ 2 w 167"/>
                <a:gd name="T25" fmla="*/ 3 h 167"/>
                <a:gd name="T26" fmla="*/ 2 w 167"/>
                <a:gd name="T27" fmla="*/ 3 h 167"/>
                <a:gd name="T28" fmla="*/ 3 w 167"/>
                <a:gd name="T29" fmla="*/ 3 h 167"/>
                <a:gd name="T30" fmla="*/ 3 w 167"/>
                <a:gd name="T31" fmla="*/ 2 h 167"/>
                <a:gd name="T32" fmla="*/ 3 w 167"/>
                <a:gd name="T33" fmla="*/ 2 h 16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67"/>
                <a:gd name="T52" fmla="*/ 0 h 167"/>
                <a:gd name="T53" fmla="*/ 167 w 167"/>
                <a:gd name="T54" fmla="*/ 167 h 16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67" h="167">
                  <a:moveTo>
                    <a:pt x="167" y="83"/>
                  </a:moveTo>
                  <a:lnTo>
                    <a:pt x="160" y="51"/>
                  </a:lnTo>
                  <a:lnTo>
                    <a:pt x="142" y="24"/>
                  </a:lnTo>
                  <a:lnTo>
                    <a:pt x="116" y="6"/>
                  </a:lnTo>
                  <a:lnTo>
                    <a:pt x="83" y="0"/>
                  </a:lnTo>
                  <a:lnTo>
                    <a:pt x="51" y="6"/>
                  </a:lnTo>
                  <a:lnTo>
                    <a:pt x="24" y="24"/>
                  </a:lnTo>
                  <a:lnTo>
                    <a:pt x="6" y="51"/>
                  </a:lnTo>
                  <a:lnTo>
                    <a:pt x="0" y="83"/>
                  </a:lnTo>
                  <a:lnTo>
                    <a:pt x="6" y="116"/>
                  </a:lnTo>
                  <a:lnTo>
                    <a:pt x="24" y="143"/>
                  </a:lnTo>
                  <a:lnTo>
                    <a:pt x="51" y="160"/>
                  </a:lnTo>
                  <a:lnTo>
                    <a:pt x="83" y="167"/>
                  </a:lnTo>
                  <a:lnTo>
                    <a:pt x="116" y="160"/>
                  </a:lnTo>
                  <a:lnTo>
                    <a:pt x="142" y="143"/>
                  </a:lnTo>
                  <a:lnTo>
                    <a:pt x="160" y="116"/>
                  </a:lnTo>
                  <a:lnTo>
                    <a:pt x="167" y="83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 253"/>
            <p:cNvSpPr>
              <a:spLocks/>
            </p:cNvSpPr>
            <p:nvPr/>
          </p:nvSpPr>
          <p:spPr bwMode="auto">
            <a:xfrm>
              <a:off x="2806" y="1697"/>
              <a:ext cx="84" cy="84"/>
            </a:xfrm>
            <a:custGeom>
              <a:avLst/>
              <a:gdLst>
                <a:gd name="T0" fmla="*/ 4 w 150"/>
                <a:gd name="T1" fmla="*/ 2 h 150"/>
                <a:gd name="T2" fmla="*/ 4 w 150"/>
                <a:gd name="T3" fmla="*/ 1 h 150"/>
                <a:gd name="T4" fmla="*/ 4 w 150"/>
                <a:gd name="T5" fmla="*/ 1 h 150"/>
                <a:gd name="T6" fmla="*/ 3 w 150"/>
                <a:gd name="T7" fmla="*/ 1 h 150"/>
                <a:gd name="T8" fmla="*/ 2 w 150"/>
                <a:gd name="T9" fmla="*/ 0 h 150"/>
                <a:gd name="T10" fmla="*/ 1 w 150"/>
                <a:gd name="T11" fmla="*/ 1 h 150"/>
                <a:gd name="T12" fmla="*/ 1 w 150"/>
                <a:gd name="T13" fmla="*/ 1 h 150"/>
                <a:gd name="T14" fmla="*/ 1 w 150"/>
                <a:gd name="T15" fmla="*/ 1 h 150"/>
                <a:gd name="T16" fmla="*/ 0 w 150"/>
                <a:gd name="T17" fmla="*/ 2 h 150"/>
                <a:gd name="T18" fmla="*/ 1 w 150"/>
                <a:gd name="T19" fmla="*/ 3 h 150"/>
                <a:gd name="T20" fmla="*/ 1 w 150"/>
                <a:gd name="T21" fmla="*/ 4 h 150"/>
                <a:gd name="T22" fmla="*/ 1 w 150"/>
                <a:gd name="T23" fmla="*/ 4 h 150"/>
                <a:gd name="T24" fmla="*/ 2 w 150"/>
                <a:gd name="T25" fmla="*/ 4 h 150"/>
                <a:gd name="T26" fmla="*/ 3 w 150"/>
                <a:gd name="T27" fmla="*/ 4 h 150"/>
                <a:gd name="T28" fmla="*/ 4 w 150"/>
                <a:gd name="T29" fmla="*/ 4 h 150"/>
                <a:gd name="T30" fmla="*/ 4 w 150"/>
                <a:gd name="T31" fmla="*/ 3 h 150"/>
                <a:gd name="T32" fmla="*/ 4 w 150"/>
                <a:gd name="T33" fmla="*/ 2 h 15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50"/>
                <a:gd name="T52" fmla="*/ 0 h 150"/>
                <a:gd name="T53" fmla="*/ 150 w 150"/>
                <a:gd name="T54" fmla="*/ 150 h 15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50" h="150">
                  <a:moveTo>
                    <a:pt x="150" y="75"/>
                  </a:moveTo>
                  <a:lnTo>
                    <a:pt x="144" y="46"/>
                  </a:lnTo>
                  <a:lnTo>
                    <a:pt x="128" y="22"/>
                  </a:lnTo>
                  <a:lnTo>
                    <a:pt x="104" y="6"/>
                  </a:lnTo>
                  <a:lnTo>
                    <a:pt x="75" y="0"/>
                  </a:lnTo>
                  <a:lnTo>
                    <a:pt x="46" y="6"/>
                  </a:lnTo>
                  <a:lnTo>
                    <a:pt x="22" y="22"/>
                  </a:lnTo>
                  <a:lnTo>
                    <a:pt x="6" y="46"/>
                  </a:lnTo>
                  <a:lnTo>
                    <a:pt x="0" y="75"/>
                  </a:lnTo>
                  <a:lnTo>
                    <a:pt x="6" y="104"/>
                  </a:lnTo>
                  <a:lnTo>
                    <a:pt x="22" y="128"/>
                  </a:lnTo>
                  <a:lnTo>
                    <a:pt x="46" y="144"/>
                  </a:lnTo>
                  <a:lnTo>
                    <a:pt x="75" y="150"/>
                  </a:lnTo>
                  <a:lnTo>
                    <a:pt x="104" y="144"/>
                  </a:lnTo>
                  <a:lnTo>
                    <a:pt x="128" y="128"/>
                  </a:lnTo>
                  <a:lnTo>
                    <a:pt x="144" y="104"/>
                  </a:lnTo>
                  <a:lnTo>
                    <a:pt x="150" y="75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Rectangle 254"/>
            <p:cNvSpPr>
              <a:spLocks noChangeArrowheads="1"/>
            </p:cNvSpPr>
            <p:nvPr/>
          </p:nvSpPr>
          <p:spPr bwMode="auto">
            <a:xfrm>
              <a:off x="2887" y="1795"/>
              <a:ext cx="426" cy="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300">
                  <a:solidFill>
                    <a:srgbClr val="000000"/>
                  </a:solidFill>
                  <a:latin typeface="Helvetica" charset="0"/>
                </a:rPr>
                <a:t>Frances</a:t>
              </a:r>
              <a:endParaRPr lang="en-US"/>
            </a:p>
          </p:txBody>
        </p:sp>
        <p:sp>
          <p:nvSpPr>
            <p:cNvPr id="58" name="Freeform 255"/>
            <p:cNvSpPr>
              <a:spLocks/>
            </p:cNvSpPr>
            <p:nvPr/>
          </p:nvSpPr>
          <p:spPr bwMode="auto">
            <a:xfrm>
              <a:off x="2080" y="2114"/>
              <a:ext cx="83" cy="83"/>
            </a:xfrm>
            <a:custGeom>
              <a:avLst/>
              <a:gdLst>
                <a:gd name="T0" fmla="*/ 3 w 166"/>
                <a:gd name="T1" fmla="*/ 2 h 166"/>
                <a:gd name="T2" fmla="*/ 3 w 166"/>
                <a:gd name="T3" fmla="*/ 1 h 166"/>
                <a:gd name="T4" fmla="*/ 3 w 166"/>
                <a:gd name="T5" fmla="*/ 1 h 166"/>
                <a:gd name="T6" fmla="*/ 2 w 166"/>
                <a:gd name="T7" fmla="*/ 1 h 166"/>
                <a:gd name="T8" fmla="*/ 2 w 166"/>
                <a:gd name="T9" fmla="*/ 0 h 166"/>
                <a:gd name="T10" fmla="*/ 1 w 166"/>
                <a:gd name="T11" fmla="*/ 1 h 166"/>
                <a:gd name="T12" fmla="*/ 1 w 166"/>
                <a:gd name="T13" fmla="*/ 1 h 166"/>
                <a:gd name="T14" fmla="*/ 1 w 166"/>
                <a:gd name="T15" fmla="*/ 1 h 166"/>
                <a:gd name="T16" fmla="*/ 0 w 166"/>
                <a:gd name="T17" fmla="*/ 2 h 166"/>
                <a:gd name="T18" fmla="*/ 1 w 166"/>
                <a:gd name="T19" fmla="*/ 2 h 166"/>
                <a:gd name="T20" fmla="*/ 1 w 166"/>
                <a:gd name="T21" fmla="*/ 3 h 166"/>
                <a:gd name="T22" fmla="*/ 1 w 166"/>
                <a:gd name="T23" fmla="*/ 3 h 166"/>
                <a:gd name="T24" fmla="*/ 2 w 166"/>
                <a:gd name="T25" fmla="*/ 3 h 166"/>
                <a:gd name="T26" fmla="*/ 2 w 166"/>
                <a:gd name="T27" fmla="*/ 3 h 166"/>
                <a:gd name="T28" fmla="*/ 3 w 166"/>
                <a:gd name="T29" fmla="*/ 3 h 166"/>
                <a:gd name="T30" fmla="*/ 3 w 166"/>
                <a:gd name="T31" fmla="*/ 2 h 166"/>
                <a:gd name="T32" fmla="*/ 3 w 166"/>
                <a:gd name="T33" fmla="*/ 2 h 16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66"/>
                <a:gd name="T52" fmla="*/ 0 h 166"/>
                <a:gd name="T53" fmla="*/ 166 w 166"/>
                <a:gd name="T54" fmla="*/ 166 h 16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66" h="166">
                  <a:moveTo>
                    <a:pt x="166" y="82"/>
                  </a:moveTo>
                  <a:lnTo>
                    <a:pt x="160" y="50"/>
                  </a:lnTo>
                  <a:lnTo>
                    <a:pt x="143" y="24"/>
                  </a:lnTo>
                  <a:lnTo>
                    <a:pt x="116" y="6"/>
                  </a:lnTo>
                  <a:lnTo>
                    <a:pt x="84" y="0"/>
                  </a:lnTo>
                  <a:lnTo>
                    <a:pt x="51" y="6"/>
                  </a:lnTo>
                  <a:lnTo>
                    <a:pt x="25" y="24"/>
                  </a:lnTo>
                  <a:lnTo>
                    <a:pt x="7" y="50"/>
                  </a:lnTo>
                  <a:lnTo>
                    <a:pt x="0" y="82"/>
                  </a:lnTo>
                  <a:lnTo>
                    <a:pt x="7" y="116"/>
                  </a:lnTo>
                  <a:lnTo>
                    <a:pt x="25" y="141"/>
                  </a:lnTo>
                  <a:lnTo>
                    <a:pt x="51" y="159"/>
                  </a:lnTo>
                  <a:lnTo>
                    <a:pt x="84" y="166"/>
                  </a:lnTo>
                  <a:lnTo>
                    <a:pt x="116" y="159"/>
                  </a:lnTo>
                  <a:lnTo>
                    <a:pt x="143" y="141"/>
                  </a:lnTo>
                  <a:lnTo>
                    <a:pt x="160" y="116"/>
                  </a:lnTo>
                  <a:lnTo>
                    <a:pt x="166" y="82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Freeform 256"/>
            <p:cNvSpPr>
              <a:spLocks/>
            </p:cNvSpPr>
            <p:nvPr/>
          </p:nvSpPr>
          <p:spPr bwMode="auto">
            <a:xfrm>
              <a:off x="2080" y="2114"/>
              <a:ext cx="83" cy="83"/>
            </a:xfrm>
            <a:custGeom>
              <a:avLst/>
              <a:gdLst>
                <a:gd name="T0" fmla="*/ 4 w 149"/>
                <a:gd name="T1" fmla="*/ 2 h 149"/>
                <a:gd name="T2" fmla="*/ 4 w 149"/>
                <a:gd name="T3" fmla="*/ 1 h 149"/>
                <a:gd name="T4" fmla="*/ 4 w 149"/>
                <a:gd name="T5" fmla="*/ 1 h 149"/>
                <a:gd name="T6" fmla="*/ 3 w 149"/>
                <a:gd name="T7" fmla="*/ 1 h 149"/>
                <a:gd name="T8" fmla="*/ 2 w 149"/>
                <a:gd name="T9" fmla="*/ 0 h 149"/>
                <a:gd name="T10" fmla="*/ 1 w 149"/>
                <a:gd name="T11" fmla="*/ 1 h 149"/>
                <a:gd name="T12" fmla="*/ 1 w 149"/>
                <a:gd name="T13" fmla="*/ 1 h 149"/>
                <a:gd name="T14" fmla="*/ 1 w 149"/>
                <a:gd name="T15" fmla="*/ 1 h 149"/>
                <a:gd name="T16" fmla="*/ 0 w 149"/>
                <a:gd name="T17" fmla="*/ 2 h 149"/>
                <a:gd name="T18" fmla="*/ 1 w 149"/>
                <a:gd name="T19" fmla="*/ 3 h 149"/>
                <a:gd name="T20" fmla="*/ 1 w 149"/>
                <a:gd name="T21" fmla="*/ 4 h 149"/>
                <a:gd name="T22" fmla="*/ 1 w 149"/>
                <a:gd name="T23" fmla="*/ 4 h 149"/>
                <a:gd name="T24" fmla="*/ 2 w 149"/>
                <a:gd name="T25" fmla="*/ 4 h 149"/>
                <a:gd name="T26" fmla="*/ 3 w 149"/>
                <a:gd name="T27" fmla="*/ 4 h 149"/>
                <a:gd name="T28" fmla="*/ 4 w 149"/>
                <a:gd name="T29" fmla="*/ 4 h 149"/>
                <a:gd name="T30" fmla="*/ 4 w 149"/>
                <a:gd name="T31" fmla="*/ 3 h 149"/>
                <a:gd name="T32" fmla="*/ 4 w 149"/>
                <a:gd name="T33" fmla="*/ 2 h 14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49"/>
                <a:gd name="T52" fmla="*/ 0 h 149"/>
                <a:gd name="T53" fmla="*/ 149 w 149"/>
                <a:gd name="T54" fmla="*/ 149 h 14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49" h="149">
                  <a:moveTo>
                    <a:pt x="149" y="74"/>
                  </a:moveTo>
                  <a:lnTo>
                    <a:pt x="143" y="45"/>
                  </a:lnTo>
                  <a:lnTo>
                    <a:pt x="128" y="22"/>
                  </a:lnTo>
                  <a:lnTo>
                    <a:pt x="104" y="6"/>
                  </a:lnTo>
                  <a:lnTo>
                    <a:pt x="75" y="0"/>
                  </a:lnTo>
                  <a:lnTo>
                    <a:pt x="46" y="6"/>
                  </a:lnTo>
                  <a:lnTo>
                    <a:pt x="22" y="22"/>
                  </a:lnTo>
                  <a:lnTo>
                    <a:pt x="6" y="45"/>
                  </a:lnTo>
                  <a:lnTo>
                    <a:pt x="0" y="74"/>
                  </a:lnTo>
                  <a:lnTo>
                    <a:pt x="6" y="104"/>
                  </a:lnTo>
                  <a:lnTo>
                    <a:pt x="22" y="127"/>
                  </a:lnTo>
                  <a:lnTo>
                    <a:pt x="46" y="143"/>
                  </a:lnTo>
                  <a:lnTo>
                    <a:pt x="75" y="149"/>
                  </a:lnTo>
                  <a:lnTo>
                    <a:pt x="104" y="143"/>
                  </a:lnTo>
                  <a:lnTo>
                    <a:pt x="128" y="127"/>
                  </a:lnTo>
                  <a:lnTo>
                    <a:pt x="143" y="104"/>
                  </a:lnTo>
                  <a:lnTo>
                    <a:pt x="149" y="74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Rectangle 257"/>
            <p:cNvSpPr>
              <a:spLocks noChangeArrowheads="1"/>
            </p:cNvSpPr>
            <p:nvPr/>
          </p:nvSpPr>
          <p:spPr bwMode="auto">
            <a:xfrm>
              <a:off x="1872" y="1968"/>
              <a:ext cx="202" cy="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300">
                  <a:solidFill>
                    <a:srgbClr val="000000"/>
                  </a:solidFill>
                  <a:latin typeface="Helvetica" charset="0"/>
                </a:rPr>
                <a:t>Eva</a:t>
              </a:r>
              <a:endParaRPr lang="en-US"/>
            </a:p>
          </p:txBody>
        </p:sp>
        <p:sp>
          <p:nvSpPr>
            <p:cNvPr id="61" name="Freeform 258"/>
            <p:cNvSpPr>
              <a:spLocks/>
            </p:cNvSpPr>
            <p:nvPr/>
          </p:nvSpPr>
          <p:spPr bwMode="auto">
            <a:xfrm>
              <a:off x="5460" y="2124"/>
              <a:ext cx="83" cy="83"/>
            </a:xfrm>
            <a:custGeom>
              <a:avLst/>
              <a:gdLst>
                <a:gd name="T0" fmla="*/ 3 w 166"/>
                <a:gd name="T1" fmla="*/ 2 h 166"/>
                <a:gd name="T2" fmla="*/ 3 w 166"/>
                <a:gd name="T3" fmla="*/ 1 h 166"/>
                <a:gd name="T4" fmla="*/ 3 w 166"/>
                <a:gd name="T5" fmla="*/ 1 h 166"/>
                <a:gd name="T6" fmla="*/ 2 w 166"/>
                <a:gd name="T7" fmla="*/ 1 h 166"/>
                <a:gd name="T8" fmla="*/ 2 w 166"/>
                <a:gd name="T9" fmla="*/ 0 h 166"/>
                <a:gd name="T10" fmla="*/ 1 w 166"/>
                <a:gd name="T11" fmla="*/ 1 h 166"/>
                <a:gd name="T12" fmla="*/ 1 w 166"/>
                <a:gd name="T13" fmla="*/ 1 h 166"/>
                <a:gd name="T14" fmla="*/ 1 w 166"/>
                <a:gd name="T15" fmla="*/ 1 h 166"/>
                <a:gd name="T16" fmla="*/ 0 w 166"/>
                <a:gd name="T17" fmla="*/ 2 h 166"/>
                <a:gd name="T18" fmla="*/ 1 w 166"/>
                <a:gd name="T19" fmla="*/ 2 h 166"/>
                <a:gd name="T20" fmla="*/ 1 w 166"/>
                <a:gd name="T21" fmla="*/ 3 h 166"/>
                <a:gd name="T22" fmla="*/ 1 w 166"/>
                <a:gd name="T23" fmla="*/ 3 h 166"/>
                <a:gd name="T24" fmla="*/ 2 w 166"/>
                <a:gd name="T25" fmla="*/ 3 h 166"/>
                <a:gd name="T26" fmla="*/ 2 w 166"/>
                <a:gd name="T27" fmla="*/ 3 h 166"/>
                <a:gd name="T28" fmla="*/ 3 w 166"/>
                <a:gd name="T29" fmla="*/ 3 h 166"/>
                <a:gd name="T30" fmla="*/ 3 w 166"/>
                <a:gd name="T31" fmla="*/ 2 h 166"/>
                <a:gd name="T32" fmla="*/ 3 w 166"/>
                <a:gd name="T33" fmla="*/ 2 h 16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66"/>
                <a:gd name="T52" fmla="*/ 0 h 166"/>
                <a:gd name="T53" fmla="*/ 166 w 166"/>
                <a:gd name="T54" fmla="*/ 166 h 16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66" h="166">
                  <a:moveTo>
                    <a:pt x="166" y="82"/>
                  </a:moveTo>
                  <a:lnTo>
                    <a:pt x="160" y="50"/>
                  </a:lnTo>
                  <a:lnTo>
                    <a:pt x="142" y="23"/>
                  </a:lnTo>
                  <a:lnTo>
                    <a:pt x="115" y="5"/>
                  </a:lnTo>
                  <a:lnTo>
                    <a:pt x="83" y="0"/>
                  </a:lnTo>
                  <a:lnTo>
                    <a:pt x="50" y="5"/>
                  </a:lnTo>
                  <a:lnTo>
                    <a:pt x="24" y="23"/>
                  </a:lnTo>
                  <a:lnTo>
                    <a:pt x="6" y="50"/>
                  </a:lnTo>
                  <a:lnTo>
                    <a:pt x="0" y="82"/>
                  </a:lnTo>
                  <a:lnTo>
                    <a:pt x="6" y="114"/>
                  </a:lnTo>
                  <a:lnTo>
                    <a:pt x="24" y="141"/>
                  </a:lnTo>
                  <a:lnTo>
                    <a:pt x="50" y="159"/>
                  </a:lnTo>
                  <a:lnTo>
                    <a:pt x="83" y="166"/>
                  </a:lnTo>
                  <a:lnTo>
                    <a:pt x="115" y="159"/>
                  </a:lnTo>
                  <a:lnTo>
                    <a:pt x="142" y="141"/>
                  </a:lnTo>
                  <a:lnTo>
                    <a:pt x="160" y="114"/>
                  </a:lnTo>
                  <a:lnTo>
                    <a:pt x="166" y="82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Freeform 259"/>
            <p:cNvSpPr>
              <a:spLocks/>
            </p:cNvSpPr>
            <p:nvPr/>
          </p:nvSpPr>
          <p:spPr bwMode="auto">
            <a:xfrm>
              <a:off x="5460" y="2124"/>
              <a:ext cx="83" cy="83"/>
            </a:xfrm>
            <a:custGeom>
              <a:avLst/>
              <a:gdLst>
                <a:gd name="T0" fmla="*/ 4 w 149"/>
                <a:gd name="T1" fmla="*/ 2 h 149"/>
                <a:gd name="T2" fmla="*/ 4 w 149"/>
                <a:gd name="T3" fmla="*/ 1 h 149"/>
                <a:gd name="T4" fmla="*/ 4 w 149"/>
                <a:gd name="T5" fmla="*/ 1 h 149"/>
                <a:gd name="T6" fmla="*/ 3 w 149"/>
                <a:gd name="T7" fmla="*/ 1 h 149"/>
                <a:gd name="T8" fmla="*/ 2 w 149"/>
                <a:gd name="T9" fmla="*/ 0 h 149"/>
                <a:gd name="T10" fmla="*/ 1 w 149"/>
                <a:gd name="T11" fmla="*/ 1 h 149"/>
                <a:gd name="T12" fmla="*/ 1 w 149"/>
                <a:gd name="T13" fmla="*/ 1 h 149"/>
                <a:gd name="T14" fmla="*/ 1 w 149"/>
                <a:gd name="T15" fmla="*/ 1 h 149"/>
                <a:gd name="T16" fmla="*/ 0 w 149"/>
                <a:gd name="T17" fmla="*/ 2 h 149"/>
                <a:gd name="T18" fmla="*/ 1 w 149"/>
                <a:gd name="T19" fmla="*/ 3 h 149"/>
                <a:gd name="T20" fmla="*/ 1 w 149"/>
                <a:gd name="T21" fmla="*/ 4 h 149"/>
                <a:gd name="T22" fmla="*/ 1 w 149"/>
                <a:gd name="T23" fmla="*/ 4 h 149"/>
                <a:gd name="T24" fmla="*/ 2 w 149"/>
                <a:gd name="T25" fmla="*/ 4 h 149"/>
                <a:gd name="T26" fmla="*/ 3 w 149"/>
                <a:gd name="T27" fmla="*/ 4 h 149"/>
                <a:gd name="T28" fmla="*/ 4 w 149"/>
                <a:gd name="T29" fmla="*/ 4 h 149"/>
                <a:gd name="T30" fmla="*/ 4 w 149"/>
                <a:gd name="T31" fmla="*/ 3 h 149"/>
                <a:gd name="T32" fmla="*/ 4 w 149"/>
                <a:gd name="T33" fmla="*/ 2 h 14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49"/>
                <a:gd name="T52" fmla="*/ 0 h 149"/>
                <a:gd name="T53" fmla="*/ 149 w 149"/>
                <a:gd name="T54" fmla="*/ 149 h 14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49" h="149">
                  <a:moveTo>
                    <a:pt x="149" y="74"/>
                  </a:moveTo>
                  <a:lnTo>
                    <a:pt x="143" y="45"/>
                  </a:lnTo>
                  <a:lnTo>
                    <a:pt x="127" y="21"/>
                  </a:lnTo>
                  <a:lnTo>
                    <a:pt x="103" y="5"/>
                  </a:lnTo>
                  <a:lnTo>
                    <a:pt x="74" y="0"/>
                  </a:lnTo>
                  <a:lnTo>
                    <a:pt x="45" y="5"/>
                  </a:lnTo>
                  <a:lnTo>
                    <a:pt x="21" y="21"/>
                  </a:lnTo>
                  <a:lnTo>
                    <a:pt x="5" y="45"/>
                  </a:lnTo>
                  <a:lnTo>
                    <a:pt x="0" y="74"/>
                  </a:lnTo>
                  <a:lnTo>
                    <a:pt x="5" y="103"/>
                  </a:lnTo>
                  <a:lnTo>
                    <a:pt x="21" y="127"/>
                  </a:lnTo>
                  <a:lnTo>
                    <a:pt x="45" y="143"/>
                  </a:lnTo>
                  <a:lnTo>
                    <a:pt x="74" y="149"/>
                  </a:lnTo>
                  <a:lnTo>
                    <a:pt x="103" y="143"/>
                  </a:lnTo>
                  <a:lnTo>
                    <a:pt x="127" y="127"/>
                  </a:lnTo>
                  <a:lnTo>
                    <a:pt x="143" y="103"/>
                  </a:lnTo>
                  <a:lnTo>
                    <a:pt x="149" y="74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Rectangle 260"/>
            <p:cNvSpPr>
              <a:spLocks noChangeArrowheads="1"/>
            </p:cNvSpPr>
            <p:nvPr/>
          </p:nvSpPr>
          <p:spPr bwMode="auto">
            <a:xfrm>
              <a:off x="5540" y="2221"/>
              <a:ext cx="249" cy="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300">
                  <a:solidFill>
                    <a:srgbClr val="000000"/>
                  </a:solidFill>
                  <a:latin typeface="Helvetica" charset="0"/>
                </a:rPr>
                <a:t>Ruth</a:t>
              </a:r>
              <a:endParaRPr lang="en-US"/>
            </a:p>
          </p:txBody>
        </p:sp>
        <p:sp>
          <p:nvSpPr>
            <p:cNvPr id="64" name="Freeform 261"/>
            <p:cNvSpPr>
              <a:spLocks/>
            </p:cNvSpPr>
            <p:nvPr/>
          </p:nvSpPr>
          <p:spPr bwMode="auto">
            <a:xfrm>
              <a:off x="3930" y="2183"/>
              <a:ext cx="83" cy="84"/>
            </a:xfrm>
            <a:custGeom>
              <a:avLst/>
              <a:gdLst>
                <a:gd name="T0" fmla="*/ 3 w 166"/>
                <a:gd name="T1" fmla="*/ 2 h 167"/>
                <a:gd name="T2" fmla="*/ 3 w 166"/>
                <a:gd name="T3" fmla="*/ 1 h 167"/>
                <a:gd name="T4" fmla="*/ 3 w 166"/>
                <a:gd name="T5" fmla="*/ 1 h 167"/>
                <a:gd name="T6" fmla="*/ 2 w 166"/>
                <a:gd name="T7" fmla="*/ 1 h 167"/>
                <a:gd name="T8" fmla="*/ 2 w 166"/>
                <a:gd name="T9" fmla="*/ 0 h 167"/>
                <a:gd name="T10" fmla="*/ 1 w 166"/>
                <a:gd name="T11" fmla="*/ 1 h 167"/>
                <a:gd name="T12" fmla="*/ 1 w 166"/>
                <a:gd name="T13" fmla="*/ 1 h 167"/>
                <a:gd name="T14" fmla="*/ 1 w 166"/>
                <a:gd name="T15" fmla="*/ 1 h 167"/>
                <a:gd name="T16" fmla="*/ 0 w 166"/>
                <a:gd name="T17" fmla="*/ 2 h 167"/>
                <a:gd name="T18" fmla="*/ 1 w 166"/>
                <a:gd name="T19" fmla="*/ 2 h 167"/>
                <a:gd name="T20" fmla="*/ 1 w 166"/>
                <a:gd name="T21" fmla="*/ 3 h 167"/>
                <a:gd name="T22" fmla="*/ 1 w 166"/>
                <a:gd name="T23" fmla="*/ 3 h 167"/>
                <a:gd name="T24" fmla="*/ 2 w 166"/>
                <a:gd name="T25" fmla="*/ 3 h 167"/>
                <a:gd name="T26" fmla="*/ 2 w 166"/>
                <a:gd name="T27" fmla="*/ 3 h 167"/>
                <a:gd name="T28" fmla="*/ 3 w 166"/>
                <a:gd name="T29" fmla="*/ 3 h 167"/>
                <a:gd name="T30" fmla="*/ 3 w 166"/>
                <a:gd name="T31" fmla="*/ 2 h 167"/>
                <a:gd name="T32" fmla="*/ 3 w 166"/>
                <a:gd name="T33" fmla="*/ 2 h 16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66"/>
                <a:gd name="T52" fmla="*/ 0 h 167"/>
                <a:gd name="T53" fmla="*/ 166 w 166"/>
                <a:gd name="T54" fmla="*/ 167 h 16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66" h="167">
                  <a:moveTo>
                    <a:pt x="166" y="83"/>
                  </a:moveTo>
                  <a:lnTo>
                    <a:pt x="160" y="51"/>
                  </a:lnTo>
                  <a:lnTo>
                    <a:pt x="142" y="24"/>
                  </a:lnTo>
                  <a:lnTo>
                    <a:pt x="116" y="7"/>
                  </a:lnTo>
                  <a:lnTo>
                    <a:pt x="84" y="0"/>
                  </a:lnTo>
                  <a:lnTo>
                    <a:pt x="50" y="7"/>
                  </a:lnTo>
                  <a:lnTo>
                    <a:pt x="25" y="24"/>
                  </a:lnTo>
                  <a:lnTo>
                    <a:pt x="7" y="51"/>
                  </a:lnTo>
                  <a:lnTo>
                    <a:pt x="0" y="83"/>
                  </a:lnTo>
                  <a:lnTo>
                    <a:pt x="7" y="116"/>
                  </a:lnTo>
                  <a:lnTo>
                    <a:pt x="25" y="143"/>
                  </a:lnTo>
                  <a:lnTo>
                    <a:pt x="50" y="160"/>
                  </a:lnTo>
                  <a:lnTo>
                    <a:pt x="84" y="167"/>
                  </a:lnTo>
                  <a:lnTo>
                    <a:pt x="116" y="160"/>
                  </a:lnTo>
                  <a:lnTo>
                    <a:pt x="142" y="143"/>
                  </a:lnTo>
                  <a:lnTo>
                    <a:pt x="160" y="116"/>
                  </a:lnTo>
                  <a:lnTo>
                    <a:pt x="166" y="83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Freeform 262"/>
            <p:cNvSpPr>
              <a:spLocks/>
            </p:cNvSpPr>
            <p:nvPr/>
          </p:nvSpPr>
          <p:spPr bwMode="auto">
            <a:xfrm>
              <a:off x="3930" y="2183"/>
              <a:ext cx="83" cy="84"/>
            </a:xfrm>
            <a:custGeom>
              <a:avLst/>
              <a:gdLst>
                <a:gd name="T0" fmla="*/ 4 w 149"/>
                <a:gd name="T1" fmla="*/ 2 h 150"/>
                <a:gd name="T2" fmla="*/ 4 w 149"/>
                <a:gd name="T3" fmla="*/ 1 h 150"/>
                <a:gd name="T4" fmla="*/ 4 w 149"/>
                <a:gd name="T5" fmla="*/ 1 h 150"/>
                <a:gd name="T6" fmla="*/ 3 w 149"/>
                <a:gd name="T7" fmla="*/ 1 h 150"/>
                <a:gd name="T8" fmla="*/ 2 w 149"/>
                <a:gd name="T9" fmla="*/ 0 h 150"/>
                <a:gd name="T10" fmla="*/ 1 w 149"/>
                <a:gd name="T11" fmla="*/ 1 h 150"/>
                <a:gd name="T12" fmla="*/ 1 w 149"/>
                <a:gd name="T13" fmla="*/ 1 h 150"/>
                <a:gd name="T14" fmla="*/ 1 w 149"/>
                <a:gd name="T15" fmla="*/ 1 h 150"/>
                <a:gd name="T16" fmla="*/ 0 w 149"/>
                <a:gd name="T17" fmla="*/ 2 h 150"/>
                <a:gd name="T18" fmla="*/ 1 w 149"/>
                <a:gd name="T19" fmla="*/ 3 h 150"/>
                <a:gd name="T20" fmla="*/ 1 w 149"/>
                <a:gd name="T21" fmla="*/ 4 h 150"/>
                <a:gd name="T22" fmla="*/ 1 w 149"/>
                <a:gd name="T23" fmla="*/ 4 h 150"/>
                <a:gd name="T24" fmla="*/ 2 w 149"/>
                <a:gd name="T25" fmla="*/ 4 h 150"/>
                <a:gd name="T26" fmla="*/ 3 w 149"/>
                <a:gd name="T27" fmla="*/ 4 h 150"/>
                <a:gd name="T28" fmla="*/ 4 w 149"/>
                <a:gd name="T29" fmla="*/ 4 h 150"/>
                <a:gd name="T30" fmla="*/ 4 w 149"/>
                <a:gd name="T31" fmla="*/ 3 h 150"/>
                <a:gd name="T32" fmla="*/ 4 w 149"/>
                <a:gd name="T33" fmla="*/ 2 h 15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49"/>
                <a:gd name="T52" fmla="*/ 0 h 150"/>
                <a:gd name="T53" fmla="*/ 149 w 149"/>
                <a:gd name="T54" fmla="*/ 150 h 15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49" h="150">
                  <a:moveTo>
                    <a:pt x="149" y="75"/>
                  </a:moveTo>
                  <a:lnTo>
                    <a:pt x="143" y="46"/>
                  </a:lnTo>
                  <a:lnTo>
                    <a:pt x="127" y="22"/>
                  </a:lnTo>
                  <a:lnTo>
                    <a:pt x="104" y="6"/>
                  </a:lnTo>
                  <a:lnTo>
                    <a:pt x="75" y="0"/>
                  </a:lnTo>
                  <a:lnTo>
                    <a:pt x="45" y="6"/>
                  </a:lnTo>
                  <a:lnTo>
                    <a:pt x="22" y="22"/>
                  </a:lnTo>
                  <a:lnTo>
                    <a:pt x="6" y="46"/>
                  </a:lnTo>
                  <a:lnTo>
                    <a:pt x="0" y="75"/>
                  </a:lnTo>
                  <a:lnTo>
                    <a:pt x="6" y="104"/>
                  </a:lnTo>
                  <a:lnTo>
                    <a:pt x="22" y="128"/>
                  </a:lnTo>
                  <a:lnTo>
                    <a:pt x="45" y="144"/>
                  </a:lnTo>
                  <a:lnTo>
                    <a:pt x="75" y="150"/>
                  </a:lnTo>
                  <a:lnTo>
                    <a:pt x="104" y="144"/>
                  </a:lnTo>
                  <a:lnTo>
                    <a:pt x="127" y="128"/>
                  </a:lnTo>
                  <a:lnTo>
                    <a:pt x="143" y="104"/>
                  </a:lnTo>
                  <a:lnTo>
                    <a:pt x="149" y="75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Rectangle 263"/>
            <p:cNvSpPr>
              <a:spLocks noChangeArrowheads="1"/>
            </p:cNvSpPr>
            <p:nvPr/>
          </p:nvSpPr>
          <p:spPr bwMode="auto">
            <a:xfrm>
              <a:off x="4010" y="2281"/>
              <a:ext cx="275" cy="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300">
                  <a:solidFill>
                    <a:srgbClr val="000000"/>
                  </a:solidFill>
                  <a:latin typeface="Helvetica" charset="0"/>
                </a:rPr>
                <a:t>Edna</a:t>
              </a:r>
              <a:endParaRPr lang="en-US"/>
            </a:p>
          </p:txBody>
        </p:sp>
        <p:sp>
          <p:nvSpPr>
            <p:cNvPr id="67" name="Freeform 264"/>
            <p:cNvSpPr>
              <a:spLocks/>
            </p:cNvSpPr>
            <p:nvPr/>
          </p:nvSpPr>
          <p:spPr bwMode="auto">
            <a:xfrm>
              <a:off x="3584" y="1468"/>
              <a:ext cx="83" cy="83"/>
            </a:xfrm>
            <a:custGeom>
              <a:avLst/>
              <a:gdLst>
                <a:gd name="T0" fmla="*/ 3 w 166"/>
                <a:gd name="T1" fmla="*/ 2 h 166"/>
                <a:gd name="T2" fmla="*/ 3 w 166"/>
                <a:gd name="T3" fmla="*/ 1 h 166"/>
                <a:gd name="T4" fmla="*/ 3 w 166"/>
                <a:gd name="T5" fmla="*/ 1 h 166"/>
                <a:gd name="T6" fmla="*/ 2 w 166"/>
                <a:gd name="T7" fmla="*/ 1 h 166"/>
                <a:gd name="T8" fmla="*/ 2 w 166"/>
                <a:gd name="T9" fmla="*/ 0 h 166"/>
                <a:gd name="T10" fmla="*/ 1 w 166"/>
                <a:gd name="T11" fmla="*/ 1 h 166"/>
                <a:gd name="T12" fmla="*/ 1 w 166"/>
                <a:gd name="T13" fmla="*/ 1 h 166"/>
                <a:gd name="T14" fmla="*/ 1 w 166"/>
                <a:gd name="T15" fmla="*/ 1 h 166"/>
                <a:gd name="T16" fmla="*/ 0 w 166"/>
                <a:gd name="T17" fmla="*/ 2 h 166"/>
                <a:gd name="T18" fmla="*/ 1 w 166"/>
                <a:gd name="T19" fmla="*/ 2 h 166"/>
                <a:gd name="T20" fmla="*/ 1 w 166"/>
                <a:gd name="T21" fmla="*/ 3 h 166"/>
                <a:gd name="T22" fmla="*/ 1 w 166"/>
                <a:gd name="T23" fmla="*/ 3 h 166"/>
                <a:gd name="T24" fmla="*/ 2 w 166"/>
                <a:gd name="T25" fmla="*/ 3 h 166"/>
                <a:gd name="T26" fmla="*/ 2 w 166"/>
                <a:gd name="T27" fmla="*/ 3 h 166"/>
                <a:gd name="T28" fmla="*/ 3 w 166"/>
                <a:gd name="T29" fmla="*/ 3 h 166"/>
                <a:gd name="T30" fmla="*/ 3 w 166"/>
                <a:gd name="T31" fmla="*/ 2 h 166"/>
                <a:gd name="T32" fmla="*/ 3 w 166"/>
                <a:gd name="T33" fmla="*/ 2 h 16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66"/>
                <a:gd name="T52" fmla="*/ 0 h 166"/>
                <a:gd name="T53" fmla="*/ 166 w 166"/>
                <a:gd name="T54" fmla="*/ 166 h 16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66" h="166">
                  <a:moveTo>
                    <a:pt x="166" y="82"/>
                  </a:moveTo>
                  <a:lnTo>
                    <a:pt x="159" y="50"/>
                  </a:lnTo>
                  <a:lnTo>
                    <a:pt x="141" y="24"/>
                  </a:lnTo>
                  <a:lnTo>
                    <a:pt x="115" y="5"/>
                  </a:lnTo>
                  <a:lnTo>
                    <a:pt x="82" y="0"/>
                  </a:lnTo>
                  <a:lnTo>
                    <a:pt x="50" y="5"/>
                  </a:lnTo>
                  <a:lnTo>
                    <a:pt x="23" y="24"/>
                  </a:lnTo>
                  <a:lnTo>
                    <a:pt x="5" y="50"/>
                  </a:lnTo>
                  <a:lnTo>
                    <a:pt x="0" y="82"/>
                  </a:lnTo>
                  <a:lnTo>
                    <a:pt x="5" y="114"/>
                  </a:lnTo>
                  <a:lnTo>
                    <a:pt x="23" y="141"/>
                  </a:lnTo>
                  <a:lnTo>
                    <a:pt x="50" y="159"/>
                  </a:lnTo>
                  <a:lnTo>
                    <a:pt x="82" y="166"/>
                  </a:lnTo>
                  <a:lnTo>
                    <a:pt x="115" y="159"/>
                  </a:lnTo>
                  <a:lnTo>
                    <a:pt x="141" y="141"/>
                  </a:lnTo>
                  <a:lnTo>
                    <a:pt x="159" y="114"/>
                  </a:lnTo>
                  <a:lnTo>
                    <a:pt x="166" y="82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Freeform 265"/>
            <p:cNvSpPr>
              <a:spLocks/>
            </p:cNvSpPr>
            <p:nvPr/>
          </p:nvSpPr>
          <p:spPr bwMode="auto">
            <a:xfrm>
              <a:off x="3584" y="1468"/>
              <a:ext cx="83" cy="83"/>
            </a:xfrm>
            <a:custGeom>
              <a:avLst/>
              <a:gdLst>
                <a:gd name="T0" fmla="*/ 4 w 149"/>
                <a:gd name="T1" fmla="*/ 2 h 149"/>
                <a:gd name="T2" fmla="*/ 4 w 149"/>
                <a:gd name="T3" fmla="*/ 1 h 149"/>
                <a:gd name="T4" fmla="*/ 4 w 149"/>
                <a:gd name="T5" fmla="*/ 1 h 149"/>
                <a:gd name="T6" fmla="*/ 3 w 149"/>
                <a:gd name="T7" fmla="*/ 1 h 149"/>
                <a:gd name="T8" fmla="*/ 2 w 149"/>
                <a:gd name="T9" fmla="*/ 0 h 149"/>
                <a:gd name="T10" fmla="*/ 1 w 149"/>
                <a:gd name="T11" fmla="*/ 1 h 149"/>
                <a:gd name="T12" fmla="*/ 1 w 149"/>
                <a:gd name="T13" fmla="*/ 1 h 149"/>
                <a:gd name="T14" fmla="*/ 1 w 149"/>
                <a:gd name="T15" fmla="*/ 1 h 149"/>
                <a:gd name="T16" fmla="*/ 0 w 149"/>
                <a:gd name="T17" fmla="*/ 2 h 149"/>
                <a:gd name="T18" fmla="*/ 1 w 149"/>
                <a:gd name="T19" fmla="*/ 3 h 149"/>
                <a:gd name="T20" fmla="*/ 1 w 149"/>
                <a:gd name="T21" fmla="*/ 4 h 149"/>
                <a:gd name="T22" fmla="*/ 1 w 149"/>
                <a:gd name="T23" fmla="*/ 4 h 149"/>
                <a:gd name="T24" fmla="*/ 2 w 149"/>
                <a:gd name="T25" fmla="*/ 4 h 149"/>
                <a:gd name="T26" fmla="*/ 3 w 149"/>
                <a:gd name="T27" fmla="*/ 4 h 149"/>
                <a:gd name="T28" fmla="*/ 4 w 149"/>
                <a:gd name="T29" fmla="*/ 4 h 149"/>
                <a:gd name="T30" fmla="*/ 4 w 149"/>
                <a:gd name="T31" fmla="*/ 3 h 149"/>
                <a:gd name="T32" fmla="*/ 4 w 149"/>
                <a:gd name="T33" fmla="*/ 2 h 14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49"/>
                <a:gd name="T52" fmla="*/ 0 h 149"/>
                <a:gd name="T53" fmla="*/ 149 w 149"/>
                <a:gd name="T54" fmla="*/ 149 h 14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49" h="149">
                  <a:moveTo>
                    <a:pt x="149" y="74"/>
                  </a:moveTo>
                  <a:lnTo>
                    <a:pt x="143" y="45"/>
                  </a:lnTo>
                  <a:lnTo>
                    <a:pt x="127" y="22"/>
                  </a:lnTo>
                  <a:lnTo>
                    <a:pt x="103" y="5"/>
                  </a:lnTo>
                  <a:lnTo>
                    <a:pt x="74" y="0"/>
                  </a:lnTo>
                  <a:lnTo>
                    <a:pt x="45" y="5"/>
                  </a:lnTo>
                  <a:lnTo>
                    <a:pt x="21" y="22"/>
                  </a:lnTo>
                  <a:lnTo>
                    <a:pt x="5" y="45"/>
                  </a:lnTo>
                  <a:lnTo>
                    <a:pt x="0" y="74"/>
                  </a:lnTo>
                  <a:lnTo>
                    <a:pt x="5" y="103"/>
                  </a:lnTo>
                  <a:lnTo>
                    <a:pt x="21" y="127"/>
                  </a:lnTo>
                  <a:lnTo>
                    <a:pt x="45" y="143"/>
                  </a:lnTo>
                  <a:lnTo>
                    <a:pt x="74" y="149"/>
                  </a:lnTo>
                  <a:lnTo>
                    <a:pt x="103" y="143"/>
                  </a:lnTo>
                  <a:lnTo>
                    <a:pt x="127" y="127"/>
                  </a:lnTo>
                  <a:lnTo>
                    <a:pt x="143" y="103"/>
                  </a:lnTo>
                  <a:lnTo>
                    <a:pt x="149" y="74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Rectangle 266"/>
            <p:cNvSpPr>
              <a:spLocks noChangeArrowheads="1"/>
            </p:cNvSpPr>
            <p:nvPr/>
          </p:nvSpPr>
          <p:spPr bwMode="auto">
            <a:xfrm>
              <a:off x="3504" y="1296"/>
              <a:ext cx="301" cy="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300">
                  <a:solidFill>
                    <a:srgbClr val="000000"/>
                  </a:solidFill>
                  <a:latin typeface="Helvetica" charset="0"/>
                </a:rPr>
                <a:t>Adele</a:t>
              </a:r>
              <a:endParaRPr lang="en-US"/>
            </a:p>
          </p:txBody>
        </p:sp>
        <p:sp>
          <p:nvSpPr>
            <p:cNvPr id="70" name="Freeform 267"/>
            <p:cNvSpPr>
              <a:spLocks/>
            </p:cNvSpPr>
            <p:nvPr/>
          </p:nvSpPr>
          <p:spPr bwMode="auto">
            <a:xfrm>
              <a:off x="4709" y="1537"/>
              <a:ext cx="83" cy="83"/>
            </a:xfrm>
            <a:custGeom>
              <a:avLst/>
              <a:gdLst>
                <a:gd name="T0" fmla="*/ 2 w 168"/>
                <a:gd name="T1" fmla="*/ 1 h 167"/>
                <a:gd name="T2" fmla="*/ 2 w 168"/>
                <a:gd name="T3" fmla="*/ 0 h 167"/>
                <a:gd name="T4" fmla="*/ 2 w 168"/>
                <a:gd name="T5" fmla="*/ 0 h 167"/>
                <a:gd name="T6" fmla="*/ 1 w 168"/>
                <a:gd name="T7" fmla="*/ 0 h 167"/>
                <a:gd name="T8" fmla="*/ 1 w 168"/>
                <a:gd name="T9" fmla="*/ 0 h 167"/>
                <a:gd name="T10" fmla="*/ 0 w 168"/>
                <a:gd name="T11" fmla="*/ 0 h 167"/>
                <a:gd name="T12" fmla="*/ 0 w 168"/>
                <a:gd name="T13" fmla="*/ 0 h 167"/>
                <a:gd name="T14" fmla="*/ 0 w 168"/>
                <a:gd name="T15" fmla="*/ 0 h 167"/>
                <a:gd name="T16" fmla="*/ 0 w 168"/>
                <a:gd name="T17" fmla="*/ 1 h 167"/>
                <a:gd name="T18" fmla="*/ 0 w 168"/>
                <a:gd name="T19" fmla="*/ 1 h 167"/>
                <a:gd name="T20" fmla="*/ 0 w 168"/>
                <a:gd name="T21" fmla="*/ 2 h 167"/>
                <a:gd name="T22" fmla="*/ 0 w 168"/>
                <a:gd name="T23" fmla="*/ 2 h 167"/>
                <a:gd name="T24" fmla="*/ 1 w 168"/>
                <a:gd name="T25" fmla="*/ 2 h 167"/>
                <a:gd name="T26" fmla="*/ 1 w 168"/>
                <a:gd name="T27" fmla="*/ 2 h 167"/>
                <a:gd name="T28" fmla="*/ 2 w 168"/>
                <a:gd name="T29" fmla="*/ 2 h 167"/>
                <a:gd name="T30" fmla="*/ 2 w 168"/>
                <a:gd name="T31" fmla="*/ 1 h 167"/>
                <a:gd name="T32" fmla="*/ 2 w 168"/>
                <a:gd name="T33" fmla="*/ 1 h 16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68"/>
                <a:gd name="T52" fmla="*/ 0 h 167"/>
                <a:gd name="T53" fmla="*/ 168 w 168"/>
                <a:gd name="T54" fmla="*/ 167 h 16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68" h="167">
                  <a:moveTo>
                    <a:pt x="168" y="83"/>
                  </a:moveTo>
                  <a:lnTo>
                    <a:pt x="161" y="51"/>
                  </a:lnTo>
                  <a:lnTo>
                    <a:pt x="143" y="24"/>
                  </a:lnTo>
                  <a:lnTo>
                    <a:pt x="116" y="6"/>
                  </a:lnTo>
                  <a:lnTo>
                    <a:pt x="84" y="0"/>
                  </a:lnTo>
                  <a:lnTo>
                    <a:pt x="52" y="6"/>
                  </a:lnTo>
                  <a:lnTo>
                    <a:pt x="25" y="24"/>
                  </a:lnTo>
                  <a:lnTo>
                    <a:pt x="7" y="51"/>
                  </a:lnTo>
                  <a:lnTo>
                    <a:pt x="0" y="83"/>
                  </a:lnTo>
                  <a:lnTo>
                    <a:pt x="7" y="116"/>
                  </a:lnTo>
                  <a:lnTo>
                    <a:pt x="25" y="142"/>
                  </a:lnTo>
                  <a:lnTo>
                    <a:pt x="52" y="160"/>
                  </a:lnTo>
                  <a:lnTo>
                    <a:pt x="84" y="167"/>
                  </a:lnTo>
                  <a:lnTo>
                    <a:pt x="116" y="160"/>
                  </a:lnTo>
                  <a:lnTo>
                    <a:pt x="143" y="142"/>
                  </a:lnTo>
                  <a:lnTo>
                    <a:pt x="161" y="116"/>
                  </a:lnTo>
                  <a:lnTo>
                    <a:pt x="168" y="83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Freeform 268"/>
            <p:cNvSpPr>
              <a:spLocks/>
            </p:cNvSpPr>
            <p:nvPr/>
          </p:nvSpPr>
          <p:spPr bwMode="auto">
            <a:xfrm>
              <a:off x="4709" y="1537"/>
              <a:ext cx="83" cy="83"/>
            </a:xfrm>
            <a:custGeom>
              <a:avLst/>
              <a:gdLst>
                <a:gd name="T0" fmla="*/ 4 w 150"/>
                <a:gd name="T1" fmla="*/ 2 h 150"/>
                <a:gd name="T2" fmla="*/ 4 w 150"/>
                <a:gd name="T3" fmla="*/ 1 h 150"/>
                <a:gd name="T4" fmla="*/ 4 w 150"/>
                <a:gd name="T5" fmla="*/ 1 h 150"/>
                <a:gd name="T6" fmla="*/ 3 w 150"/>
                <a:gd name="T7" fmla="*/ 1 h 150"/>
                <a:gd name="T8" fmla="*/ 2 w 150"/>
                <a:gd name="T9" fmla="*/ 0 h 150"/>
                <a:gd name="T10" fmla="*/ 1 w 150"/>
                <a:gd name="T11" fmla="*/ 1 h 150"/>
                <a:gd name="T12" fmla="*/ 1 w 150"/>
                <a:gd name="T13" fmla="*/ 1 h 150"/>
                <a:gd name="T14" fmla="*/ 1 w 150"/>
                <a:gd name="T15" fmla="*/ 1 h 150"/>
                <a:gd name="T16" fmla="*/ 0 w 150"/>
                <a:gd name="T17" fmla="*/ 2 h 150"/>
                <a:gd name="T18" fmla="*/ 1 w 150"/>
                <a:gd name="T19" fmla="*/ 3 h 150"/>
                <a:gd name="T20" fmla="*/ 1 w 150"/>
                <a:gd name="T21" fmla="*/ 4 h 150"/>
                <a:gd name="T22" fmla="*/ 1 w 150"/>
                <a:gd name="T23" fmla="*/ 4 h 150"/>
                <a:gd name="T24" fmla="*/ 2 w 150"/>
                <a:gd name="T25" fmla="*/ 4 h 150"/>
                <a:gd name="T26" fmla="*/ 3 w 150"/>
                <a:gd name="T27" fmla="*/ 4 h 150"/>
                <a:gd name="T28" fmla="*/ 4 w 150"/>
                <a:gd name="T29" fmla="*/ 4 h 150"/>
                <a:gd name="T30" fmla="*/ 4 w 150"/>
                <a:gd name="T31" fmla="*/ 3 h 150"/>
                <a:gd name="T32" fmla="*/ 4 w 150"/>
                <a:gd name="T33" fmla="*/ 2 h 15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50"/>
                <a:gd name="T52" fmla="*/ 0 h 150"/>
                <a:gd name="T53" fmla="*/ 150 w 150"/>
                <a:gd name="T54" fmla="*/ 150 h 15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50" h="150">
                  <a:moveTo>
                    <a:pt x="150" y="75"/>
                  </a:moveTo>
                  <a:lnTo>
                    <a:pt x="144" y="46"/>
                  </a:lnTo>
                  <a:lnTo>
                    <a:pt x="128" y="22"/>
                  </a:lnTo>
                  <a:lnTo>
                    <a:pt x="104" y="6"/>
                  </a:lnTo>
                  <a:lnTo>
                    <a:pt x="75" y="0"/>
                  </a:lnTo>
                  <a:lnTo>
                    <a:pt x="46" y="6"/>
                  </a:lnTo>
                  <a:lnTo>
                    <a:pt x="22" y="22"/>
                  </a:lnTo>
                  <a:lnTo>
                    <a:pt x="6" y="46"/>
                  </a:lnTo>
                  <a:lnTo>
                    <a:pt x="0" y="75"/>
                  </a:lnTo>
                  <a:lnTo>
                    <a:pt x="6" y="104"/>
                  </a:lnTo>
                  <a:lnTo>
                    <a:pt x="22" y="128"/>
                  </a:lnTo>
                  <a:lnTo>
                    <a:pt x="46" y="144"/>
                  </a:lnTo>
                  <a:lnTo>
                    <a:pt x="75" y="150"/>
                  </a:lnTo>
                  <a:lnTo>
                    <a:pt x="104" y="144"/>
                  </a:lnTo>
                  <a:lnTo>
                    <a:pt x="128" y="128"/>
                  </a:lnTo>
                  <a:lnTo>
                    <a:pt x="144" y="104"/>
                  </a:lnTo>
                  <a:lnTo>
                    <a:pt x="150" y="75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Rectangle 269"/>
            <p:cNvSpPr>
              <a:spLocks noChangeArrowheads="1"/>
            </p:cNvSpPr>
            <p:nvPr/>
          </p:nvSpPr>
          <p:spPr bwMode="auto">
            <a:xfrm>
              <a:off x="4790" y="1635"/>
              <a:ext cx="256" cy="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300">
                  <a:solidFill>
                    <a:srgbClr val="000000"/>
                  </a:solidFill>
                  <a:latin typeface="Helvetica" charset="0"/>
                </a:rPr>
                <a:t>Jane</a:t>
              </a:r>
              <a:endParaRPr lang="en-US"/>
            </a:p>
          </p:txBody>
        </p:sp>
        <p:sp>
          <p:nvSpPr>
            <p:cNvPr id="73" name="Freeform 270"/>
            <p:cNvSpPr>
              <a:spLocks/>
            </p:cNvSpPr>
            <p:nvPr/>
          </p:nvSpPr>
          <p:spPr bwMode="auto">
            <a:xfrm>
              <a:off x="3246" y="2288"/>
              <a:ext cx="83" cy="84"/>
            </a:xfrm>
            <a:custGeom>
              <a:avLst/>
              <a:gdLst>
                <a:gd name="T0" fmla="*/ 3 w 166"/>
                <a:gd name="T1" fmla="*/ 2 h 167"/>
                <a:gd name="T2" fmla="*/ 3 w 166"/>
                <a:gd name="T3" fmla="*/ 1 h 167"/>
                <a:gd name="T4" fmla="*/ 3 w 166"/>
                <a:gd name="T5" fmla="*/ 1 h 167"/>
                <a:gd name="T6" fmla="*/ 2 w 166"/>
                <a:gd name="T7" fmla="*/ 1 h 167"/>
                <a:gd name="T8" fmla="*/ 2 w 166"/>
                <a:gd name="T9" fmla="*/ 0 h 167"/>
                <a:gd name="T10" fmla="*/ 1 w 166"/>
                <a:gd name="T11" fmla="*/ 1 h 167"/>
                <a:gd name="T12" fmla="*/ 1 w 166"/>
                <a:gd name="T13" fmla="*/ 1 h 167"/>
                <a:gd name="T14" fmla="*/ 1 w 166"/>
                <a:gd name="T15" fmla="*/ 1 h 167"/>
                <a:gd name="T16" fmla="*/ 0 w 166"/>
                <a:gd name="T17" fmla="*/ 2 h 167"/>
                <a:gd name="T18" fmla="*/ 1 w 166"/>
                <a:gd name="T19" fmla="*/ 2 h 167"/>
                <a:gd name="T20" fmla="*/ 1 w 166"/>
                <a:gd name="T21" fmla="*/ 3 h 167"/>
                <a:gd name="T22" fmla="*/ 1 w 166"/>
                <a:gd name="T23" fmla="*/ 3 h 167"/>
                <a:gd name="T24" fmla="*/ 2 w 166"/>
                <a:gd name="T25" fmla="*/ 3 h 167"/>
                <a:gd name="T26" fmla="*/ 2 w 166"/>
                <a:gd name="T27" fmla="*/ 3 h 167"/>
                <a:gd name="T28" fmla="*/ 3 w 166"/>
                <a:gd name="T29" fmla="*/ 3 h 167"/>
                <a:gd name="T30" fmla="*/ 3 w 166"/>
                <a:gd name="T31" fmla="*/ 2 h 167"/>
                <a:gd name="T32" fmla="*/ 3 w 166"/>
                <a:gd name="T33" fmla="*/ 2 h 16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66"/>
                <a:gd name="T52" fmla="*/ 0 h 167"/>
                <a:gd name="T53" fmla="*/ 166 w 166"/>
                <a:gd name="T54" fmla="*/ 167 h 16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66" h="167">
                  <a:moveTo>
                    <a:pt x="166" y="83"/>
                  </a:moveTo>
                  <a:lnTo>
                    <a:pt x="160" y="51"/>
                  </a:lnTo>
                  <a:lnTo>
                    <a:pt x="142" y="24"/>
                  </a:lnTo>
                  <a:lnTo>
                    <a:pt x="116" y="6"/>
                  </a:lnTo>
                  <a:lnTo>
                    <a:pt x="84" y="0"/>
                  </a:lnTo>
                  <a:lnTo>
                    <a:pt x="52" y="6"/>
                  </a:lnTo>
                  <a:lnTo>
                    <a:pt x="25" y="24"/>
                  </a:lnTo>
                  <a:lnTo>
                    <a:pt x="7" y="51"/>
                  </a:lnTo>
                  <a:lnTo>
                    <a:pt x="0" y="83"/>
                  </a:lnTo>
                  <a:lnTo>
                    <a:pt x="7" y="115"/>
                  </a:lnTo>
                  <a:lnTo>
                    <a:pt x="25" y="142"/>
                  </a:lnTo>
                  <a:lnTo>
                    <a:pt x="52" y="160"/>
                  </a:lnTo>
                  <a:lnTo>
                    <a:pt x="84" y="167"/>
                  </a:lnTo>
                  <a:lnTo>
                    <a:pt x="116" y="160"/>
                  </a:lnTo>
                  <a:lnTo>
                    <a:pt x="142" y="142"/>
                  </a:lnTo>
                  <a:lnTo>
                    <a:pt x="160" y="115"/>
                  </a:lnTo>
                  <a:lnTo>
                    <a:pt x="166" y="83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Freeform 271"/>
            <p:cNvSpPr>
              <a:spLocks/>
            </p:cNvSpPr>
            <p:nvPr/>
          </p:nvSpPr>
          <p:spPr bwMode="auto">
            <a:xfrm>
              <a:off x="3246" y="2288"/>
              <a:ext cx="83" cy="84"/>
            </a:xfrm>
            <a:custGeom>
              <a:avLst/>
              <a:gdLst>
                <a:gd name="T0" fmla="*/ 4 w 149"/>
                <a:gd name="T1" fmla="*/ 2 h 150"/>
                <a:gd name="T2" fmla="*/ 4 w 149"/>
                <a:gd name="T3" fmla="*/ 1 h 150"/>
                <a:gd name="T4" fmla="*/ 4 w 149"/>
                <a:gd name="T5" fmla="*/ 1 h 150"/>
                <a:gd name="T6" fmla="*/ 3 w 149"/>
                <a:gd name="T7" fmla="*/ 1 h 150"/>
                <a:gd name="T8" fmla="*/ 2 w 149"/>
                <a:gd name="T9" fmla="*/ 0 h 150"/>
                <a:gd name="T10" fmla="*/ 1 w 149"/>
                <a:gd name="T11" fmla="*/ 1 h 150"/>
                <a:gd name="T12" fmla="*/ 1 w 149"/>
                <a:gd name="T13" fmla="*/ 1 h 150"/>
                <a:gd name="T14" fmla="*/ 1 w 149"/>
                <a:gd name="T15" fmla="*/ 1 h 150"/>
                <a:gd name="T16" fmla="*/ 0 w 149"/>
                <a:gd name="T17" fmla="*/ 2 h 150"/>
                <a:gd name="T18" fmla="*/ 1 w 149"/>
                <a:gd name="T19" fmla="*/ 3 h 150"/>
                <a:gd name="T20" fmla="*/ 1 w 149"/>
                <a:gd name="T21" fmla="*/ 4 h 150"/>
                <a:gd name="T22" fmla="*/ 1 w 149"/>
                <a:gd name="T23" fmla="*/ 4 h 150"/>
                <a:gd name="T24" fmla="*/ 2 w 149"/>
                <a:gd name="T25" fmla="*/ 4 h 150"/>
                <a:gd name="T26" fmla="*/ 3 w 149"/>
                <a:gd name="T27" fmla="*/ 4 h 150"/>
                <a:gd name="T28" fmla="*/ 4 w 149"/>
                <a:gd name="T29" fmla="*/ 4 h 150"/>
                <a:gd name="T30" fmla="*/ 4 w 149"/>
                <a:gd name="T31" fmla="*/ 3 h 150"/>
                <a:gd name="T32" fmla="*/ 4 w 149"/>
                <a:gd name="T33" fmla="*/ 2 h 15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49"/>
                <a:gd name="T52" fmla="*/ 0 h 150"/>
                <a:gd name="T53" fmla="*/ 149 w 149"/>
                <a:gd name="T54" fmla="*/ 150 h 15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49" h="150">
                  <a:moveTo>
                    <a:pt x="149" y="75"/>
                  </a:moveTo>
                  <a:lnTo>
                    <a:pt x="143" y="46"/>
                  </a:lnTo>
                  <a:lnTo>
                    <a:pt x="127" y="22"/>
                  </a:lnTo>
                  <a:lnTo>
                    <a:pt x="104" y="6"/>
                  </a:lnTo>
                  <a:lnTo>
                    <a:pt x="75" y="0"/>
                  </a:lnTo>
                  <a:lnTo>
                    <a:pt x="46" y="6"/>
                  </a:lnTo>
                  <a:lnTo>
                    <a:pt x="22" y="22"/>
                  </a:lnTo>
                  <a:lnTo>
                    <a:pt x="6" y="46"/>
                  </a:lnTo>
                  <a:lnTo>
                    <a:pt x="0" y="75"/>
                  </a:lnTo>
                  <a:lnTo>
                    <a:pt x="6" y="104"/>
                  </a:lnTo>
                  <a:lnTo>
                    <a:pt x="22" y="128"/>
                  </a:lnTo>
                  <a:lnTo>
                    <a:pt x="46" y="144"/>
                  </a:lnTo>
                  <a:lnTo>
                    <a:pt x="75" y="150"/>
                  </a:lnTo>
                  <a:lnTo>
                    <a:pt x="104" y="144"/>
                  </a:lnTo>
                  <a:lnTo>
                    <a:pt x="127" y="128"/>
                  </a:lnTo>
                  <a:lnTo>
                    <a:pt x="143" y="104"/>
                  </a:lnTo>
                  <a:lnTo>
                    <a:pt x="149" y="75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Rectangle 272"/>
            <p:cNvSpPr>
              <a:spLocks noChangeArrowheads="1"/>
            </p:cNvSpPr>
            <p:nvPr/>
          </p:nvSpPr>
          <p:spPr bwMode="auto">
            <a:xfrm>
              <a:off x="3360" y="2160"/>
              <a:ext cx="275" cy="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300">
                  <a:solidFill>
                    <a:srgbClr val="000000"/>
                  </a:solidFill>
                  <a:latin typeface="Helvetica" charset="0"/>
                </a:rPr>
                <a:t>Anna</a:t>
              </a:r>
              <a:endParaRPr lang="en-US"/>
            </a:p>
          </p:txBody>
        </p:sp>
        <p:sp>
          <p:nvSpPr>
            <p:cNvPr id="76" name="Freeform 273"/>
            <p:cNvSpPr>
              <a:spLocks/>
            </p:cNvSpPr>
            <p:nvPr/>
          </p:nvSpPr>
          <p:spPr bwMode="auto">
            <a:xfrm>
              <a:off x="4338" y="1900"/>
              <a:ext cx="83" cy="83"/>
            </a:xfrm>
            <a:custGeom>
              <a:avLst/>
              <a:gdLst>
                <a:gd name="T0" fmla="*/ 3 w 166"/>
                <a:gd name="T1" fmla="*/ 2 h 166"/>
                <a:gd name="T2" fmla="*/ 3 w 166"/>
                <a:gd name="T3" fmla="*/ 1 h 166"/>
                <a:gd name="T4" fmla="*/ 3 w 166"/>
                <a:gd name="T5" fmla="*/ 1 h 166"/>
                <a:gd name="T6" fmla="*/ 2 w 166"/>
                <a:gd name="T7" fmla="*/ 1 h 166"/>
                <a:gd name="T8" fmla="*/ 2 w 166"/>
                <a:gd name="T9" fmla="*/ 0 h 166"/>
                <a:gd name="T10" fmla="*/ 1 w 166"/>
                <a:gd name="T11" fmla="*/ 1 h 166"/>
                <a:gd name="T12" fmla="*/ 1 w 166"/>
                <a:gd name="T13" fmla="*/ 1 h 166"/>
                <a:gd name="T14" fmla="*/ 1 w 166"/>
                <a:gd name="T15" fmla="*/ 1 h 166"/>
                <a:gd name="T16" fmla="*/ 0 w 166"/>
                <a:gd name="T17" fmla="*/ 2 h 166"/>
                <a:gd name="T18" fmla="*/ 1 w 166"/>
                <a:gd name="T19" fmla="*/ 2 h 166"/>
                <a:gd name="T20" fmla="*/ 1 w 166"/>
                <a:gd name="T21" fmla="*/ 3 h 166"/>
                <a:gd name="T22" fmla="*/ 1 w 166"/>
                <a:gd name="T23" fmla="*/ 3 h 166"/>
                <a:gd name="T24" fmla="*/ 2 w 166"/>
                <a:gd name="T25" fmla="*/ 3 h 166"/>
                <a:gd name="T26" fmla="*/ 2 w 166"/>
                <a:gd name="T27" fmla="*/ 3 h 166"/>
                <a:gd name="T28" fmla="*/ 3 w 166"/>
                <a:gd name="T29" fmla="*/ 3 h 166"/>
                <a:gd name="T30" fmla="*/ 3 w 166"/>
                <a:gd name="T31" fmla="*/ 2 h 166"/>
                <a:gd name="T32" fmla="*/ 3 w 166"/>
                <a:gd name="T33" fmla="*/ 2 h 16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66"/>
                <a:gd name="T52" fmla="*/ 0 h 166"/>
                <a:gd name="T53" fmla="*/ 166 w 166"/>
                <a:gd name="T54" fmla="*/ 166 h 16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66" h="166">
                  <a:moveTo>
                    <a:pt x="166" y="82"/>
                  </a:moveTo>
                  <a:lnTo>
                    <a:pt x="161" y="50"/>
                  </a:lnTo>
                  <a:lnTo>
                    <a:pt x="143" y="24"/>
                  </a:lnTo>
                  <a:lnTo>
                    <a:pt x="116" y="6"/>
                  </a:lnTo>
                  <a:lnTo>
                    <a:pt x="84" y="0"/>
                  </a:lnTo>
                  <a:lnTo>
                    <a:pt x="51" y="6"/>
                  </a:lnTo>
                  <a:lnTo>
                    <a:pt x="25" y="24"/>
                  </a:lnTo>
                  <a:lnTo>
                    <a:pt x="7" y="50"/>
                  </a:lnTo>
                  <a:lnTo>
                    <a:pt x="0" y="82"/>
                  </a:lnTo>
                  <a:lnTo>
                    <a:pt x="7" y="114"/>
                  </a:lnTo>
                  <a:lnTo>
                    <a:pt x="25" y="141"/>
                  </a:lnTo>
                  <a:lnTo>
                    <a:pt x="51" y="159"/>
                  </a:lnTo>
                  <a:lnTo>
                    <a:pt x="84" y="166"/>
                  </a:lnTo>
                  <a:lnTo>
                    <a:pt x="116" y="159"/>
                  </a:lnTo>
                  <a:lnTo>
                    <a:pt x="143" y="141"/>
                  </a:lnTo>
                  <a:lnTo>
                    <a:pt x="161" y="114"/>
                  </a:lnTo>
                  <a:lnTo>
                    <a:pt x="166" y="82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Freeform 274"/>
            <p:cNvSpPr>
              <a:spLocks/>
            </p:cNvSpPr>
            <p:nvPr/>
          </p:nvSpPr>
          <p:spPr bwMode="auto">
            <a:xfrm>
              <a:off x="4338" y="1900"/>
              <a:ext cx="83" cy="83"/>
            </a:xfrm>
            <a:custGeom>
              <a:avLst/>
              <a:gdLst>
                <a:gd name="T0" fmla="*/ 4 w 149"/>
                <a:gd name="T1" fmla="*/ 2 h 149"/>
                <a:gd name="T2" fmla="*/ 4 w 149"/>
                <a:gd name="T3" fmla="*/ 1 h 149"/>
                <a:gd name="T4" fmla="*/ 4 w 149"/>
                <a:gd name="T5" fmla="*/ 1 h 149"/>
                <a:gd name="T6" fmla="*/ 3 w 149"/>
                <a:gd name="T7" fmla="*/ 1 h 149"/>
                <a:gd name="T8" fmla="*/ 2 w 149"/>
                <a:gd name="T9" fmla="*/ 0 h 149"/>
                <a:gd name="T10" fmla="*/ 1 w 149"/>
                <a:gd name="T11" fmla="*/ 1 h 149"/>
                <a:gd name="T12" fmla="*/ 1 w 149"/>
                <a:gd name="T13" fmla="*/ 1 h 149"/>
                <a:gd name="T14" fmla="*/ 1 w 149"/>
                <a:gd name="T15" fmla="*/ 1 h 149"/>
                <a:gd name="T16" fmla="*/ 0 w 149"/>
                <a:gd name="T17" fmla="*/ 2 h 149"/>
                <a:gd name="T18" fmla="*/ 1 w 149"/>
                <a:gd name="T19" fmla="*/ 3 h 149"/>
                <a:gd name="T20" fmla="*/ 1 w 149"/>
                <a:gd name="T21" fmla="*/ 4 h 149"/>
                <a:gd name="T22" fmla="*/ 1 w 149"/>
                <a:gd name="T23" fmla="*/ 4 h 149"/>
                <a:gd name="T24" fmla="*/ 2 w 149"/>
                <a:gd name="T25" fmla="*/ 4 h 149"/>
                <a:gd name="T26" fmla="*/ 3 w 149"/>
                <a:gd name="T27" fmla="*/ 4 h 149"/>
                <a:gd name="T28" fmla="*/ 4 w 149"/>
                <a:gd name="T29" fmla="*/ 4 h 149"/>
                <a:gd name="T30" fmla="*/ 4 w 149"/>
                <a:gd name="T31" fmla="*/ 3 h 149"/>
                <a:gd name="T32" fmla="*/ 4 w 149"/>
                <a:gd name="T33" fmla="*/ 2 h 14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49"/>
                <a:gd name="T52" fmla="*/ 0 h 149"/>
                <a:gd name="T53" fmla="*/ 149 w 149"/>
                <a:gd name="T54" fmla="*/ 149 h 14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49" h="149">
                  <a:moveTo>
                    <a:pt x="149" y="74"/>
                  </a:moveTo>
                  <a:lnTo>
                    <a:pt x="144" y="45"/>
                  </a:lnTo>
                  <a:lnTo>
                    <a:pt x="128" y="22"/>
                  </a:lnTo>
                  <a:lnTo>
                    <a:pt x="104" y="6"/>
                  </a:lnTo>
                  <a:lnTo>
                    <a:pt x="75" y="0"/>
                  </a:lnTo>
                  <a:lnTo>
                    <a:pt x="46" y="6"/>
                  </a:lnTo>
                  <a:lnTo>
                    <a:pt x="22" y="22"/>
                  </a:lnTo>
                  <a:lnTo>
                    <a:pt x="6" y="45"/>
                  </a:lnTo>
                  <a:lnTo>
                    <a:pt x="0" y="74"/>
                  </a:lnTo>
                  <a:lnTo>
                    <a:pt x="6" y="103"/>
                  </a:lnTo>
                  <a:lnTo>
                    <a:pt x="22" y="127"/>
                  </a:lnTo>
                  <a:lnTo>
                    <a:pt x="46" y="143"/>
                  </a:lnTo>
                  <a:lnTo>
                    <a:pt x="75" y="149"/>
                  </a:lnTo>
                  <a:lnTo>
                    <a:pt x="104" y="143"/>
                  </a:lnTo>
                  <a:lnTo>
                    <a:pt x="128" y="127"/>
                  </a:lnTo>
                  <a:lnTo>
                    <a:pt x="144" y="103"/>
                  </a:lnTo>
                  <a:lnTo>
                    <a:pt x="149" y="74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Rectangle 275"/>
            <p:cNvSpPr>
              <a:spLocks noChangeArrowheads="1"/>
            </p:cNvSpPr>
            <p:nvPr/>
          </p:nvSpPr>
          <p:spPr bwMode="auto">
            <a:xfrm>
              <a:off x="4418" y="1997"/>
              <a:ext cx="262" cy="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300">
                  <a:solidFill>
                    <a:srgbClr val="000000"/>
                  </a:solidFill>
                  <a:latin typeface="Helvetica" charset="0"/>
                </a:rPr>
                <a:t>Mary</a:t>
              </a:r>
              <a:endParaRPr lang="en-US"/>
            </a:p>
          </p:txBody>
        </p:sp>
        <p:sp>
          <p:nvSpPr>
            <p:cNvPr id="79" name="Freeform 276"/>
            <p:cNvSpPr>
              <a:spLocks/>
            </p:cNvSpPr>
            <p:nvPr/>
          </p:nvSpPr>
          <p:spPr bwMode="auto">
            <a:xfrm>
              <a:off x="4841" y="2434"/>
              <a:ext cx="83" cy="84"/>
            </a:xfrm>
            <a:custGeom>
              <a:avLst/>
              <a:gdLst>
                <a:gd name="T0" fmla="*/ 3 w 166"/>
                <a:gd name="T1" fmla="*/ 2 h 167"/>
                <a:gd name="T2" fmla="*/ 3 w 166"/>
                <a:gd name="T3" fmla="*/ 1 h 167"/>
                <a:gd name="T4" fmla="*/ 3 w 166"/>
                <a:gd name="T5" fmla="*/ 1 h 167"/>
                <a:gd name="T6" fmla="*/ 2 w 166"/>
                <a:gd name="T7" fmla="*/ 1 h 167"/>
                <a:gd name="T8" fmla="*/ 2 w 166"/>
                <a:gd name="T9" fmla="*/ 0 h 167"/>
                <a:gd name="T10" fmla="*/ 1 w 166"/>
                <a:gd name="T11" fmla="*/ 1 h 167"/>
                <a:gd name="T12" fmla="*/ 1 w 166"/>
                <a:gd name="T13" fmla="*/ 1 h 167"/>
                <a:gd name="T14" fmla="*/ 1 w 166"/>
                <a:gd name="T15" fmla="*/ 1 h 167"/>
                <a:gd name="T16" fmla="*/ 0 w 166"/>
                <a:gd name="T17" fmla="*/ 2 h 167"/>
                <a:gd name="T18" fmla="*/ 1 w 166"/>
                <a:gd name="T19" fmla="*/ 2 h 167"/>
                <a:gd name="T20" fmla="*/ 1 w 166"/>
                <a:gd name="T21" fmla="*/ 3 h 167"/>
                <a:gd name="T22" fmla="*/ 1 w 166"/>
                <a:gd name="T23" fmla="*/ 3 h 167"/>
                <a:gd name="T24" fmla="*/ 2 w 166"/>
                <a:gd name="T25" fmla="*/ 3 h 167"/>
                <a:gd name="T26" fmla="*/ 2 w 166"/>
                <a:gd name="T27" fmla="*/ 3 h 167"/>
                <a:gd name="T28" fmla="*/ 3 w 166"/>
                <a:gd name="T29" fmla="*/ 3 h 167"/>
                <a:gd name="T30" fmla="*/ 3 w 166"/>
                <a:gd name="T31" fmla="*/ 2 h 167"/>
                <a:gd name="T32" fmla="*/ 3 w 166"/>
                <a:gd name="T33" fmla="*/ 2 h 16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66"/>
                <a:gd name="T52" fmla="*/ 0 h 167"/>
                <a:gd name="T53" fmla="*/ 166 w 166"/>
                <a:gd name="T54" fmla="*/ 167 h 16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66" h="167">
                  <a:moveTo>
                    <a:pt x="166" y="83"/>
                  </a:moveTo>
                  <a:lnTo>
                    <a:pt x="159" y="51"/>
                  </a:lnTo>
                  <a:lnTo>
                    <a:pt x="141" y="24"/>
                  </a:lnTo>
                  <a:lnTo>
                    <a:pt x="116" y="6"/>
                  </a:lnTo>
                  <a:lnTo>
                    <a:pt x="83" y="0"/>
                  </a:lnTo>
                  <a:lnTo>
                    <a:pt x="50" y="6"/>
                  </a:lnTo>
                  <a:lnTo>
                    <a:pt x="24" y="24"/>
                  </a:lnTo>
                  <a:lnTo>
                    <a:pt x="6" y="51"/>
                  </a:lnTo>
                  <a:lnTo>
                    <a:pt x="0" y="83"/>
                  </a:lnTo>
                  <a:lnTo>
                    <a:pt x="6" y="116"/>
                  </a:lnTo>
                  <a:lnTo>
                    <a:pt x="24" y="142"/>
                  </a:lnTo>
                  <a:lnTo>
                    <a:pt x="50" y="160"/>
                  </a:lnTo>
                  <a:lnTo>
                    <a:pt x="83" y="167"/>
                  </a:lnTo>
                  <a:lnTo>
                    <a:pt x="116" y="160"/>
                  </a:lnTo>
                  <a:lnTo>
                    <a:pt x="141" y="142"/>
                  </a:lnTo>
                  <a:lnTo>
                    <a:pt x="159" y="116"/>
                  </a:lnTo>
                  <a:lnTo>
                    <a:pt x="166" y="83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Freeform 277"/>
            <p:cNvSpPr>
              <a:spLocks/>
            </p:cNvSpPr>
            <p:nvPr/>
          </p:nvSpPr>
          <p:spPr bwMode="auto">
            <a:xfrm>
              <a:off x="4841" y="2434"/>
              <a:ext cx="83" cy="84"/>
            </a:xfrm>
            <a:custGeom>
              <a:avLst/>
              <a:gdLst>
                <a:gd name="T0" fmla="*/ 4 w 149"/>
                <a:gd name="T1" fmla="*/ 2 h 150"/>
                <a:gd name="T2" fmla="*/ 4 w 149"/>
                <a:gd name="T3" fmla="*/ 1 h 150"/>
                <a:gd name="T4" fmla="*/ 4 w 149"/>
                <a:gd name="T5" fmla="*/ 1 h 150"/>
                <a:gd name="T6" fmla="*/ 3 w 149"/>
                <a:gd name="T7" fmla="*/ 1 h 150"/>
                <a:gd name="T8" fmla="*/ 2 w 149"/>
                <a:gd name="T9" fmla="*/ 0 h 150"/>
                <a:gd name="T10" fmla="*/ 1 w 149"/>
                <a:gd name="T11" fmla="*/ 1 h 150"/>
                <a:gd name="T12" fmla="*/ 1 w 149"/>
                <a:gd name="T13" fmla="*/ 1 h 150"/>
                <a:gd name="T14" fmla="*/ 1 w 149"/>
                <a:gd name="T15" fmla="*/ 1 h 150"/>
                <a:gd name="T16" fmla="*/ 0 w 149"/>
                <a:gd name="T17" fmla="*/ 2 h 150"/>
                <a:gd name="T18" fmla="*/ 1 w 149"/>
                <a:gd name="T19" fmla="*/ 3 h 150"/>
                <a:gd name="T20" fmla="*/ 1 w 149"/>
                <a:gd name="T21" fmla="*/ 4 h 150"/>
                <a:gd name="T22" fmla="*/ 1 w 149"/>
                <a:gd name="T23" fmla="*/ 4 h 150"/>
                <a:gd name="T24" fmla="*/ 2 w 149"/>
                <a:gd name="T25" fmla="*/ 4 h 150"/>
                <a:gd name="T26" fmla="*/ 3 w 149"/>
                <a:gd name="T27" fmla="*/ 4 h 150"/>
                <a:gd name="T28" fmla="*/ 4 w 149"/>
                <a:gd name="T29" fmla="*/ 4 h 150"/>
                <a:gd name="T30" fmla="*/ 4 w 149"/>
                <a:gd name="T31" fmla="*/ 3 h 150"/>
                <a:gd name="T32" fmla="*/ 4 w 149"/>
                <a:gd name="T33" fmla="*/ 2 h 15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49"/>
                <a:gd name="T52" fmla="*/ 0 h 150"/>
                <a:gd name="T53" fmla="*/ 149 w 149"/>
                <a:gd name="T54" fmla="*/ 150 h 15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49" h="150">
                  <a:moveTo>
                    <a:pt x="149" y="75"/>
                  </a:moveTo>
                  <a:lnTo>
                    <a:pt x="143" y="46"/>
                  </a:lnTo>
                  <a:lnTo>
                    <a:pt x="127" y="22"/>
                  </a:lnTo>
                  <a:lnTo>
                    <a:pt x="104" y="6"/>
                  </a:lnTo>
                  <a:lnTo>
                    <a:pt x="75" y="0"/>
                  </a:lnTo>
                  <a:lnTo>
                    <a:pt x="45" y="6"/>
                  </a:lnTo>
                  <a:lnTo>
                    <a:pt x="22" y="22"/>
                  </a:lnTo>
                  <a:lnTo>
                    <a:pt x="6" y="46"/>
                  </a:lnTo>
                  <a:lnTo>
                    <a:pt x="0" y="75"/>
                  </a:lnTo>
                  <a:lnTo>
                    <a:pt x="6" y="104"/>
                  </a:lnTo>
                  <a:lnTo>
                    <a:pt x="22" y="128"/>
                  </a:lnTo>
                  <a:lnTo>
                    <a:pt x="45" y="144"/>
                  </a:lnTo>
                  <a:lnTo>
                    <a:pt x="75" y="150"/>
                  </a:lnTo>
                  <a:lnTo>
                    <a:pt x="104" y="144"/>
                  </a:lnTo>
                  <a:lnTo>
                    <a:pt x="127" y="128"/>
                  </a:lnTo>
                  <a:lnTo>
                    <a:pt x="143" y="104"/>
                  </a:lnTo>
                  <a:lnTo>
                    <a:pt x="149" y="75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Rectangle 278"/>
            <p:cNvSpPr>
              <a:spLocks noChangeArrowheads="1"/>
            </p:cNvSpPr>
            <p:nvPr/>
          </p:nvSpPr>
          <p:spPr bwMode="auto">
            <a:xfrm>
              <a:off x="4944" y="2352"/>
              <a:ext cx="268" cy="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300">
                  <a:solidFill>
                    <a:srgbClr val="000000"/>
                  </a:solidFill>
                  <a:latin typeface="Helvetica" charset="0"/>
                </a:rPr>
                <a:t>Betty</a:t>
              </a:r>
              <a:endParaRPr lang="en-US"/>
            </a:p>
          </p:txBody>
        </p:sp>
        <p:sp>
          <p:nvSpPr>
            <p:cNvPr id="82" name="Freeform 279"/>
            <p:cNvSpPr>
              <a:spLocks/>
            </p:cNvSpPr>
            <p:nvPr/>
          </p:nvSpPr>
          <p:spPr bwMode="auto">
            <a:xfrm>
              <a:off x="2442" y="3430"/>
              <a:ext cx="83" cy="83"/>
            </a:xfrm>
            <a:custGeom>
              <a:avLst/>
              <a:gdLst>
                <a:gd name="T0" fmla="*/ 3 w 166"/>
                <a:gd name="T1" fmla="*/ 2 h 166"/>
                <a:gd name="T2" fmla="*/ 3 w 166"/>
                <a:gd name="T3" fmla="*/ 1 h 166"/>
                <a:gd name="T4" fmla="*/ 3 w 166"/>
                <a:gd name="T5" fmla="*/ 1 h 166"/>
                <a:gd name="T6" fmla="*/ 2 w 166"/>
                <a:gd name="T7" fmla="*/ 1 h 166"/>
                <a:gd name="T8" fmla="*/ 2 w 166"/>
                <a:gd name="T9" fmla="*/ 0 h 166"/>
                <a:gd name="T10" fmla="*/ 1 w 166"/>
                <a:gd name="T11" fmla="*/ 1 h 166"/>
                <a:gd name="T12" fmla="*/ 1 w 166"/>
                <a:gd name="T13" fmla="*/ 1 h 166"/>
                <a:gd name="T14" fmla="*/ 1 w 166"/>
                <a:gd name="T15" fmla="*/ 1 h 166"/>
                <a:gd name="T16" fmla="*/ 0 w 166"/>
                <a:gd name="T17" fmla="*/ 2 h 166"/>
                <a:gd name="T18" fmla="*/ 1 w 166"/>
                <a:gd name="T19" fmla="*/ 2 h 166"/>
                <a:gd name="T20" fmla="*/ 1 w 166"/>
                <a:gd name="T21" fmla="*/ 3 h 166"/>
                <a:gd name="T22" fmla="*/ 1 w 166"/>
                <a:gd name="T23" fmla="*/ 3 h 166"/>
                <a:gd name="T24" fmla="*/ 2 w 166"/>
                <a:gd name="T25" fmla="*/ 3 h 166"/>
                <a:gd name="T26" fmla="*/ 2 w 166"/>
                <a:gd name="T27" fmla="*/ 3 h 166"/>
                <a:gd name="T28" fmla="*/ 3 w 166"/>
                <a:gd name="T29" fmla="*/ 3 h 166"/>
                <a:gd name="T30" fmla="*/ 3 w 166"/>
                <a:gd name="T31" fmla="*/ 2 h 166"/>
                <a:gd name="T32" fmla="*/ 3 w 166"/>
                <a:gd name="T33" fmla="*/ 2 h 16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66"/>
                <a:gd name="T52" fmla="*/ 0 h 166"/>
                <a:gd name="T53" fmla="*/ 166 w 166"/>
                <a:gd name="T54" fmla="*/ 166 h 16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66" h="166">
                  <a:moveTo>
                    <a:pt x="166" y="82"/>
                  </a:moveTo>
                  <a:lnTo>
                    <a:pt x="159" y="50"/>
                  </a:lnTo>
                  <a:lnTo>
                    <a:pt x="141" y="24"/>
                  </a:lnTo>
                  <a:lnTo>
                    <a:pt x="115" y="7"/>
                  </a:lnTo>
                  <a:lnTo>
                    <a:pt x="82" y="0"/>
                  </a:lnTo>
                  <a:lnTo>
                    <a:pt x="50" y="7"/>
                  </a:lnTo>
                  <a:lnTo>
                    <a:pt x="23" y="24"/>
                  </a:lnTo>
                  <a:lnTo>
                    <a:pt x="5" y="50"/>
                  </a:lnTo>
                  <a:lnTo>
                    <a:pt x="0" y="82"/>
                  </a:lnTo>
                  <a:lnTo>
                    <a:pt x="5" y="115"/>
                  </a:lnTo>
                  <a:lnTo>
                    <a:pt x="23" y="141"/>
                  </a:lnTo>
                  <a:lnTo>
                    <a:pt x="50" y="159"/>
                  </a:lnTo>
                  <a:lnTo>
                    <a:pt x="82" y="166"/>
                  </a:lnTo>
                  <a:lnTo>
                    <a:pt x="115" y="159"/>
                  </a:lnTo>
                  <a:lnTo>
                    <a:pt x="141" y="141"/>
                  </a:lnTo>
                  <a:lnTo>
                    <a:pt x="159" y="115"/>
                  </a:lnTo>
                  <a:lnTo>
                    <a:pt x="166" y="82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Freeform 280"/>
            <p:cNvSpPr>
              <a:spLocks/>
            </p:cNvSpPr>
            <p:nvPr/>
          </p:nvSpPr>
          <p:spPr bwMode="auto">
            <a:xfrm>
              <a:off x="2442" y="3430"/>
              <a:ext cx="83" cy="83"/>
            </a:xfrm>
            <a:custGeom>
              <a:avLst/>
              <a:gdLst>
                <a:gd name="T0" fmla="*/ 4 w 149"/>
                <a:gd name="T1" fmla="*/ 2 h 149"/>
                <a:gd name="T2" fmla="*/ 4 w 149"/>
                <a:gd name="T3" fmla="*/ 1 h 149"/>
                <a:gd name="T4" fmla="*/ 4 w 149"/>
                <a:gd name="T5" fmla="*/ 1 h 149"/>
                <a:gd name="T6" fmla="*/ 3 w 149"/>
                <a:gd name="T7" fmla="*/ 1 h 149"/>
                <a:gd name="T8" fmla="*/ 2 w 149"/>
                <a:gd name="T9" fmla="*/ 0 h 149"/>
                <a:gd name="T10" fmla="*/ 1 w 149"/>
                <a:gd name="T11" fmla="*/ 1 h 149"/>
                <a:gd name="T12" fmla="*/ 1 w 149"/>
                <a:gd name="T13" fmla="*/ 1 h 149"/>
                <a:gd name="T14" fmla="*/ 1 w 149"/>
                <a:gd name="T15" fmla="*/ 1 h 149"/>
                <a:gd name="T16" fmla="*/ 0 w 149"/>
                <a:gd name="T17" fmla="*/ 2 h 149"/>
                <a:gd name="T18" fmla="*/ 1 w 149"/>
                <a:gd name="T19" fmla="*/ 3 h 149"/>
                <a:gd name="T20" fmla="*/ 1 w 149"/>
                <a:gd name="T21" fmla="*/ 4 h 149"/>
                <a:gd name="T22" fmla="*/ 1 w 149"/>
                <a:gd name="T23" fmla="*/ 4 h 149"/>
                <a:gd name="T24" fmla="*/ 2 w 149"/>
                <a:gd name="T25" fmla="*/ 4 h 149"/>
                <a:gd name="T26" fmla="*/ 3 w 149"/>
                <a:gd name="T27" fmla="*/ 4 h 149"/>
                <a:gd name="T28" fmla="*/ 4 w 149"/>
                <a:gd name="T29" fmla="*/ 4 h 149"/>
                <a:gd name="T30" fmla="*/ 4 w 149"/>
                <a:gd name="T31" fmla="*/ 3 h 149"/>
                <a:gd name="T32" fmla="*/ 4 w 149"/>
                <a:gd name="T33" fmla="*/ 2 h 14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49"/>
                <a:gd name="T52" fmla="*/ 0 h 149"/>
                <a:gd name="T53" fmla="*/ 149 w 149"/>
                <a:gd name="T54" fmla="*/ 149 h 14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49" h="149">
                  <a:moveTo>
                    <a:pt x="149" y="74"/>
                  </a:moveTo>
                  <a:lnTo>
                    <a:pt x="143" y="45"/>
                  </a:lnTo>
                  <a:lnTo>
                    <a:pt x="127" y="22"/>
                  </a:lnTo>
                  <a:lnTo>
                    <a:pt x="103" y="6"/>
                  </a:lnTo>
                  <a:lnTo>
                    <a:pt x="74" y="0"/>
                  </a:lnTo>
                  <a:lnTo>
                    <a:pt x="45" y="6"/>
                  </a:lnTo>
                  <a:lnTo>
                    <a:pt x="21" y="22"/>
                  </a:lnTo>
                  <a:lnTo>
                    <a:pt x="5" y="45"/>
                  </a:lnTo>
                  <a:lnTo>
                    <a:pt x="0" y="74"/>
                  </a:lnTo>
                  <a:lnTo>
                    <a:pt x="5" y="103"/>
                  </a:lnTo>
                  <a:lnTo>
                    <a:pt x="21" y="127"/>
                  </a:lnTo>
                  <a:lnTo>
                    <a:pt x="45" y="143"/>
                  </a:lnTo>
                  <a:lnTo>
                    <a:pt x="74" y="149"/>
                  </a:lnTo>
                  <a:lnTo>
                    <a:pt x="103" y="143"/>
                  </a:lnTo>
                  <a:lnTo>
                    <a:pt x="127" y="127"/>
                  </a:lnTo>
                  <a:lnTo>
                    <a:pt x="143" y="103"/>
                  </a:lnTo>
                  <a:lnTo>
                    <a:pt x="149" y="74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Rectangle 281"/>
            <p:cNvSpPr>
              <a:spLocks noChangeArrowheads="1"/>
            </p:cNvSpPr>
            <p:nvPr/>
          </p:nvSpPr>
          <p:spPr bwMode="auto">
            <a:xfrm>
              <a:off x="2523" y="3528"/>
              <a:ext cx="196" cy="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300">
                  <a:solidFill>
                    <a:srgbClr val="000000"/>
                  </a:solidFill>
                  <a:latin typeface="Helvetica" charset="0"/>
                </a:rPr>
                <a:t>Ella</a:t>
              </a:r>
              <a:endParaRPr lang="en-US"/>
            </a:p>
          </p:txBody>
        </p:sp>
        <p:sp>
          <p:nvSpPr>
            <p:cNvPr id="85" name="Freeform 282"/>
            <p:cNvSpPr>
              <a:spLocks/>
            </p:cNvSpPr>
            <p:nvPr/>
          </p:nvSpPr>
          <p:spPr bwMode="auto">
            <a:xfrm>
              <a:off x="3440" y="3049"/>
              <a:ext cx="83" cy="83"/>
            </a:xfrm>
            <a:custGeom>
              <a:avLst/>
              <a:gdLst>
                <a:gd name="T0" fmla="*/ 2 w 167"/>
                <a:gd name="T1" fmla="*/ 2 h 166"/>
                <a:gd name="T2" fmla="*/ 2 w 167"/>
                <a:gd name="T3" fmla="*/ 1 h 166"/>
                <a:gd name="T4" fmla="*/ 2 w 167"/>
                <a:gd name="T5" fmla="*/ 1 h 166"/>
                <a:gd name="T6" fmla="*/ 1 w 167"/>
                <a:gd name="T7" fmla="*/ 1 h 166"/>
                <a:gd name="T8" fmla="*/ 1 w 167"/>
                <a:gd name="T9" fmla="*/ 0 h 166"/>
                <a:gd name="T10" fmla="*/ 0 w 167"/>
                <a:gd name="T11" fmla="*/ 1 h 166"/>
                <a:gd name="T12" fmla="*/ 0 w 167"/>
                <a:gd name="T13" fmla="*/ 1 h 166"/>
                <a:gd name="T14" fmla="*/ 0 w 167"/>
                <a:gd name="T15" fmla="*/ 1 h 166"/>
                <a:gd name="T16" fmla="*/ 0 w 167"/>
                <a:gd name="T17" fmla="*/ 2 h 166"/>
                <a:gd name="T18" fmla="*/ 0 w 167"/>
                <a:gd name="T19" fmla="*/ 2 h 166"/>
                <a:gd name="T20" fmla="*/ 0 w 167"/>
                <a:gd name="T21" fmla="*/ 3 h 166"/>
                <a:gd name="T22" fmla="*/ 0 w 167"/>
                <a:gd name="T23" fmla="*/ 3 h 166"/>
                <a:gd name="T24" fmla="*/ 1 w 167"/>
                <a:gd name="T25" fmla="*/ 3 h 166"/>
                <a:gd name="T26" fmla="*/ 1 w 167"/>
                <a:gd name="T27" fmla="*/ 3 h 166"/>
                <a:gd name="T28" fmla="*/ 2 w 167"/>
                <a:gd name="T29" fmla="*/ 3 h 166"/>
                <a:gd name="T30" fmla="*/ 2 w 167"/>
                <a:gd name="T31" fmla="*/ 2 h 166"/>
                <a:gd name="T32" fmla="*/ 2 w 167"/>
                <a:gd name="T33" fmla="*/ 2 h 16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67"/>
                <a:gd name="T52" fmla="*/ 0 h 166"/>
                <a:gd name="T53" fmla="*/ 167 w 167"/>
                <a:gd name="T54" fmla="*/ 166 h 16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67" h="166">
                  <a:moveTo>
                    <a:pt x="167" y="83"/>
                  </a:moveTo>
                  <a:lnTo>
                    <a:pt x="161" y="50"/>
                  </a:lnTo>
                  <a:lnTo>
                    <a:pt x="143" y="25"/>
                  </a:lnTo>
                  <a:lnTo>
                    <a:pt x="116" y="6"/>
                  </a:lnTo>
                  <a:lnTo>
                    <a:pt x="84" y="0"/>
                  </a:lnTo>
                  <a:lnTo>
                    <a:pt x="51" y="6"/>
                  </a:lnTo>
                  <a:lnTo>
                    <a:pt x="25" y="25"/>
                  </a:lnTo>
                  <a:lnTo>
                    <a:pt x="7" y="50"/>
                  </a:lnTo>
                  <a:lnTo>
                    <a:pt x="0" y="83"/>
                  </a:lnTo>
                  <a:lnTo>
                    <a:pt x="7" y="115"/>
                  </a:lnTo>
                  <a:lnTo>
                    <a:pt x="25" y="142"/>
                  </a:lnTo>
                  <a:lnTo>
                    <a:pt x="51" y="160"/>
                  </a:lnTo>
                  <a:lnTo>
                    <a:pt x="84" y="166"/>
                  </a:lnTo>
                  <a:lnTo>
                    <a:pt x="116" y="160"/>
                  </a:lnTo>
                  <a:lnTo>
                    <a:pt x="143" y="142"/>
                  </a:lnTo>
                  <a:lnTo>
                    <a:pt x="161" y="115"/>
                  </a:lnTo>
                  <a:lnTo>
                    <a:pt x="167" y="83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Freeform 283"/>
            <p:cNvSpPr>
              <a:spLocks/>
            </p:cNvSpPr>
            <p:nvPr/>
          </p:nvSpPr>
          <p:spPr bwMode="auto">
            <a:xfrm>
              <a:off x="3440" y="3049"/>
              <a:ext cx="83" cy="83"/>
            </a:xfrm>
            <a:custGeom>
              <a:avLst/>
              <a:gdLst>
                <a:gd name="T0" fmla="*/ 4 w 150"/>
                <a:gd name="T1" fmla="*/ 2 h 149"/>
                <a:gd name="T2" fmla="*/ 4 w 150"/>
                <a:gd name="T3" fmla="*/ 1 h 149"/>
                <a:gd name="T4" fmla="*/ 4 w 150"/>
                <a:gd name="T5" fmla="*/ 1 h 149"/>
                <a:gd name="T6" fmla="*/ 3 w 150"/>
                <a:gd name="T7" fmla="*/ 1 h 149"/>
                <a:gd name="T8" fmla="*/ 2 w 150"/>
                <a:gd name="T9" fmla="*/ 0 h 149"/>
                <a:gd name="T10" fmla="*/ 1 w 150"/>
                <a:gd name="T11" fmla="*/ 1 h 149"/>
                <a:gd name="T12" fmla="*/ 1 w 150"/>
                <a:gd name="T13" fmla="*/ 1 h 149"/>
                <a:gd name="T14" fmla="*/ 1 w 150"/>
                <a:gd name="T15" fmla="*/ 1 h 149"/>
                <a:gd name="T16" fmla="*/ 0 w 150"/>
                <a:gd name="T17" fmla="*/ 2 h 149"/>
                <a:gd name="T18" fmla="*/ 1 w 150"/>
                <a:gd name="T19" fmla="*/ 3 h 149"/>
                <a:gd name="T20" fmla="*/ 1 w 150"/>
                <a:gd name="T21" fmla="*/ 4 h 149"/>
                <a:gd name="T22" fmla="*/ 1 w 150"/>
                <a:gd name="T23" fmla="*/ 4 h 149"/>
                <a:gd name="T24" fmla="*/ 2 w 150"/>
                <a:gd name="T25" fmla="*/ 4 h 149"/>
                <a:gd name="T26" fmla="*/ 3 w 150"/>
                <a:gd name="T27" fmla="*/ 4 h 149"/>
                <a:gd name="T28" fmla="*/ 4 w 150"/>
                <a:gd name="T29" fmla="*/ 4 h 149"/>
                <a:gd name="T30" fmla="*/ 4 w 150"/>
                <a:gd name="T31" fmla="*/ 3 h 149"/>
                <a:gd name="T32" fmla="*/ 4 w 150"/>
                <a:gd name="T33" fmla="*/ 2 h 14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50"/>
                <a:gd name="T52" fmla="*/ 0 h 149"/>
                <a:gd name="T53" fmla="*/ 150 w 150"/>
                <a:gd name="T54" fmla="*/ 149 h 14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50" h="149">
                  <a:moveTo>
                    <a:pt x="150" y="74"/>
                  </a:moveTo>
                  <a:lnTo>
                    <a:pt x="144" y="45"/>
                  </a:lnTo>
                  <a:lnTo>
                    <a:pt x="128" y="22"/>
                  </a:lnTo>
                  <a:lnTo>
                    <a:pt x="104" y="5"/>
                  </a:lnTo>
                  <a:lnTo>
                    <a:pt x="75" y="0"/>
                  </a:lnTo>
                  <a:lnTo>
                    <a:pt x="46" y="5"/>
                  </a:lnTo>
                  <a:lnTo>
                    <a:pt x="22" y="22"/>
                  </a:lnTo>
                  <a:lnTo>
                    <a:pt x="6" y="45"/>
                  </a:lnTo>
                  <a:lnTo>
                    <a:pt x="0" y="74"/>
                  </a:lnTo>
                  <a:lnTo>
                    <a:pt x="6" y="103"/>
                  </a:lnTo>
                  <a:lnTo>
                    <a:pt x="22" y="127"/>
                  </a:lnTo>
                  <a:lnTo>
                    <a:pt x="46" y="143"/>
                  </a:lnTo>
                  <a:lnTo>
                    <a:pt x="75" y="149"/>
                  </a:lnTo>
                  <a:lnTo>
                    <a:pt x="104" y="143"/>
                  </a:lnTo>
                  <a:lnTo>
                    <a:pt x="128" y="127"/>
                  </a:lnTo>
                  <a:lnTo>
                    <a:pt x="144" y="103"/>
                  </a:lnTo>
                  <a:lnTo>
                    <a:pt x="150" y="74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Rectangle 284"/>
            <p:cNvSpPr>
              <a:spLocks noChangeArrowheads="1"/>
            </p:cNvSpPr>
            <p:nvPr/>
          </p:nvSpPr>
          <p:spPr bwMode="auto">
            <a:xfrm>
              <a:off x="3360" y="3216"/>
              <a:ext cx="261" cy="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300">
                  <a:solidFill>
                    <a:srgbClr val="000000"/>
                  </a:solidFill>
                  <a:latin typeface="Helvetica" charset="0"/>
                </a:rPr>
                <a:t>Ellen</a:t>
              </a:r>
              <a:endParaRPr lang="en-US"/>
            </a:p>
          </p:txBody>
        </p:sp>
        <p:sp>
          <p:nvSpPr>
            <p:cNvPr id="88" name="Freeform 285"/>
            <p:cNvSpPr>
              <a:spLocks/>
            </p:cNvSpPr>
            <p:nvPr/>
          </p:nvSpPr>
          <p:spPr bwMode="auto">
            <a:xfrm>
              <a:off x="2884" y="2695"/>
              <a:ext cx="83" cy="83"/>
            </a:xfrm>
            <a:custGeom>
              <a:avLst/>
              <a:gdLst>
                <a:gd name="T0" fmla="*/ 2 w 167"/>
                <a:gd name="T1" fmla="*/ 2 h 166"/>
                <a:gd name="T2" fmla="*/ 2 w 167"/>
                <a:gd name="T3" fmla="*/ 1 h 166"/>
                <a:gd name="T4" fmla="*/ 2 w 167"/>
                <a:gd name="T5" fmla="*/ 1 h 166"/>
                <a:gd name="T6" fmla="*/ 1 w 167"/>
                <a:gd name="T7" fmla="*/ 1 h 166"/>
                <a:gd name="T8" fmla="*/ 1 w 167"/>
                <a:gd name="T9" fmla="*/ 0 h 166"/>
                <a:gd name="T10" fmla="*/ 0 w 167"/>
                <a:gd name="T11" fmla="*/ 1 h 166"/>
                <a:gd name="T12" fmla="*/ 0 w 167"/>
                <a:gd name="T13" fmla="*/ 1 h 166"/>
                <a:gd name="T14" fmla="*/ 0 w 167"/>
                <a:gd name="T15" fmla="*/ 1 h 166"/>
                <a:gd name="T16" fmla="*/ 0 w 167"/>
                <a:gd name="T17" fmla="*/ 2 h 166"/>
                <a:gd name="T18" fmla="*/ 0 w 167"/>
                <a:gd name="T19" fmla="*/ 2 h 166"/>
                <a:gd name="T20" fmla="*/ 0 w 167"/>
                <a:gd name="T21" fmla="*/ 3 h 166"/>
                <a:gd name="T22" fmla="*/ 0 w 167"/>
                <a:gd name="T23" fmla="*/ 3 h 166"/>
                <a:gd name="T24" fmla="*/ 1 w 167"/>
                <a:gd name="T25" fmla="*/ 3 h 166"/>
                <a:gd name="T26" fmla="*/ 1 w 167"/>
                <a:gd name="T27" fmla="*/ 3 h 166"/>
                <a:gd name="T28" fmla="*/ 2 w 167"/>
                <a:gd name="T29" fmla="*/ 3 h 166"/>
                <a:gd name="T30" fmla="*/ 2 w 167"/>
                <a:gd name="T31" fmla="*/ 2 h 166"/>
                <a:gd name="T32" fmla="*/ 2 w 167"/>
                <a:gd name="T33" fmla="*/ 2 h 16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67"/>
                <a:gd name="T52" fmla="*/ 0 h 166"/>
                <a:gd name="T53" fmla="*/ 167 w 167"/>
                <a:gd name="T54" fmla="*/ 166 h 16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67" h="166">
                  <a:moveTo>
                    <a:pt x="167" y="84"/>
                  </a:moveTo>
                  <a:lnTo>
                    <a:pt x="160" y="50"/>
                  </a:lnTo>
                  <a:lnTo>
                    <a:pt x="142" y="25"/>
                  </a:lnTo>
                  <a:lnTo>
                    <a:pt x="116" y="7"/>
                  </a:lnTo>
                  <a:lnTo>
                    <a:pt x="83" y="0"/>
                  </a:lnTo>
                  <a:lnTo>
                    <a:pt x="51" y="7"/>
                  </a:lnTo>
                  <a:lnTo>
                    <a:pt x="24" y="25"/>
                  </a:lnTo>
                  <a:lnTo>
                    <a:pt x="6" y="50"/>
                  </a:lnTo>
                  <a:lnTo>
                    <a:pt x="0" y="84"/>
                  </a:lnTo>
                  <a:lnTo>
                    <a:pt x="6" y="116"/>
                  </a:lnTo>
                  <a:lnTo>
                    <a:pt x="24" y="142"/>
                  </a:lnTo>
                  <a:lnTo>
                    <a:pt x="51" y="160"/>
                  </a:lnTo>
                  <a:lnTo>
                    <a:pt x="83" y="166"/>
                  </a:lnTo>
                  <a:lnTo>
                    <a:pt x="116" y="160"/>
                  </a:lnTo>
                  <a:lnTo>
                    <a:pt x="142" y="142"/>
                  </a:lnTo>
                  <a:lnTo>
                    <a:pt x="160" y="116"/>
                  </a:lnTo>
                  <a:lnTo>
                    <a:pt x="167" y="84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Freeform 286"/>
            <p:cNvSpPr>
              <a:spLocks/>
            </p:cNvSpPr>
            <p:nvPr/>
          </p:nvSpPr>
          <p:spPr bwMode="auto">
            <a:xfrm>
              <a:off x="2884" y="2695"/>
              <a:ext cx="83" cy="83"/>
            </a:xfrm>
            <a:custGeom>
              <a:avLst/>
              <a:gdLst>
                <a:gd name="T0" fmla="*/ 4 w 150"/>
                <a:gd name="T1" fmla="*/ 2 h 149"/>
                <a:gd name="T2" fmla="*/ 4 w 150"/>
                <a:gd name="T3" fmla="*/ 1 h 149"/>
                <a:gd name="T4" fmla="*/ 4 w 150"/>
                <a:gd name="T5" fmla="*/ 1 h 149"/>
                <a:gd name="T6" fmla="*/ 3 w 150"/>
                <a:gd name="T7" fmla="*/ 1 h 149"/>
                <a:gd name="T8" fmla="*/ 2 w 150"/>
                <a:gd name="T9" fmla="*/ 0 h 149"/>
                <a:gd name="T10" fmla="*/ 1 w 150"/>
                <a:gd name="T11" fmla="*/ 1 h 149"/>
                <a:gd name="T12" fmla="*/ 1 w 150"/>
                <a:gd name="T13" fmla="*/ 1 h 149"/>
                <a:gd name="T14" fmla="*/ 1 w 150"/>
                <a:gd name="T15" fmla="*/ 1 h 149"/>
                <a:gd name="T16" fmla="*/ 0 w 150"/>
                <a:gd name="T17" fmla="*/ 2 h 149"/>
                <a:gd name="T18" fmla="*/ 1 w 150"/>
                <a:gd name="T19" fmla="*/ 3 h 149"/>
                <a:gd name="T20" fmla="*/ 1 w 150"/>
                <a:gd name="T21" fmla="*/ 4 h 149"/>
                <a:gd name="T22" fmla="*/ 1 w 150"/>
                <a:gd name="T23" fmla="*/ 4 h 149"/>
                <a:gd name="T24" fmla="*/ 2 w 150"/>
                <a:gd name="T25" fmla="*/ 4 h 149"/>
                <a:gd name="T26" fmla="*/ 3 w 150"/>
                <a:gd name="T27" fmla="*/ 4 h 149"/>
                <a:gd name="T28" fmla="*/ 4 w 150"/>
                <a:gd name="T29" fmla="*/ 4 h 149"/>
                <a:gd name="T30" fmla="*/ 4 w 150"/>
                <a:gd name="T31" fmla="*/ 3 h 149"/>
                <a:gd name="T32" fmla="*/ 4 w 150"/>
                <a:gd name="T33" fmla="*/ 2 h 14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50"/>
                <a:gd name="T52" fmla="*/ 0 h 149"/>
                <a:gd name="T53" fmla="*/ 150 w 150"/>
                <a:gd name="T54" fmla="*/ 149 h 14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50" h="149">
                  <a:moveTo>
                    <a:pt x="150" y="75"/>
                  </a:moveTo>
                  <a:lnTo>
                    <a:pt x="144" y="45"/>
                  </a:lnTo>
                  <a:lnTo>
                    <a:pt x="128" y="22"/>
                  </a:lnTo>
                  <a:lnTo>
                    <a:pt x="104" y="6"/>
                  </a:lnTo>
                  <a:lnTo>
                    <a:pt x="75" y="0"/>
                  </a:lnTo>
                  <a:lnTo>
                    <a:pt x="46" y="6"/>
                  </a:lnTo>
                  <a:lnTo>
                    <a:pt x="22" y="22"/>
                  </a:lnTo>
                  <a:lnTo>
                    <a:pt x="6" y="45"/>
                  </a:lnTo>
                  <a:lnTo>
                    <a:pt x="0" y="75"/>
                  </a:lnTo>
                  <a:lnTo>
                    <a:pt x="6" y="104"/>
                  </a:lnTo>
                  <a:lnTo>
                    <a:pt x="22" y="127"/>
                  </a:lnTo>
                  <a:lnTo>
                    <a:pt x="46" y="143"/>
                  </a:lnTo>
                  <a:lnTo>
                    <a:pt x="75" y="149"/>
                  </a:lnTo>
                  <a:lnTo>
                    <a:pt x="104" y="143"/>
                  </a:lnTo>
                  <a:lnTo>
                    <a:pt x="128" y="127"/>
                  </a:lnTo>
                  <a:lnTo>
                    <a:pt x="144" y="104"/>
                  </a:lnTo>
                  <a:lnTo>
                    <a:pt x="150" y="75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Rectangle 287"/>
            <p:cNvSpPr>
              <a:spLocks noChangeArrowheads="1"/>
            </p:cNvSpPr>
            <p:nvPr/>
          </p:nvSpPr>
          <p:spPr bwMode="auto">
            <a:xfrm>
              <a:off x="2965" y="2792"/>
              <a:ext cx="302" cy="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300">
                  <a:solidFill>
                    <a:srgbClr val="000000"/>
                  </a:solidFill>
                  <a:latin typeface="Helvetica" charset="0"/>
                </a:rPr>
                <a:t>Laura</a:t>
              </a:r>
              <a:endParaRPr lang="en-US"/>
            </a:p>
          </p:txBody>
        </p:sp>
        <p:sp>
          <p:nvSpPr>
            <p:cNvPr id="91" name="Freeform 288"/>
            <p:cNvSpPr>
              <a:spLocks/>
            </p:cNvSpPr>
            <p:nvPr/>
          </p:nvSpPr>
          <p:spPr bwMode="auto">
            <a:xfrm>
              <a:off x="4270" y="3525"/>
              <a:ext cx="83" cy="83"/>
            </a:xfrm>
            <a:custGeom>
              <a:avLst/>
              <a:gdLst>
                <a:gd name="T0" fmla="*/ 3 w 166"/>
                <a:gd name="T1" fmla="*/ 2 h 166"/>
                <a:gd name="T2" fmla="*/ 3 w 166"/>
                <a:gd name="T3" fmla="*/ 1 h 166"/>
                <a:gd name="T4" fmla="*/ 3 w 166"/>
                <a:gd name="T5" fmla="*/ 1 h 166"/>
                <a:gd name="T6" fmla="*/ 2 w 166"/>
                <a:gd name="T7" fmla="*/ 1 h 166"/>
                <a:gd name="T8" fmla="*/ 2 w 166"/>
                <a:gd name="T9" fmla="*/ 0 h 166"/>
                <a:gd name="T10" fmla="*/ 1 w 166"/>
                <a:gd name="T11" fmla="*/ 1 h 166"/>
                <a:gd name="T12" fmla="*/ 1 w 166"/>
                <a:gd name="T13" fmla="*/ 1 h 166"/>
                <a:gd name="T14" fmla="*/ 1 w 166"/>
                <a:gd name="T15" fmla="*/ 1 h 166"/>
                <a:gd name="T16" fmla="*/ 0 w 166"/>
                <a:gd name="T17" fmla="*/ 2 h 166"/>
                <a:gd name="T18" fmla="*/ 1 w 166"/>
                <a:gd name="T19" fmla="*/ 2 h 166"/>
                <a:gd name="T20" fmla="*/ 1 w 166"/>
                <a:gd name="T21" fmla="*/ 3 h 166"/>
                <a:gd name="T22" fmla="*/ 1 w 166"/>
                <a:gd name="T23" fmla="*/ 3 h 166"/>
                <a:gd name="T24" fmla="*/ 2 w 166"/>
                <a:gd name="T25" fmla="*/ 3 h 166"/>
                <a:gd name="T26" fmla="*/ 2 w 166"/>
                <a:gd name="T27" fmla="*/ 3 h 166"/>
                <a:gd name="T28" fmla="*/ 3 w 166"/>
                <a:gd name="T29" fmla="*/ 3 h 166"/>
                <a:gd name="T30" fmla="*/ 3 w 166"/>
                <a:gd name="T31" fmla="*/ 2 h 166"/>
                <a:gd name="T32" fmla="*/ 3 w 166"/>
                <a:gd name="T33" fmla="*/ 2 h 16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66"/>
                <a:gd name="T52" fmla="*/ 0 h 166"/>
                <a:gd name="T53" fmla="*/ 166 w 166"/>
                <a:gd name="T54" fmla="*/ 166 h 16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66" h="166">
                  <a:moveTo>
                    <a:pt x="166" y="84"/>
                  </a:moveTo>
                  <a:lnTo>
                    <a:pt x="160" y="50"/>
                  </a:lnTo>
                  <a:lnTo>
                    <a:pt x="142" y="25"/>
                  </a:lnTo>
                  <a:lnTo>
                    <a:pt x="116" y="7"/>
                  </a:lnTo>
                  <a:lnTo>
                    <a:pt x="83" y="0"/>
                  </a:lnTo>
                  <a:lnTo>
                    <a:pt x="50" y="7"/>
                  </a:lnTo>
                  <a:lnTo>
                    <a:pt x="25" y="25"/>
                  </a:lnTo>
                  <a:lnTo>
                    <a:pt x="7" y="50"/>
                  </a:lnTo>
                  <a:lnTo>
                    <a:pt x="0" y="84"/>
                  </a:lnTo>
                  <a:lnTo>
                    <a:pt x="7" y="116"/>
                  </a:lnTo>
                  <a:lnTo>
                    <a:pt x="25" y="142"/>
                  </a:lnTo>
                  <a:lnTo>
                    <a:pt x="50" y="160"/>
                  </a:lnTo>
                  <a:lnTo>
                    <a:pt x="83" y="166"/>
                  </a:lnTo>
                  <a:lnTo>
                    <a:pt x="116" y="160"/>
                  </a:lnTo>
                  <a:lnTo>
                    <a:pt x="142" y="142"/>
                  </a:lnTo>
                  <a:lnTo>
                    <a:pt x="160" y="116"/>
                  </a:lnTo>
                  <a:lnTo>
                    <a:pt x="166" y="84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Freeform 289"/>
            <p:cNvSpPr>
              <a:spLocks/>
            </p:cNvSpPr>
            <p:nvPr/>
          </p:nvSpPr>
          <p:spPr bwMode="auto">
            <a:xfrm>
              <a:off x="4270" y="3525"/>
              <a:ext cx="83" cy="83"/>
            </a:xfrm>
            <a:custGeom>
              <a:avLst/>
              <a:gdLst>
                <a:gd name="T0" fmla="*/ 4 w 149"/>
                <a:gd name="T1" fmla="*/ 2 h 149"/>
                <a:gd name="T2" fmla="*/ 4 w 149"/>
                <a:gd name="T3" fmla="*/ 1 h 149"/>
                <a:gd name="T4" fmla="*/ 4 w 149"/>
                <a:gd name="T5" fmla="*/ 1 h 149"/>
                <a:gd name="T6" fmla="*/ 3 w 149"/>
                <a:gd name="T7" fmla="*/ 1 h 149"/>
                <a:gd name="T8" fmla="*/ 2 w 149"/>
                <a:gd name="T9" fmla="*/ 0 h 149"/>
                <a:gd name="T10" fmla="*/ 1 w 149"/>
                <a:gd name="T11" fmla="*/ 1 h 149"/>
                <a:gd name="T12" fmla="*/ 1 w 149"/>
                <a:gd name="T13" fmla="*/ 1 h 149"/>
                <a:gd name="T14" fmla="*/ 1 w 149"/>
                <a:gd name="T15" fmla="*/ 1 h 149"/>
                <a:gd name="T16" fmla="*/ 0 w 149"/>
                <a:gd name="T17" fmla="*/ 2 h 149"/>
                <a:gd name="T18" fmla="*/ 1 w 149"/>
                <a:gd name="T19" fmla="*/ 3 h 149"/>
                <a:gd name="T20" fmla="*/ 1 w 149"/>
                <a:gd name="T21" fmla="*/ 4 h 149"/>
                <a:gd name="T22" fmla="*/ 1 w 149"/>
                <a:gd name="T23" fmla="*/ 4 h 149"/>
                <a:gd name="T24" fmla="*/ 2 w 149"/>
                <a:gd name="T25" fmla="*/ 4 h 149"/>
                <a:gd name="T26" fmla="*/ 3 w 149"/>
                <a:gd name="T27" fmla="*/ 4 h 149"/>
                <a:gd name="T28" fmla="*/ 4 w 149"/>
                <a:gd name="T29" fmla="*/ 4 h 149"/>
                <a:gd name="T30" fmla="*/ 4 w 149"/>
                <a:gd name="T31" fmla="*/ 3 h 149"/>
                <a:gd name="T32" fmla="*/ 4 w 149"/>
                <a:gd name="T33" fmla="*/ 2 h 14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49"/>
                <a:gd name="T52" fmla="*/ 0 h 149"/>
                <a:gd name="T53" fmla="*/ 149 w 149"/>
                <a:gd name="T54" fmla="*/ 149 h 14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49" h="149">
                  <a:moveTo>
                    <a:pt x="149" y="75"/>
                  </a:moveTo>
                  <a:lnTo>
                    <a:pt x="143" y="45"/>
                  </a:lnTo>
                  <a:lnTo>
                    <a:pt x="127" y="22"/>
                  </a:lnTo>
                  <a:lnTo>
                    <a:pt x="104" y="6"/>
                  </a:lnTo>
                  <a:lnTo>
                    <a:pt x="74" y="0"/>
                  </a:lnTo>
                  <a:lnTo>
                    <a:pt x="45" y="6"/>
                  </a:lnTo>
                  <a:lnTo>
                    <a:pt x="22" y="22"/>
                  </a:lnTo>
                  <a:lnTo>
                    <a:pt x="6" y="45"/>
                  </a:lnTo>
                  <a:lnTo>
                    <a:pt x="0" y="75"/>
                  </a:lnTo>
                  <a:lnTo>
                    <a:pt x="6" y="104"/>
                  </a:lnTo>
                  <a:lnTo>
                    <a:pt x="22" y="127"/>
                  </a:lnTo>
                  <a:lnTo>
                    <a:pt x="45" y="143"/>
                  </a:lnTo>
                  <a:lnTo>
                    <a:pt x="74" y="149"/>
                  </a:lnTo>
                  <a:lnTo>
                    <a:pt x="104" y="143"/>
                  </a:lnTo>
                  <a:lnTo>
                    <a:pt x="127" y="127"/>
                  </a:lnTo>
                  <a:lnTo>
                    <a:pt x="143" y="104"/>
                  </a:lnTo>
                  <a:lnTo>
                    <a:pt x="149" y="75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Rectangle 290"/>
            <p:cNvSpPr>
              <a:spLocks noChangeArrowheads="1"/>
            </p:cNvSpPr>
            <p:nvPr/>
          </p:nvSpPr>
          <p:spPr bwMode="auto">
            <a:xfrm>
              <a:off x="4350" y="3622"/>
              <a:ext cx="269" cy="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300">
                  <a:solidFill>
                    <a:srgbClr val="000000"/>
                  </a:solidFill>
                  <a:latin typeface="Helvetica" charset="0"/>
                </a:rPr>
                <a:t>Irene</a:t>
              </a:r>
              <a:endParaRPr lang="en-US"/>
            </a:p>
          </p:txBody>
        </p:sp>
      </p:grpSp>
      <p:sp>
        <p:nvSpPr>
          <p:cNvPr id="294" name="Rectangle 291"/>
          <p:cNvSpPr txBox="1">
            <a:spLocks noChangeArrowheads="1"/>
          </p:cNvSpPr>
          <p:nvPr/>
        </p:nvSpPr>
        <p:spPr>
          <a:xfrm>
            <a:off x="51920" y="5244589"/>
            <a:ext cx="8229600" cy="50292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>
                <a:latin typeface="Arial" charset="0"/>
                <a:ea typeface="ＭＳ Ｐゴシック" charset="0"/>
                <a:cs typeface="ＭＳ Ｐゴシック" charset="0"/>
              </a:rPr>
              <a:t>Girls’ school dormitory dining-table </a:t>
            </a:r>
            <a:r>
              <a:rPr lang="en-US" sz="1800" b="1" dirty="0">
                <a:latin typeface="Arial" charset="0"/>
                <a:ea typeface="ＭＳ Ｐゴシック" charset="0"/>
                <a:cs typeface="ＭＳ Ｐゴシック" charset="0"/>
              </a:rPr>
              <a:t>partner choices </a:t>
            </a:r>
            <a:r>
              <a:rPr lang="en-US" sz="1800" dirty="0">
                <a:latin typeface="Arial" charset="0"/>
                <a:ea typeface="ＭＳ Ｐゴシック" charset="0"/>
                <a:cs typeface="ＭＳ Ｐゴシック" charset="0"/>
              </a:rPr>
              <a:t>(this is the relationship)</a:t>
            </a:r>
            <a:endParaRPr lang="en-US" sz="14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US" sz="1800" dirty="0">
                <a:latin typeface="Arial" charset="0"/>
                <a:ea typeface="ＭＳ Ｐゴシック" charset="0"/>
                <a:cs typeface="ＭＳ Ｐゴシック" charset="0"/>
              </a:rPr>
              <a:t>First and second choices shown as weighted edges.</a:t>
            </a:r>
          </a:p>
          <a:p>
            <a:r>
              <a:rPr lang="en-US" sz="1800" dirty="0">
                <a:latin typeface="Arial" charset="0"/>
                <a:ea typeface="ＭＳ Ｐゴシック" charset="0"/>
                <a:cs typeface="ＭＳ Ｐゴシック" charset="0"/>
              </a:rPr>
              <a:t>The Girls are the nodes (vertices)</a:t>
            </a:r>
          </a:p>
        </p:txBody>
      </p:sp>
      <p:sp>
        <p:nvSpPr>
          <p:cNvPr id="295" name="Rectangle 294"/>
          <p:cNvSpPr/>
          <p:nvPr/>
        </p:nvSpPr>
        <p:spPr>
          <a:xfrm>
            <a:off x="6948196" y="1379952"/>
            <a:ext cx="39628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latin typeface="Arial" charset="0"/>
                <a:ea typeface="ＭＳ Ｐゴシック" charset="0"/>
                <a:cs typeface="ＭＳ Ｐゴシック" charset="0"/>
              </a:rPr>
              <a:t>Moreno. </a:t>
            </a:r>
            <a:r>
              <a:rPr lang="en-US" sz="1600" b="1" i="1" dirty="0">
                <a:latin typeface="Arial" charset="0"/>
                <a:ea typeface="ＭＳ Ｐゴシック" charset="0"/>
                <a:cs typeface="ＭＳ Ｐゴシック" charset="0"/>
              </a:rPr>
              <a:t>The </a:t>
            </a:r>
            <a:r>
              <a:rPr lang="en-US" sz="1600" b="1" i="1" dirty="0" err="1">
                <a:latin typeface="Arial" charset="0"/>
                <a:ea typeface="ＭＳ Ｐゴシック" charset="0"/>
                <a:cs typeface="ＭＳ Ｐゴシック" charset="0"/>
              </a:rPr>
              <a:t>Sociometry</a:t>
            </a:r>
            <a:r>
              <a:rPr lang="en-US" sz="1600" b="1" i="1" dirty="0">
                <a:latin typeface="Arial" charset="0"/>
                <a:ea typeface="ＭＳ Ｐゴシック" charset="0"/>
                <a:cs typeface="ＭＳ Ｐゴシック" charset="0"/>
              </a:rPr>
              <a:t> Reader</a:t>
            </a:r>
            <a:r>
              <a:rPr lang="en-US" sz="1600" b="1" dirty="0">
                <a:latin typeface="Arial" charset="0"/>
                <a:ea typeface="ＭＳ Ｐゴシック" charset="0"/>
                <a:cs typeface="ＭＳ Ｐゴシック" charset="0"/>
              </a:rPr>
              <a:t>. 1960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17495130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6130" name="Rectangle 2"/>
          <p:cNvSpPr>
            <a:spLocks noGrp="1" noChangeArrowheads="1"/>
          </p:cNvSpPr>
          <p:nvPr>
            <p:ph type="title"/>
          </p:nvPr>
        </p:nvSpPr>
        <p:spPr>
          <a:xfrm>
            <a:off x="2567492" y="637920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Network Data Example 2:</a:t>
            </a:r>
            <a:br>
              <a:rPr lang="en-US" dirty="0"/>
            </a:br>
            <a:r>
              <a:rPr lang="en-US" dirty="0"/>
              <a:t>Chemical Data </a:t>
            </a:r>
          </a:p>
        </p:txBody>
      </p:sp>
      <p:sp>
        <p:nvSpPr>
          <p:cNvPr id="816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67493" y="2083811"/>
            <a:ext cx="6777317" cy="3508977"/>
          </a:xfrm>
        </p:spPr>
        <p:txBody>
          <a:bodyPr/>
          <a:lstStyle/>
          <a:p>
            <a:r>
              <a:rPr lang="en-US" dirty="0"/>
              <a:t>Benzene Molecule: C</a:t>
            </a:r>
            <a:r>
              <a:rPr lang="en-US" baseline="-25000" dirty="0"/>
              <a:t>6</a:t>
            </a:r>
            <a:r>
              <a:rPr lang="en-US" dirty="0"/>
              <a:t>H</a:t>
            </a:r>
            <a:r>
              <a:rPr lang="en-US" baseline="-25000" dirty="0"/>
              <a:t>6</a:t>
            </a: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972685" y="2742233"/>
            <a:ext cx="341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6247796" y="2045346"/>
            <a:ext cx="4953604" cy="4174734"/>
            <a:chOff x="3009295" y="2779586"/>
            <a:chExt cx="3579355" cy="3176067"/>
          </a:xfrm>
        </p:grpSpPr>
        <p:graphicFrame>
          <p:nvGraphicFramePr>
            <p:cNvPr id="816132" name="Object 4"/>
            <p:cNvGraphicFramePr>
              <a:graphicFrameLocks noChangeAspect="1"/>
            </p:cNvGraphicFramePr>
            <p:nvPr/>
          </p:nvGraphicFramePr>
          <p:xfrm>
            <a:off x="3009295" y="2832508"/>
            <a:ext cx="3285292" cy="306316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VISIO" r:id="rId3" imgW="5801400" imgH="5407920" progId="">
                    <p:embed/>
                  </p:oleObj>
                </mc:Choice>
                <mc:Fallback>
                  <p:oleObj name="VISIO" r:id="rId3" imgW="5801400" imgH="5407920" progId="">
                    <p:embed/>
                    <p:pic>
                      <p:nvPicPr>
                        <p:cNvPr id="816132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09295" y="2832508"/>
                          <a:ext cx="3285292" cy="306316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" name="TextBox 1"/>
            <p:cNvSpPr txBox="1"/>
            <p:nvPr/>
          </p:nvSpPr>
          <p:spPr>
            <a:xfrm>
              <a:off x="4246041" y="3322074"/>
              <a:ext cx="3080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237905" y="4999813"/>
              <a:ext cx="3080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075432" y="3485914"/>
              <a:ext cx="3080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414432" y="4364092"/>
              <a:ext cx="3080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076467" y="4911624"/>
              <a:ext cx="3080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573250" y="4445815"/>
              <a:ext cx="3080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922463" y="2779586"/>
              <a:ext cx="3417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H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945468" y="5575340"/>
              <a:ext cx="3417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H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102527" y="3878342"/>
              <a:ext cx="3417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H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448685" y="5586321"/>
              <a:ext cx="3417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H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246890" y="4364092"/>
              <a:ext cx="3417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20256981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8178" name="Rectangle 2"/>
          <p:cNvSpPr>
            <a:spLocks noGrp="1" noChangeArrowheads="1"/>
          </p:cNvSpPr>
          <p:nvPr>
            <p:ph type="title"/>
          </p:nvPr>
        </p:nvSpPr>
        <p:spPr>
          <a:xfrm>
            <a:off x="2567490" y="685800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Nature of Data – </a:t>
            </a:r>
            <a:br>
              <a:rPr lang="en-US" dirty="0"/>
            </a:b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Ordered Data </a:t>
            </a:r>
          </a:p>
        </p:txBody>
      </p:sp>
      <p:graphicFrame>
        <p:nvGraphicFramePr>
          <p:cNvPr id="10" name="Object 4"/>
          <p:cNvGraphicFramePr>
            <a:graphicFrameLocks noChangeAspect="1"/>
          </p:cNvGraphicFramePr>
          <p:nvPr/>
        </p:nvGraphicFramePr>
        <p:xfrm>
          <a:off x="5313922" y="2691803"/>
          <a:ext cx="4278313" cy="3651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3" imgW="2332800" imgH="1990080" progId="">
                  <p:embed/>
                </p:oleObj>
              </mc:Choice>
              <mc:Fallback>
                <p:oleObj name="VISIO" r:id="rId3" imgW="2332800" imgH="1990080" progId="">
                  <p:embed/>
                  <p:pic>
                    <p:nvPicPr>
                      <p:cNvPr id="1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13922" y="2691803"/>
                        <a:ext cx="4278313" cy="3651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96392079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22282" name="Rectangle 822281">
            <a:extLst>
              <a:ext uri="{FF2B5EF4-FFF2-40B4-BE49-F238E27FC236}">
                <a16:creationId xmlns:a16="http://schemas.microsoft.com/office/drawing/2014/main" id="{0AB6E427-3F73-4C06-A5D5-AE52C3883B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2284" name="Rectangle 822283">
            <a:extLst>
              <a:ext uri="{FF2B5EF4-FFF2-40B4-BE49-F238E27FC236}">
                <a16:creationId xmlns:a16="http://schemas.microsoft.com/office/drawing/2014/main" id="{D8C9BDAA-0390-4B39-9B5C-BC95E5120D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9919" cy="6858000"/>
          </a:xfrm>
          <a:prstGeom prst="rect">
            <a:avLst/>
          </a:prstGeom>
          <a:solidFill>
            <a:srgbClr val="4C6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2275" name="Rectangle 3"/>
          <p:cNvSpPr>
            <a:spLocks noGrp="1" noChangeArrowheads="1"/>
          </p:cNvSpPr>
          <p:nvPr>
            <p:ph type="title"/>
          </p:nvPr>
        </p:nvSpPr>
        <p:spPr>
          <a:xfrm>
            <a:off x="492370" y="516836"/>
            <a:ext cx="3084844" cy="196108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Nature of Data – Spatio-Temporal Data</a:t>
            </a:r>
          </a:p>
        </p:txBody>
      </p:sp>
      <p:cxnSp>
        <p:nvCxnSpPr>
          <p:cNvPr id="822286" name="Straight Connector 822285">
            <a:extLst>
              <a:ext uri="{FF2B5EF4-FFF2-40B4-BE49-F238E27FC236}">
                <a16:creationId xmlns:a16="http://schemas.microsoft.com/office/drawing/2014/main" id="{E04A321A-A039-4720-87B4-66A4210E0D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71752" y="2638787"/>
            <a:ext cx="274320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571752" y="2799654"/>
            <a:ext cx="3005462" cy="3189665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>
              <a:spcAft>
                <a:spcPts val="600"/>
              </a:spcAft>
              <a:buFont typeface="Calibri" panose="020F0502020204030204" pitchFamily="34" charset="0"/>
            </a:pPr>
            <a:r>
              <a:rPr lang="en-US">
                <a:solidFill>
                  <a:srgbClr val="FFFFFF"/>
                </a:solidFill>
              </a:rPr>
              <a:t>http://oscarperpinan.github.io/spacetime-vis/spacetime.html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2017" y="692772"/>
            <a:ext cx="6798082" cy="5472456"/>
          </a:xfrm>
          <a:prstGeom prst="rect">
            <a:avLst/>
          </a:prstGeom>
        </p:spPr>
      </p:pic>
      <p:sp>
        <p:nvSpPr>
          <p:cNvPr id="822277" name="Rectangle 5"/>
          <p:cNvSpPr>
            <a:spLocks noChangeArrowheads="1"/>
          </p:cNvSpPr>
          <p:nvPr/>
        </p:nvSpPr>
        <p:spPr bwMode="auto">
          <a:xfrm>
            <a:off x="4191000" y="2667000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359540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F6BE6B-10A9-FDE5-DC2B-D62FEB888A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What Can ML Do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DE4A97-1B47-8BB5-0C10-F03D75B6FB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0070" y="1982471"/>
            <a:ext cx="10595610" cy="4269739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/>
              <a:t>1) Classification</a:t>
            </a:r>
          </a:p>
          <a:p>
            <a:r>
              <a:rPr lang="en-US" b="1" dirty="0"/>
              <a:t>2) Classification with Missing Inputs</a:t>
            </a:r>
          </a:p>
          <a:p>
            <a:r>
              <a:rPr lang="en-US" b="1" dirty="0"/>
              <a:t>3) Regression</a:t>
            </a:r>
          </a:p>
          <a:p>
            <a:r>
              <a:rPr lang="en-US" b="1" dirty="0"/>
              <a:t>4) Transcription</a:t>
            </a:r>
          </a:p>
          <a:p>
            <a:r>
              <a:rPr lang="en-US" b="1" dirty="0"/>
              <a:t>5) Translation</a:t>
            </a:r>
          </a:p>
          <a:p>
            <a:r>
              <a:rPr lang="en-US" b="1" dirty="0"/>
              <a:t>6) Structured Output</a:t>
            </a:r>
          </a:p>
          <a:p>
            <a:r>
              <a:rPr lang="en-US" b="1" dirty="0"/>
              <a:t>7) Anomaly Detections</a:t>
            </a:r>
          </a:p>
          <a:p>
            <a:r>
              <a:rPr lang="en-US" b="1" dirty="0"/>
              <a:t>8) Synthesis and Sampling</a:t>
            </a:r>
          </a:p>
          <a:p>
            <a:r>
              <a:rPr lang="en-US" b="1" dirty="0"/>
              <a:t>9) Density Estimation (Prob Mass Function Estimation)</a:t>
            </a:r>
          </a:p>
          <a:p>
            <a:endParaRPr lang="en-US" b="1" dirty="0"/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5024046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FC5037-1EC4-AC4D-17A0-E6106A1147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Classification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0D6233-E71A-3316-E85B-C73C596A19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1470" y="1885950"/>
            <a:ext cx="11601450" cy="4366259"/>
          </a:xfrm>
        </p:spPr>
        <p:txBody>
          <a:bodyPr>
            <a:noAutofit/>
          </a:bodyPr>
          <a:lstStyle/>
          <a:p>
            <a:r>
              <a:rPr lang="en-US" sz="2800" b="1" dirty="0"/>
              <a:t>Classification: </a:t>
            </a:r>
            <a:r>
              <a:rPr lang="en-US" sz="2800" dirty="0"/>
              <a:t>Predict which of c classes (categories/groups) that an input belongs to.  </a:t>
            </a:r>
          </a:p>
          <a:p>
            <a:r>
              <a:rPr lang="en-US" sz="2800" dirty="0"/>
              <a:t>When y = f(x), the model will assign to input vector </a:t>
            </a:r>
            <a:r>
              <a:rPr lang="en-US" sz="2800" b="1" dirty="0"/>
              <a:t>x</a:t>
            </a:r>
            <a:r>
              <a:rPr lang="en-US" sz="2800" dirty="0"/>
              <a:t> a category </a:t>
            </a:r>
            <a:r>
              <a:rPr lang="en-US" sz="2800" b="1" dirty="0"/>
              <a:t>y</a:t>
            </a:r>
            <a:r>
              <a:rPr lang="en-US" sz="2800" dirty="0"/>
              <a:t>. </a:t>
            </a:r>
          </a:p>
          <a:p>
            <a:r>
              <a:rPr lang="en-US" sz="2800" dirty="0"/>
              <a:t>Math-wise: </a:t>
            </a:r>
            <a:r>
              <a:rPr lang="en-US" sz="2800" b="1" dirty="0"/>
              <a:t>Produce a function f such that</a:t>
            </a:r>
          </a:p>
          <a:p>
            <a:r>
              <a:rPr lang="en-US" sz="2800" b="1" dirty="0"/>
              <a:t>f: R</a:t>
            </a:r>
            <a:r>
              <a:rPr lang="en-US" sz="2800" b="1" baseline="30000" dirty="0"/>
              <a:t>n</a:t>
            </a:r>
            <a:r>
              <a:rPr lang="en-US" sz="2800" b="1" dirty="0"/>
              <a:t> </a:t>
            </a:r>
            <a:r>
              <a:rPr lang="en-US" sz="2800" b="1" dirty="0">
                <a:sym typeface="Wingdings" panose="05000000000000000000" pitchFamily="2" charset="2"/>
              </a:rPr>
              <a:t> {1 , …, c}</a:t>
            </a:r>
          </a:p>
          <a:p>
            <a:r>
              <a:rPr lang="en-US" sz="2800" b="1" dirty="0">
                <a:sym typeface="Wingdings" panose="05000000000000000000" pitchFamily="2" charset="2"/>
              </a:rPr>
              <a:t>Classification can also output a probability distribution over the classes or can identity objects or images, etc. 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5860168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4E2964-80E7-5504-5348-F8CB50A302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Regression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5DAD7D-B12E-A61E-57ED-4BB2FB31CE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Goal</a:t>
            </a:r>
            <a:r>
              <a:rPr lang="en-US" sz="3600" dirty="0"/>
              <a:t>: Computer program predicts a </a:t>
            </a:r>
            <a:r>
              <a:rPr lang="en-US" sz="3600" b="1" dirty="0"/>
              <a:t>numeric</a:t>
            </a:r>
            <a:r>
              <a:rPr lang="en-US" sz="3600" dirty="0"/>
              <a:t> value for a given input. </a:t>
            </a:r>
          </a:p>
          <a:p>
            <a:r>
              <a:rPr lang="en-US" sz="3600" dirty="0"/>
              <a:t>f: R</a:t>
            </a:r>
            <a:r>
              <a:rPr lang="en-US" sz="3600" baseline="30000" dirty="0"/>
              <a:t>n</a:t>
            </a:r>
            <a:r>
              <a:rPr lang="en-US" sz="3600" dirty="0"/>
              <a:t> </a:t>
            </a:r>
            <a:r>
              <a:rPr lang="en-US" sz="3600" dirty="0">
                <a:sym typeface="Wingdings" panose="05000000000000000000" pitchFamily="2" charset="2"/>
              </a:rPr>
              <a:t> R</a:t>
            </a:r>
            <a:endParaRPr lang="en-US" sz="3600" dirty="0"/>
          </a:p>
          <a:p>
            <a:r>
              <a:rPr lang="en-US" sz="3600" dirty="0"/>
              <a:t>This is similar to classification – but – the output is different. </a:t>
            </a:r>
          </a:p>
        </p:txBody>
      </p:sp>
    </p:spTree>
    <p:extLst>
      <p:ext uri="{BB962C8B-B14F-4D97-AF65-F5344CB8AC3E}">
        <p14:creationId xmlns:p14="http://schemas.microsoft.com/office/powerpoint/2010/main" val="14376028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E51451-2A53-35C3-DF72-0AF5740CBA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F48B1F-193C-CAE5-14DF-5089FA455D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/>
              <a:t>Input</a:t>
            </a:r>
            <a:r>
              <a:rPr lang="en-US" sz="3200" dirty="0"/>
              <a:t>: Sequence of symbols in some language</a:t>
            </a:r>
          </a:p>
          <a:p>
            <a:r>
              <a:rPr lang="en-US" sz="3200" b="1" dirty="0"/>
              <a:t>Output</a:t>
            </a:r>
            <a:r>
              <a:rPr lang="en-US" sz="3200" dirty="0"/>
              <a:t> Goal: Convert to a different language</a:t>
            </a:r>
          </a:p>
          <a:p>
            <a:r>
              <a:rPr lang="en-US" sz="3200" dirty="0"/>
              <a:t>This is connected to the area of </a:t>
            </a:r>
            <a:r>
              <a:rPr lang="en-US" sz="3200" b="1" dirty="0"/>
              <a:t>NLP</a:t>
            </a:r>
            <a:r>
              <a:rPr lang="en-US" sz="3200" dirty="0"/>
              <a:t> (Natural Language Processing)</a:t>
            </a:r>
          </a:p>
        </p:txBody>
      </p:sp>
    </p:spTree>
    <p:extLst>
      <p:ext uri="{BB962C8B-B14F-4D97-AF65-F5344CB8AC3E}">
        <p14:creationId xmlns:p14="http://schemas.microsoft.com/office/powerpoint/2010/main" val="884775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305052-14CC-8A70-0BD5-4B0116A7F3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Density Estimation (</a:t>
            </a:r>
            <a:r>
              <a:rPr lang="en-US" dirty="0" err="1"/>
              <a:t>pmfs</a:t>
            </a:r>
            <a:r>
              <a:rPr lang="en-US" dirty="0"/>
              <a:t> &amp; pdfs)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A63E6C-658C-993C-ED3C-942594C84A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/>
              <a:t>Goal: </a:t>
            </a:r>
            <a:r>
              <a:rPr lang="en-US" sz="3200" dirty="0"/>
              <a:t>Learn a </a:t>
            </a:r>
            <a:r>
              <a:rPr lang="en-US" sz="3200" dirty="0" err="1"/>
              <a:t>p_model</a:t>
            </a:r>
            <a:r>
              <a:rPr lang="en-US" sz="3200" dirty="0"/>
              <a:t>: Rn </a:t>
            </a:r>
            <a:r>
              <a:rPr lang="en-US" sz="3200" dirty="0">
                <a:sym typeface="Wingdings" panose="05000000000000000000" pitchFamily="2" charset="2"/>
              </a:rPr>
              <a:t> R, where </a:t>
            </a:r>
            <a:r>
              <a:rPr lang="en-US" sz="3200" dirty="0" err="1">
                <a:sym typeface="Wingdings" panose="05000000000000000000" pitchFamily="2" charset="2"/>
              </a:rPr>
              <a:t>p_model</a:t>
            </a:r>
            <a:r>
              <a:rPr lang="en-US" sz="3200" dirty="0">
                <a:sym typeface="Wingdings" panose="05000000000000000000" pitchFamily="2" charset="2"/>
              </a:rPr>
              <a:t>(x) can be interpreted as a pdf (if x is continuous) or a </a:t>
            </a:r>
            <a:r>
              <a:rPr lang="en-US" sz="3200" dirty="0" err="1">
                <a:sym typeface="Wingdings" panose="05000000000000000000" pitchFamily="2" charset="2"/>
              </a:rPr>
              <a:t>pmf</a:t>
            </a:r>
            <a:r>
              <a:rPr lang="en-US" sz="3200" dirty="0">
                <a:sym typeface="Wingdings" panose="05000000000000000000" pitchFamily="2" charset="2"/>
              </a:rPr>
              <a:t> (if x is discrete). </a:t>
            </a:r>
          </a:p>
          <a:p>
            <a:r>
              <a:rPr lang="en-US" sz="3200" dirty="0">
                <a:sym typeface="Wingdings" panose="05000000000000000000" pitchFamily="2" charset="2"/>
              </a:rPr>
              <a:t>The algorithm must learn the structure of the data it sees. </a:t>
            </a:r>
          </a:p>
          <a:p>
            <a:r>
              <a:rPr lang="en-US" sz="3200" b="1" dirty="0">
                <a:sym typeface="Wingdings" panose="05000000000000000000" pitchFamily="2" charset="2"/>
              </a:rPr>
              <a:t>Application:</a:t>
            </a:r>
            <a:r>
              <a:rPr lang="en-US" sz="3200" i="0" dirty="0">
                <a:solidFill>
                  <a:srgbClr val="000000"/>
                </a:solidFill>
                <a:effectLst/>
              </a:rPr>
              <a:t> - with a density estimation (pdf/</a:t>
            </a:r>
            <a:r>
              <a:rPr lang="en-US" sz="3200" i="0" dirty="0" err="1">
                <a:solidFill>
                  <a:srgbClr val="000000"/>
                </a:solidFill>
                <a:effectLst/>
              </a:rPr>
              <a:t>pmf</a:t>
            </a:r>
            <a:r>
              <a:rPr lang="en-US" sz="3200" i="0" dirty="0">
                <a:solidFill>
                  <a:srgbClr val="000000"/>
                </a:solidFill>
                <a:effectLst/>
              </a:rPr>
              <a:t>) we can solve the</a:t>
            </a:r>
            <a:r>
              <a:rPr lang="en-US" sz="3200" dirty="0">
                <a:solidFill>
                  <a:srgbClr val="000000"/>
                </a:solidFill>
              </a:rPr>
              <a:t> </a:t>
            </a:r>
            <a:r>
              <a:rPr lang="en-US" sz="3200" i="0" dirty="0">
                <a:solidFill>
                  <a:srgbClr val="000000"/>
                </a:solidFill>
                <a:effectLst/>
              </a:rPr>
              <a:t>missing value imputation task.</a:t>
            </a:r>
          </a:p>
          <a:p>
            <a:endParaRPr lang="en-US" sz="3200" dirty="0">
              <a:sym typeface="Wingdings" panose="05000000000000000000" pitchFamily="2" charset="2"/>
            </a:endParaRP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8457609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A47F5C-50EC-416A-AE8C-6F6BB4225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en-US" dirty="0"/>
              <a:t>The Big Picture</a:t>
            </a:r>
          </a:p>
        </p:txBody>
      </p:sp>
      <p:graphicFrame>
        <p:nvGraphicFramePr>
          <p:cNvPr id="4" name="Content Placeholder 2" descr="SmartArt graphic">
            <a:extLst>
              <a:ext uri="{FF2B5EF4-FFF2-40B4-BE49-F238E27FC236}">
                <a16:creationId xmlns:a16="http://schemas.microsoft.com/office/drawing/2014/main" id="{59F5A1AC-D08D-42AE-B94A-1CAFB517D84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48718373"/>
              </p:ext>
            </p:extLst>
          </p:nvPr>
        </p:nvGraphicFramePr>
        <p:xfrm>
          <a:off x="566057" y="1959429"/>
          <a:ext cx="11201400" cy="41692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55225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AB6E427-3F73-4C06-A5D5-AE52C3883B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8C9BDAA-0390-4B39-9B5C-BC95E5120D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9919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D2FBC28-A53E-72E2-0B5F-4AF540E34E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516836"/>
            <a:ext cx="3084844" cy="1961086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Common Distributions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04A321A-A039-4720-87B4-66A4210E0D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71752" y="2638787"/>
            <a:ext cx="274320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FEFA52AC-C5B7-2982-7E41-9389B2BA119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4512" y="640080"/>
            <a:ext cx="4893092" cy="5577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9261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E9816A-1633-9C05-C989-BA4F46EE2A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Performance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0A2298-C978-A31A-627C-0507876E89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evaluate the ability of an ML algorithm, we must design/choose a quantitative measure of performance. </a:t>
            </a:r>
          </a:p>
          <a:p>
            <a:r>
              <a:rPr lang="en-US" dirty="0"/>
              <a:t>Classification: Here, we use the accuracy – how many inputs it predicts correctly. </a:t>
            </a:r>
          </a:p>
          <a:p>
            <a:r>
              <a:rPr lang="en-US" dirty="0"/>
              <a:t>Accuracy = correct/total</a:t>
            </a:r>
          </a:p>
          <a:p>
            <a:r>
              <a:rPr lang="en-US" dirty="0"/>
              <a:t>Error Rate = incorrect/total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0149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5600" y="589618"/>
            <a:ext cx="7677251" cy="571809"/>
          </a:xfrm>
        </p:spPr>
        <p:txBody>
          <a:bodyPr>
            <a:normAutofit fontScale="90000"/>
          </a:bodyPr>
          <a:lstStyle/>
          <a:p>
            <a:r>
              <a:rPr lang="en-US" sz="3200" dirty="0"/>
              <a:t>Performance Evaluation: Accuracy and Error Rate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38B9-681E-544A-9ED8-FF2085E1BC8A}" type="datetime4">
              <a:rPr lang="en-US" smtClean="0"/>
              <a:pPr/>
              <a:t>August 23, 2022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910649" y="6276875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50" dirty="0"/>
              <a:t>http://www-users.cs.umn.edu/~kumar/dmbook/ch4.pdf, page 5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134742" y="2694582"/>
            <a:ext cx="608352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performance of a classification model can be based on </a:t>
            </a:r>
          </a:p>
          <a:p>
            <a:r>
              <a:rPr lang="en-US" b="1" dirty="0"/>
              <a:t>counts</a:t>
            </a:r>
            <a:r>
              <a:rPr lang="en-US" dirty="0"/>
              <a:t> of test records </a:t>
            </a:r>
            <a:r>
              <a:rPr lang="en-US" b="1" dirty="0"/>
              <a:t>correctly </a:t>
            </a:r>
            <a:r>
              <a:rPr lang="en-US" dirty="0"/>
              <a:t>or </a:t>
            </a:r>
            <a:r>
              <a:rPr lang="en-US" b="1" dirty="0"/>
              <a:t>incorrectly</a:t>
            </a:r>
            <a:r>
              <a:rPr lang="en-US" dirty="0"/>
              <a:t> predicted. </a:t>
            </a:r>
          </a:p>
          <a:p>
            <a:endParaRPr lang="en-US" b="1" dirty="0"/>
          </a:p>
          <a:p>
            <a:r>
              <a:rPr lang="en-US" b="1" dirty="0"/>
              <a:t>f</a:t>
            </a:r>
            <a:r>
              <a:rPr lang="en-US" sz="1400" b="1" dirty="0"/>
              <a:t>11</a:t>
            </a:r>
            <a:r>
              <a:rPr lang="en-US" b="1" dirty="0"/>
              <a:t>: </a:t>
            </a:r>
            <a:r>
              <a:rPr lang="en-US" dirty="0"/>
              <a:t>Record was class 1 and was predicted as class 1 correctly</a:t>
            </a:r>
          </a:p>
          <a:p>
            <a:r>
              <a:rPr lang="en-US" b="1" dirty="0"/>
              <a:t>f</a:t>
            </a:r>
            <a:r>
              <a:rPr lang="en-US" sz="1400" b="1" dirty="0"/>
              <a:t>01</a:t>
            </a:r>
            <a:r>
              <a:rPr lang="en-US" dirty="0"/>
              <a:t>: Record was class 0 and incorrectly predicted as Class 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594064" y="1655805"/>
            <a:ext cx="2120132" cy="9233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Total </a:t>
            </a:r>
            <a:r>
              <a:rPr lang="en-US" dirty="0" err="1"/>
              <a:t>Num</a:t>
            </a:r>
            <a:r>
              <a:rPr lang="en-US" dirty="0"/>
              <a:t> Correct =</a:t>
            </a:r>
          </a:p>
          <a:p>
            <a:r>
              <a:rPr lang="en-US" b="1" dirty="0"/>
              <a:t>f</a:t>
            </a:r>
            <a:r>
              <a:rPr lang="en-US" sz="1400" b="1" dirty="0"/>
              <a:t>11</a:t>
            </a:r>
            <a:r>
              <a:rPr lang="en-US" b="1" dirty="0"/>
              <a:t> + f</a:t>
            </a:r>
            <a:r>
              <a:rPr lang="en-US" sz="1400" b="1" dirty="0"/>
              <a:t>00</a:t>
            </a:r>
            <a:r>
              <a:rPr lang="en-US" dirty="0"/>
              <a:t> </a:t>
            </a:r>
          </a:p>
          <a:p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4158" y="4302583"/>
            <a:ext cx="5843549" cy="197429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6396" y="1276873"/>
            <a:ext cx="4037828" cy="140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4199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3586" name="Rectangle 2"/>
          <p:cNvSpPr>
            <a:spLocks noGrp="1" noChangeArrowheads="1"/>
          </p:cNvSpPr>
          <p:nvPr>
            <p:ph type="title"/>
          </p:nvPr>
        </p:nvSpPr>
        <p:spPr>
          <a:xfrm>
            <a:off x="2567490" y="705934"/>
            <a:ext cx="7024744" cy="1143000"/>
          </a:xfrm>
        </p:spPr>
        <p:txBody>
          <a:bodyPr>
            <a:normAutofit/>
          </a:bodyPr>
          <a:lstStyle/>
          <a:p>
            <a:r>
              <a:rPr lang="en-US" sz="3200" dirty="0"/>
              <a:t>Metrics for Performance Evaluation: Confusion Matrix</a:t>
            </a:r>
          </a:p>
        </p:txBody>
      </p:sp>
      <p:sp>
        <p:nvSpPr>
          <p:cNvPr id="963587" name="Rectangle 3"/>
          <p:cNvSpPr>
            <a:spLocks noGrp="1" noChangeArrowheads="1"/>
          </p:cNvSpPr>
          <p:nvPr>
            <p:ph idx="1"/>
          </p:nvPr>
        </p:nvSpPr>
        <p:spPr>
          <a:xfrm>
            <a:off x="2143933" y="2038987"/>
            <a:ext cx="7200877" cy="189691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/>
              <a:t>Confusion Matrix:</a:t>
            </a:r>
          </a:p>
        </p:txBody>
      </p:sp>
      <p:graphicFrame>
        <p:nvGraphicFramePr>
          <p:cNvPr id="963588" name="Group 4"/>
          <p:cNvGraphicFramePr>
            <a:graphicFrameLocks noGrp="1"/>
          </p:cNvGraphicFramePr>
          <p:nvPr/>
        </p:nvGraphicFramePr>
        <p:xfrm>
          <a:off x="2418250" y="3714516"/>
          <a:ext cx="6198312" cy="2521770"/>
        </p:xfrm>
        <a:graphic>
          <a:graphicData uri="http://schemas.openxmlformats.org/drawingml/2006/table">
            <a:tbl>
              <a:tblPr/>
              <a:tblGrid>
                <a:gridCol w="15495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95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95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957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5402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PREDICTED CLASS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5328">
                <a:tc row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b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ACTUAL</a:t>
                      </a:r>
                      <a:b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Class=Yes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Class=No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621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Class=Yes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True Positive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False Negative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621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Class=No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False Positive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True Negative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5" name="Object 27"/>
          <p:cNvGraphicFramePr>
            <a:graphicFrameLocks noChangeAspect="1"/>
          </p:cNvGraphicFramePr>
          <p:nvPr/>
        </p:nvGraphicFramePr>
        <p:xfrm>
          <a:off x="2824821" y="2743467"/>
          <a:ext cx="5124505" cy="6554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5663880" imgH="723600" progId="Equation.3">
                  <p:embed/>
                </p:oleObj>
              </mc:Choice>
              <mc:Fallback>
                <p:oleObj name="Equation" r:id="rId3" imgW="5663880" imgH="723600" progId="Equation.3">
                  <p:embed/>
                  <p:pic>
                    <p:nvPicPr>
                      <p:cNvPr id="5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24821" y="2743467"/>
                        <a:ext cx="5124505" cy="65544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612934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4600" y="442371"/>
            <a:ext cx="8008763" cy="1143000"/>
          </a:xfrm>
        </p:spPr>
        <p:txBody>
          <a:bodyPr>
            <a:normAutofit/>
          </a:bodyPr>
          <a:lstStyle/>
          <a:p>
            <a:r>
              <a:rPr lang="en-US" sz="3200" dirty="0"/>
              <a:t>Example when Accuracy is not a good measure: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9070" y="2223436"/>
            <a:ext cx="8706051" cy="3645658"/>
          </a:xfrm>
        </p:spPr>
        <p:txBody>
          <a:bodyPr>
            <a:normAutofit lnSpcReduction="10000"/>
          </a:bodyPr>
          <a:lstStyle/>
          <a:p>
            <a:pPr marL="68580" indent="0">
              <a:buNone/>
            </a:pPr>
            <a:r>
              <a:rPr lang="en-US" b="1" dirty="0"/>
              <a:t>Consider a 2-class problem</a:t>
            </a:r>
          </a:p>
          <a:p>
            <a:pPr lvl="1"/>
            <a:r>
              <a:rPr lang="en-US" dirty="0"/>
              <a:t>Number of Class 0 examples = 9990</a:t>
            </a:r>
          </a:p>
          <a:p>
            <a:pPr lvl="1"/>
            <a:r>
              <a:rPr lang="en-US" dirty="0"/>
              <a:t>Number of Class 1 examples = 10</a:t>
            </a:r>
          </a:p>
          <a:p>
            <a:pPr lvl="1"/>
            <a:endParaRPr lang="en-US" dirty="0"/>
          </a:p>
          <a:p>
            <a:pPr marL="68580" indent="0">
              <a:buNone/>
            </a:pPr>
            <a:r>
              <a:rPr lang="en-US" dirty="0"/>
              <a:t>If the model predicts everything to be in class 0, accuracy is 9990/10000 = 99.9 %</a:t>
            </a:r>
          </a:p>
          <a:p>
            <a:pPr lvl="1"/>
            <a:r>
              <a:rPr lang="en-US" dirty="0"/>
              <a:t>Accuracy is misleading because model does not detect any class 1 examples.</a:t>
            </a:r>
          </a:p>
          <a:p>
            <a:pPr marL="68580" indent="0">
              <a:buNone/>
            </a:pPr>
            <a:endParaRPr lang="en-US" dirty="0"/>
          </a:p>
          <a:p>
            <a:pPr marL="68580" indent="0">
              <a:buNone/>
            </a:pPr>
            <a:r>
              <a:rPr lang="en-US" b="1" dirty="0">
                <a:solidFill>
                  <a:srgbClr val="7030A0"/>
                </a:solidFill>
              </a:rPr>
              <a:t>Poorly balanced data may not model well.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38B9-681E-544A-9ED8-FF2085E1BC8A}" type="datetime4">
              <a:rPr lang="en-US" smtClean="0"/>
              <a:pPr/>
              <a:t>August 23, 2022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582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6658" name="Rectangle 2"/>
          <p:cNvSpPr>
            <a:spLocks noGrp="1" noChangeArrowheads="1"/>
          </p:cNvSpPr>
          <p:nvPr>
            <p:ph type="title"/>
          </p:nvPr>
        </p:nvSpPr>
        <p:spPr>
          <a:xfrm>
            <a:off x="2156440" y="661883"/>
            <a:ext cx="6876154" cy="731562"/>
          </a:xfrm>
        </p:spPr>
        <p:txBody>
          <a:bodyPr/>
          <a:lstStyle/>
          <a:p>
            <a:r>
              <a:rPr lang="en-US" dirty="0"/>
              <a:t>Using a Cost Matrix</a:t>
            </a:r>
          </a:p>
        </p:txBody>
      </p:sp>
      <p:graphicFrame>
        <p:nvGraphicFramePr>
          <p:cNvPr id="966659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8200859"/>
              </p:ext>
            </p:extLst>
          </p:nvPr>
        </p:nvGraphicFramePr>
        <p:xfrm>
          <a:off x="2156440" y="2160104"/>
          <a:ext cx="5546036" cy="2393554"/>
        </p:xfrm>
        <a:graphic>
          <a:graphicData uri="http://schemas.openxmlformats.org/drawingml/2006/table">
            <a:tbl>
              <a:tblPr/>
              <a:tblGrid>
                <a:gridCol w="13865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865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865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865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6574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PREDICTED CLASS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7509">
                <a:tc row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b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ACTUAL</a:t>
                      </a:r>
                      <a:b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C(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i|j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Class=Yes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Class=No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662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Class=Yes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C(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Yes|Yes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C(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No|Yes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366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Class=No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C(Yes|No)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C(No|No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66682" name="Rectangle 26"/>
          <p:cNvSpPr>
            <a:spLocks noChangeArrowheads="1"/>
          </p:cNvSpPr>
          <p:nvPr/>
        </p:nvSpPr>
        <p:spPr bwMode="auto">
          <a:xfrm>
            <a:off x="2007850" y="4697896"/>
            <a:ext cx="8050550" cy="914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prstTxWarp prst="textNoShape">
              <a:avLst/>
            </a:prstTxWarp>
          </a:bodyPr>
          <a:lstStyle/>
          <a:p>
            <a:pPr marL="292100" indent="-292100">
              <a:spcBef>
                <a:spcPct val="50000"/>
              </a:spcBef>
            </a:pPr>
            <a:r>
              <a:rPr lang="en-US" sz="2400" b="1" dirty="0"/>
              <a:t>C(</a:t>
            </a:r>
            <a:r>
              <a:rPr lang="en-US" sz="2400" b="1" dirty="0" err="1"/>
              <a:t>i|j</a:t>
            </a:r>
            <a:r>
              <a:rPr lang="en-US" sz="2400" b="1" dirty="0"/>
              <a:t>)</a:t>
            </a:r>
            <a:r>
              <a:rPr lang="en-US" sz="2400" dirty="0"/>
              <a:t>: Cost of </a:t>
            </a:r>
            <a:r>
              <a:rPr lang="en-US" sz="2400" b="1" dirty="0"/>
              <a:t>misclassifying</a:t>
            </a:r>
            <a:r>
              <a:rPr lang="en-US" sz="2400" dirty="0"/>
              <a:t> class j, as class </a:t>
            </a:r>
            <a:r>
              <a:rPr lang="en-US" sz="2400" dirty="0" err="1"/>
              <a:t>i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54401969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768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947368" y="302360"/>
            <a:ext cx="8316164" cy="840640"/>
          </a:xfrm>
        </p:spPr>
        <p:txBody>
          <a:bodyPr>
            <a:normAutofit/>
          </a:bodyPr>
          <a:lstStyle/>
          <a:p>
            <a:r>
              <a:rPr lang="en-US" sz="3200" dirty="0"/>
              <a:t>EXAMPLE: Computing Cost of Classification</a:t>
            </a:r>
          </a:p>
        </p:txBody>
      </p:sp>
      <p:graphicFrame>
        <p:nvGraphicFramePr>
          <p:cNvPr id="967683" name="Group 10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618912"/>
              </p:ext>
            </p:extLst>
          </p:nvPr>
        </p:nvGraphicFramePr>
        <p:xfrm>
          <a:off x="6438900" y="2154568"/>
          <a:ext cx="3581400" cy="1831023"/>
        </p:xfrm>
        <a:graphic>
          <a:graphicData uri="http://schemas.openxmlformats.org/drawingml/2006/table">
            <a:tbl>
              <a:tblPr/>
              <a:tblGrid>
                <a:gridCol w="114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730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Cost Matrix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PREDICTED CLASS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0838">
                <a:tc row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b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ACTUAL</a:t>
                      </a:r>
                      <a:b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C(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i|j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Arial" charset="0"/>
                        </a:rPr>
                        <a:t>-1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846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967706" name="Group 105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2704432"/>
              </p:ext>
            </p:extLst>
          </p:nvPr>
        </p:nvGraphicFramePr>
        <p:xfrm>
          <a:off x="1947368" y="2283045"/>
          <a:ext cx="3581400" cy="1831023"/>
        </p:xfrm>
        <a:graphic>
          <a:graphicData uri="http://schemas.openxmlformats.org/drawingml/2006/table">
            <a:tbl>
              <a:tblPr/>
              <a:tblGrid>
                <a:gridCol w="114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730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Model M</a:t>
                      </a:r>
                      <a:r>
                        <a:rPr kumimoji="0" lang="en-US" sz="1800" b="0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PREDICTED CLASS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0838">
                <a:tc row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b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ACTUAL</a:t>
                      </a:r>
                      <a:b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Arial" charset="0"/>
                        </a:rPr>
                        <a:t>150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</a:rPr>
                        <a:t>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846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charset="0"/>
                        </a:rPr>
                        <a:t>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charset="0"/>
                        </a:rPr>
                        <a:t>250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67752" name="Rectangle 1096"/>
          <p:cNvSpPr>
            <a:spLocks noChangeArrowheads="1"/>
          </p:cNvSpPr>
          <p:nvPr/>
        </p:nvSpPr>
        <p:spPr bwMode="auto">
          <a:xfrm>
            <a:off x="1947368" y="4325440"/>
            <a:ext cx="3819450" cy="253256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prstTxWarp prst="textNoShape">
              <a:avLst/>
            </a:prstTxWarp>
          </a:bodyPr>
          <a:lstStyle/>
          <a:p>
            <a:pPr marL="292100" indent="-2921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</a:pPr>
            <a:r>
              <a:rPr lang="en-US" sz="2400" b="1" dirty="0"/>
              <a:t>Accuracy</a:t>
            </a:r>
            <a:r>
              <a:rPr lang="en-US" sz="2400" dirty="0"/>
              <a:t> </a:t>
            </a:r>
          </a:p>
          <a:p>
            <a:pPr marL="292100" indent="-2921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</a:pPr>
            <a:r>
              <a:rPr lang="en-US" sz="2400" dirty="0"/>
              <a:t>= (150+ 250) / (150+40+60+250) = </a:t>
            </a:r>
            <a:r>
              <a:rPr lang="en-US" sz="2400" b="1" dirty="0"/>
              <a:t>80%</a:t>
            </a:r>
          </a:p>
        </p:txBody>
      </p:sp>
      <p:sp>
        <p:nvSpPr>
          <p:cNvPr id="967753" name="Rectangle 1097"/>
          <p:cNvSpPr>
            <a:spLocks noChangeArrowheads="1"/>
          </p:cNvSpPr>
          <p:nvPr/>
        </p:nvSpPr>
        <p:spPr bwMode="auto">
          <a:xfrm>
            <a:off x="6705600" y="4277779"/>
            <a:ext cx="4461510" cy="211159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prstTxWarp prst="textNoShape">
              <a:avLst/>
            </a:prstTxWarp>
          </a:bodyPr>
          <a:lstStyle/>
          <a:p>
            <a:pPr marL="292100" indent="-2921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</a:pPr>
            <a:r>
              <a:rPr lang="en-US" sz="2400" b="1" dirty="0"/>
              <a:t>Cost</a:t>
            </a:r>
            <a:r>
              <a:rPr lang="en-US" sz="2400" dirty="0"/>
              <a:t> </a:t>
            </a:r>
          </a:p>
          <a:p>
            <a:pPr marL="292100" indent="-2921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</a:pPr>
            <a:r>
              <a:rPr lang="en-US" sz="2400" dirty="0"/>
              <a:t>= </a:t>
            </a:r>
            <a:r>
              <a:rPr lang="en-US" sz="2400" dirty="0">
                <a:solidFill>
                  <a:schemeClr val="accent3">
                    <a:lumMod val="75000"/>
                  </a:schemeClr>
                </a:solidFill>
              </a:rPr>
              <a:t>(150)(-1) </a:t>
            </a:r>
            <a:r>
              <a:rPr lang="en-US" sz="2400" dirty="0"/>
              <a:t>+ </a:t>
            </a:r>
            <a:r>
              <a:rPr lang="en-US" sz="2400" dirty="0">
                <a:solidFill>
                  <a:srgbClr val="0070C0"/>
                </a:solidFill>
              </a:rPr>
              <a:t>(40)(100)  </a:t>
            </a:r>
            <a:r>
              <a:rPr lang="en-US" sz="2400" dirty="0"/>
              <a:t>+ </a:t>
            </a:r>
            <a:r>
              <a:rPr lang="en-US" sz="2400" dirty="0">
                <a:solidFill>
                  <a:srgbClr val="00B050"/>
                </a:solidFill>
              </a:rPr>
              <a:t>(60)(1) </a:t>
            </a:r>
            <a:r>
              <a:rPr lang="en-US" sz="2400" dirty="0"/>
              <a:t>+ </a:t>
            </a:r>
          </a:p>
          <a:p>
            <a:pPr marL="292100" indent="-2921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</a:pPr>
            <a:r>
              <a:rPr lang="en-US" sz="2400" dirty="0"/>
              <a:t>   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(250)(0) </a:t>
            </a:r>
            <a:r>
              <a:rPr lang="en-US" sz="2400" dirty="0"/>
              <a:t>=  </a:t>
            </a:r>
            <a:r>
              <a:rPr lang="en-US" sz="2400" b="1" dirty="0"/>
              <a:t>3910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186609" y="1169884"/>
            <a:ext cx="37603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This the actual prediction from the model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380748" y="1493048"/>
            <a:ext cx="23060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This is the Cost Matrix</a:t>
            </a:r>
          </a:p>
        </p:txBody>
      </p:sp>
    </p:spTree>
    <p:extLst>
      <p:ext uri="{BB962C8B-B14F-4D97-AF65-F5344CB8AC3E}">
        <p14:creationId xmlns:p14="http://schemas.microsoft.com/office/powerpoint/2010/main" val="907105262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D5EF925-4BFE-C43B-9AB1-1E689AAF9199}"/>
              </a:ext>
            </a:extLst>
          </p:cNvPr>
          <p:cNvSpPr txBox="1">
            <a:spLocks noChangeArrowheads="1"/>
          </p:cNvSpPr>
          <p:nvPr/>
        </p:nvSpPr>
        <p:spPr>
          <a:xfrm>
            <a:off x="2567490" y="4561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6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Cost-Sensitive Measures</a:t>
            </a:r>
            <a:endParaRPr lang="en-US" dirty="0"/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74870B0E-7086-1D24-4639-2F9F59B3DD2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425700" y="2328863"/>
          <a:ext cx="7435850" cy="3776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425700" imgH="1231900" progId="Equation.3">
                  <p:embed/>
                </p:oleObj>
              </mc:Choice>
              <mc:Fallback>
                <p:oleObj name="Equation" r:id="rId2" imgW="2425700" imgH="1231900" progId="Equation.3">
                  <p:embed/>
                  <p:pic>
                    <p:nvPicPr>
                      <p:cNvPr id="96973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5700" y="2328863"/>
                        <a:ext cx="7435850" cy="37766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BC929314-9FC4-5E7E-EE75-6198546D0A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0490" y="4459873"/>
            <a:ext cx="8839200" cy="2133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prstTxWarp prst="textNoShape">
              <a:avLst/>
            </a:prstTxWarp>
          </a:bodyPr>
          <a:lstStyle/>
          <a:p>
            <a:pPr marL="292100" indent="-2921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charset="2"/>
              <a:buChar char="l"/>
            </a:pPr>
            <a:endParaRPr lang="en-US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A857BB8-B8E9-3C0A-504B-98259C329108}"/>
              </a:ext>
            </a:extLst>
          </p:cNvPr>
          <p:cNvSpPr txBox="1"/>
          <p:nvPr/>
        </p:nvSpPr>
        <p:spPr>
          <a:xfrm>
            <a:off x="7787312" y="3774432"/>
            <a:ext cx="169988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i="1" dirty="0">
                <a:solidFill>
                  <a:srgbClr val="FF0000"/>
                </a:solidFill>
              </a:rPr>
              <a:t>Measure of </a:t>
            </a:r>
          </a:p>
          <a:p>
            <a:pPr algn="ctr"/>
            <a:r>
              <a:rPr lang="en-US" sz="2400" i="1" dirty="0">
                <a:solidFill>
                  <a:srgbClr val="FF0000"/>
                </a:solidFill>
              </a:rPr>
              <a:t>Specificity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0E97B3C-D02E-9E1A-AFCA-2EAA753536D0}"/>
              </a:ext>
            </a:extLst>
          </p:cNvPr>
          <p:cNvSpPr txBox="1"/>
          <p:nvPr/>
        </p:nvSpPr>
        <p:spPr>
          <a:xfrm>
            <a:off x="7829146" y="2481261"/>
            <a:ext cx="169988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i="1" dirty="0">
                <a:solidFill>
                  <a:srgbClr val="FF0000"/>
                </a:solidFill>
              </a:rPr>
              <a:t>Measure of </a:t>
            </a:r>
          </a:p>
          <a:p>
            <a:pPr algn="ctr"/>
            <a:r>
              <a:rPr lang="en-US" sz="2400" i="1" dirty="0">
                <a:solidFill>
                  <a:srgbClr val="FF0000"/>
                </a:solidFill>
              </a:rPr>
              <a:t>Sensitivity</a:t>
            </a:r>
          </a:p>
        </p:txBody>
      </p:sp>
    </p:spTree>
    <p:extLst>
      <p:ext uri="{BB962C8B-B14F-4D97-AF65-F5344CB8AC3E}">
        <p14:creationId xmlns:p14="http://schemas.microsoft.com/office/powerpoint/2010/main" val="2624560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8ECC86-9057-DA9F-354C-FC966B1C46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460736" cy="1450757"/>
          </a:xfrm>
        </p:spPr>
        <p:txBody>
          <a:bodyPr/>
          <a:lstStyle/>
          <a:p>
            <a:r>
              <a:rPr lang="en-US" dirty="0"/>
              <a:t>Experience E </a:t>
            </a:r>
            <a:r>
              <a:rPr lang="en-US" dirty="0">
                <a:sym typeface="Wingdings" panose="05000000000000000000" pitchFamily="2" charset="2"/>
              </a:rPr>
              <a:t> Unsupervised vs. Supervised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A114B6-B0A7-95B7-B5F7-1163165124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Machine learning algorithms can be broadly categorized as </a:t>
            </a:r>
            <a:r>
              <a:rPr lang="en-US" b="1" dirty="0"/>
              <a:t>unsupervised </a:t>
            </a:r>
            <a:r>
              <a:rPr lang="en-US" dirty="0"/>
              <a:t>or </a:t>
            </a:r>
            <a:r>
              <a:rPr lang="en-US" b="1" dirty="0"/>
              <a:t>supervised</a:t>
            </a:r>
            <a:r>
              <a:rPr lang="en-US" dirty="0"/>
              <a:t> by what kind of </a:t>
            </a:r>
            <a:r>
              <a:rPr lang="en-US" b="1" dirty="0"/>
              <a:t>experience they are allowed to have </a:t>
            </a:r>
            <a:r>
              <a:rPr lang="en-US" dirty="0"/>
              <a:t>during the learning process.</a:t>
            </a:r>
          </a:p>
          <a:p>
            <a:r>
              <a:rPr lang="en-US" b="1" dirty="0"/>
              <a:t>Unsupervised Learning:</a:t>
            </a:r>
            <a:r>
              <a:rPr lang="en-US" dirty="0"/>
              <a:t> Such ML algorithms experience the entire dataset. The algorithm learns properties about the structure of the dataset. With respect to deep learning, a goal would be to learn the distribution of the population from which the data originated. Here, we DO NOT use labeled data.  GOAL: p(x)</a:t>
            </a:r>
          </a:p>
          <a:p>
            <a:r>
              <a:rPr lang="en-US" b="1" dirty="0"/>
              <a:t>Supervised Learning: </a:t>
            </a:r>
            <a:r>
              <a:rPr lang="en-US" dirty="0"/>
              <a:t>This requires labeled training data. The label may be continuous or categorical and may be known as a target.  GOAL: p(y } x)</a:t>
            </a:r>
          </a:p>
          <a:p>
            <a:r>
              <a:rPr lang="en-US" b="1" dirty="0"/>
              <a:t>NOTE: These are not “formal” concepts and the line between them can be blurred. They can also be used together. </a:t>
            </a:r>
          </a:p>
        </p:txBody>
      </p:sp>
    </p:spTree>
    <p:extLst>
      <p:ext uri="{BB962C8B-B14F-4D97-AF65-F5344CB8AC3E}">
        <p14:creationId xmlns:p14="http://schemas.microsoft.com/office/powerpoint/2010/main" val="92594856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229E35-82BB-BD37-A644-A88D3B1AEB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of Supervised and Unsupervised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781F08-730B-CB85-77FA-81AA3FAEBC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7824" y="2084832"/>
            <a:ext cx="4425696" cy="3547871"/>
          </a:xfrm>
        </p:spPr>
        <p:txBody>
          <a:bodyPr>
            <a:normAutofit/>
          </a:bodyPr>
          <a:lstStyle/>
          <a:p>
            <a:r>
              <a:rPr lang="en-US" sz="3200" b="1" dirty="0"/>
              <a:t>Supervised:</a:t>
            </a:r>
          </a:p>
          <a:p>
            <a:r>
              <a:rPr lang="en-US" sz="3200" dirty="0"/>
              <a:t>Regression</a:t>
            </a:r>
          </a:p>
          <a:p>
            <a:r>
              <a:rPr lang="en-US" sz="3200" dirty="0"/>
              <a:t>Classification (DT, RF, NB, SVMs, NN)</a:t>
            </a:r>
          </a:p>
          <a:p>
            <a:endParaRPr lang="en-US" sz="3200" dirty="0"/>
          </a:p>
          <a:p>
            <a:endParaRPr lang="en-US" sz="3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F7006CF-64DD-77AE-36ED-48E180C0CBCF}"/>
              </a:ext>
            </a:extLst>
          </p:cNvPr>
          <p:cNvSpPr txBox="1"/>
          <p:nvPr/>
        </p:nvSpPr>
        <p:spPr>
          <a:xfrm>
            <a:off x="6394704" y="2084832"/>
            <a:ext cx="4919472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/>
              <a:t>Unsupervised</a:t>
            </a:r>
          </a:p>
          <a:p>
            <a:r>
              <a:rPr lang="en-US" sz="3200" dirty="0"/>
              <a:t>Clustering</a:t>
            </a:r>
          </a:p>
          <a:p>
            <a:r>
              <a:rPr lang="en-US" sz="3200" dirty="0"/>
              <a:t>Density Estimation</a:t>
            </a:r>
          </a:p>
          <a:p>
            <a:r>
              <a:rPr lang="en-US" sz="3200" dirty="0"/>
              <a:t>PCA/ICA</a:t>
            </a:r>
          </a:p>
          <a:p>
            <a:r>
              <a:rPr lang="en-US" sz="3200" dirty="0"/>
              <a:t>Association Rules Mining</a:t>
            </a:r>
          </a:p>
        </p:txBody>
      </p:sp>
    </p:spTree>
    <p:extLst>
      <p:ext uri="{BB962C8B-B14F-4D97-AF65-F5344CB8AC3E}">
        <p14:creationId xmlns:p14="http://schemas.microsoft.com/office/powerpoint/2010/main" val="41329630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CE50F9-0B64-F5C2-C32A-826A90377B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Algorithms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9A2248-C2DB-482D-D9E3-9590BB6DA7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0554" y="1915696"/>
            <a:ext cx="11247120" cy="4463196"/>
          </a:xfrm>
        </p:spPr>
        <p:txBody>
          <a:bodyPr>
            <a:noAutofit/>
          </a:bodyPr>
          <a:lstStyle/>
          <a:p>
            <a:pPr algn="l"/>
            <a:r>
              <a:rPr lang="en-US" sz="3600" b="1" dirty="0">
                <a:latin typeface="+mj-lt"/>
              </a:rPr>
              <a:t>Learning: </a:t>
            </a:r>
            <a:r>
              <a:rPr lang="en-US" sz="2400" i="0" dirty="0">
                <a:solidFill>
                  <a:srgbClr val="000000"/>
                </a:solidFill>
                <a:effectLst/>
                <a:latin typeface="+mj-lt"/>
              </a:rPr>
              <a:t>A computer program is said to learn from experience, E</a:t>
            </a:r>
            <a:r>
              <a:rPr lang="en-US" sz="2400" dirty="0">
                <a:solidFill>
                  <a:srgbClr val="000000"/>
                </a:solidFill>
                <a:latin typeface="+mj-lt"/>
              </a:rPr>
              <a:t>, </a:t>
            </a:r>
            <a:r>
              <a:rPr lang="en-US" sz="2400" i="0" dirty="0">
                <a:solidFill>
                  <a:srgbClr val="000000"/>
                </a:solidFill>
                <a:effectLst/>
                <a:latin typeface="+mj-lt"/>
              </a:rPr>
              <a:t>with respect to some class of tasks, T</a:t>
            </a:r>
            <a:r>
              <a:rPr lang="en-US" sz="24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400" i="0" dirty="0">
                <a:solidFill>
                  <a:srgbClr val="000000"/>
                </a:solidFill>
                <a:effectLst/>
                <a:latin typeface="+mj-lt"/>
              </a:rPr>
              <a:t>and performance measure, P, if its performance at tasks in T, as measured by P </a:t>
            </a:r>
            <a:r>
              <a:rPr lang="en-US" sz="2400" b="1" i="0" dirty="0">
                <a:solidFill>
                  <a:srgbClr val="000000"/>
                </a:solidFill>
                <a:effectLst/>
                <a:latin typeface="+mj-lt"/>
              </a:rPr>
              <a:t>improves with experience E</a:t>
            </a:r>
            <a:r>
              <a:rPr lang="en-US" sz="2400" i="0" dirty="0">
                <a:solidFill>
                  <a:srgbClr val="000000"/>
                </a:solidFill>
                <a:effectLst/>
                <a:latin typeface="+mj-lt"/>
              </a:rPr>
              <a:t>.”</a:t>
            </a:r>
            <a:endParaRPr lang="en-US" sz="2400" dirty="0">
              <a:solidFill>
                <a:srgbClr val="000000"/>
              </a:solidFill>
              <a:latin typeface="+mj-lt"/>
            </a:endParaRPr>
          </a:p>
          <a:p>
            <a:pPr algn="l"/>
            <a:r>
              <a:rPr lang="en-US" sz="3200" b="1" i="0" dirty="0">
                <a:solidFill>
                  <a:srgbClr val="000000"/>
                </a:solidFill>
                <a:effectLst/>
                <a:latin typeface="+mj-lt"/>
              </a:rPr>
              <a:t>Tasks (T):</a:t>
            </a:r>
            <a:r>
              <a:rPr lang="en-US" sz="2400" i="0" dirty="0">
                <a:solidFill>
                  <a:srgbClr val="000000"/>
                </a:solidFill>
                <a:effectLst/>
                <a:latin typeface="+mj-lt"/>
              </a:rPr>
              <a:t> ML solves tasks (problems) too difficult for non-learning programs. </a:t>
            </a:r>
          </a:p>
          <a:p>
            <a:pPr algn="l"/>
            <a:r>
              <a:rPr lang="en-US" sz="2400" dirty="0">
                <a:solidFill>
                  <a:srgbClr val="000000"/>
                </a:solidFill>
                <a:latin typeface="+mj-lt"/>
              </a:rPr>
              <a:t>Suppose “a robot walking” is a TASK. </a:t>
            </a:r>
          </a:p>
          <a:p>
            <a:pPr algn="l"/>
            <a:r>
              <a:rPr lang="en-US" sz="2400" i="0" dirty="0">
                <a:solidFill>
                  <a:srgbClr val="000000"/>
                </a:solidFill>
                <a:effectLst/>
                <a:latin typeface="+mj-lt"/>
              </a:rPr>
              <a:t> - We can program the robot to LEARN to walk or </a:t>
            </a:r>
          </a:p>
          <a:p>
            <a:pPr algn="l"/>
            <a:r>
              <a:rPr lang="en-US" sz="2400" dirty="0">
                <a:solidFill>
                  <a:srgbClr val="000000"/>
                </a:solidFill>
                <a:latin typeface="+mj-lt"/>
              </a:rPr>
              <a:t> - We can directly program the robot to walk</a:t>
            </a:r>
            <a:endParaRPr lang="en-US" sz="2400" i="0" dirty="0">
              <a:solidFill>
                <a:srgbClr val="000000"/>
              </a:solidFill>
              <a:effectLst/>
              <a:latin typeface="+mj-lt"/>
            </a:endParaRPr>
          </a:p>
          <a:p>
            <a:endParaRPr lang="en-US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1846019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415EF8-1F6D-EC0A-472B-CD56A0EF1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Regression  - Supervised with Continuous targets (labels)</a:t>
            </a:r>
            <a:endParaRPr lang="en-US" dirty="0"/>
          </a:p>
        </p:txBody>
      </p:sp>
      <p:pic>
        <p:nvPicPr>
          <p:cNvPr id="5" name="Content Placeholder 4" descr="Text&#10;&#10;Description automatically generated">
            <a:extLst>
              <a:ext uri="{FF2B5EF4-FFF2-40B4-BE49-F238E27FC236}">
                <a16:creationId xmlns:a16="http://schemas.microsoft.com/office/drawing/2014/main" id="{1266A760-6D5D-5002-0B79-580664BA0C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0832" y="1978138"/>
            <a:ext cx="11162791" cy="4032518"/>
          </a:xfrm>
        </p:spPr>
      </p:pic>
    </p:spTree>
    <p:extLst>
      <p:ext uri="{BB962C8B-B14F-4D97-AF65-F5344CB8AC3E}">
        <p14:creationId xmlns:p14="http://schemas.microsoft.com/office/powerpoint/2010/main" val="307114436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81B24F-CFC3-4849-4207-EC19090D87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077" y="798667"/>
            <a:ext cx="10058400" cy="810677"/>
          </a:xfrm>
        </p:spPr>
        <p:txBody>
          <a:bodyPr/>
          <a:lstStyle/>
          <a:p>
            <a:r>
              <a:rPr lang="en-US" dirty="0"/>
              <a:t>Training the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CADF86-DE52-B922-450E-6659A7F6F5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5077" y="2182368"/>
            <a:ext cx="11601846" cy="4389029"/>
          </a:xfrm>
        </p:spPr>
        <p:txBody>
          <a:bodyPr>
            <a:normAutofit/>
          </a:bodyPr>
          <a:lstStyle/>
          <a:p>
            <a:r>
              <a:rPr lang="en-US" sz="3600" dirty="0"/>
              <a:t>For regression, we will use a </a:t>
            </a:r>
            <a:r>
              <a:rPr lang="en-US" sz="3600" b="1" dirty="0"/>
              <a:t>TRAINING SE</a:t>
            </a:r>
            <a:r>
              <a:rPr lang="en-US" sz="3600" dirty="0"/>
              <a:t>T – a large subset of the </a:t>
            </a:r>
            <a:r>
              <a:rPr lang="en-US" sz="3600" b="1" dirty="0"/>
              <a:t>labeled data </a:t>
            </a:r>
            <a:r>
              <a:rPr lang="en-US" sz="3600" dirty="0"/>
              <a:t>to perform the regression. </a:t>
            </a:r>
          </a:p>
          <a:p>
            <a:r>
              <a:rPr lang="en-US" sz="3600" dirty="0"/>
              <a:t>Once we have our model, we can then use a </a:t>
            </a:r>
            <a:r>
              <a:rPr lang="en-US" sz="3600" b="1" dirty="0"/>
              <a:t>TEST SE</a:t>
            </a:r>
            <a:r>
              <a:rPr lang="en-US" sz="3600" dirty="0"/>
              <a:t>T to measure the accuracy of the model. </a:t>
            </a:r>
          </a:p>
          <a:p>
            <a:r>
              <a:rPr lang="en-US" sz="3600" b="1" dirty="0"/>
              <a:t>The TEST and TRAIN sets should be disjoint. Why?</a:t>
            </a:r>
          </a:p>
          <a:p>
            <a:endParaRPr lang="en-US" sz="3600" dirty="0"/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98014986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9E3965E-AC41-4711-9D10-E25ABB132D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F5DC8C3-BA5F-4EED-BB9A-A14272BD82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990BAFCD-EA0A-47F4-8B00-AAB1E67A90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 descr="Text&#10;&#10;Description automatically generated">
            <a:extLst>
              <a:ext uri="{FF2B5EF4-FFF2-40B4-BE49-F238E27FC236}">
                <a16:creationId xmlns:a16="http://schemas.microsoft.com/office/drawing/2014/main" id="{94AF45A0-F921-0A84-AE67-CB37CA9123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9202" y="411162"/>
            <a:ext cx="12123509" cy="4083338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2F9C61D6-37CC-4AD4-83C3-022D08874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4551037"/>
            <a:ext cx="12192000" cy="2306963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8DD9FA-D673-229E-01FE-D7F258FAE0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2900" y="4905662"/>
            <a:ext cx="7330353" cy="154117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4800" dirty="0">
                <a:solidFill>
                  <a:srgbClr val="FFFFFF"/>
                </a:solidFill>
              </a:rPr>
              <a:t>Performance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669285E-35F6-4010-B084-229A808458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rot="16200000">
            <a:off x="7532847" y="5676251"/>
            <a:ext cx="118872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310469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58A149-0E12-3846-060D-4B3B83613D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Making this into ML – Improving the Weights by Learning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7C950B-C9C9-B1A5-5A2F-F514413209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4461" y="1847966"/>
            <a:ext cx="10856421" cy="3162067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1) To make this an ML algorithm, we need to </a:t>
            </a:r>
            <a:r>
              <a:rPr lang="en-US" sz="2800" b="1" dirty="0"/>
              <a:t>improve the weights </a:t>
            </a:r>
            <a:r>
              <a:rPr lang="en-US" sz="2800" dirty="0"/>
              <a:t>so that we also REDUCE the MSE. </a:t>
            </a:r>
          </a:p>
          <a:p>
            <a:r>
              <a:rPr lang="en-US" sz="2800" dirty="0"/>
              <a:t>2) The algorithm should </a:t>
            </a:r>
            <a:r>
              <a:rPr lang="en-US" sz="2800" b="1" dirty="0"/>
              <a:t>gain experience by observing </a:t>
            </a:r>
            <a:r>
              <a:rPr lang="en-US" sz="2800" dirty="0"/>
              <a:t>the labeled TRAINING data.</a:t>
            </a:r>
          </a:p>
          <a:p>
            <a:r>
              <a:rPr lang="en-US" sz="2800" dirty="0"/>
              <a:t>One method is to </a:t>
            </a:r>
            <a:r>
              <a:rPr lang="en-US" sz="2800" b="1" dirty="0"/>
              <a:t>MINIMIZE the MSE </a:t>
            </a:r>
            <a:r>
              <a:rPr lang="en-US" sz="2800" dirty="0"/>
              <a:t>by setting the gradient to 0 and solving for w. </a:t>
            </a:r>
          </a:p>
        </p:txBody>
      </p:sp>
      <p:pic>
        <p:nvPicPr>
          <p:cNvPr id="5" name="Picture 4" descr="A picture containing letter&#10;&#10;Description automatically generated">
            <a:extLst>
              <a:ext uri="{FF2B5EF4-FFF2-40B4-BE49-F238E27FC236}">
                <a16:creationId xmlns:a16="http://schemas.microsoft.com/office/drawing/2014/main" id="{A27E7C82-5C75-3445-676C-BD99A42A45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8349" y="4522865"/>
            <a:ext cx="5708644" cy="1915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07206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Text, letter&#10;&#10;Description automatically generated">
            <a:extLst>
              <a:ext uri="{FF2B5EF4-FFF2-40B4-BE49-F238E27FC236}">
                <a16:creationId xmlns:a16="http://schemas.microsoft.com/office/drawing/2014/main" id="{2CA8D6D5-CF09-F766-3B05-4C72E5DE441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97280" y="1072458"/>
            <a:ext cx="9936480" cy="5498939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8CD08F3-0C70-531B-6945-D6113DC39D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785855"/>
          </a:xfrm>
        </p:spPr>
        <p:txBody>
          <a:bodyPr/>
          <a:lstStyle/>
          <a:p>
            <a:r>
              <a:rPr lang="en-US" dirty="0"/>
              <a:t>A Look At the Math for Minimizing MSE</a:t>
            </a:r>
          </a:p>
        </p:txBody>
      </p:sp>
      <p:sp>
        <p:nvSpPr>
          <p:cNvPr id="6" name="Arrow: Left 5">
            <a:extLst>
              <a:ext uri="{FF2B5EF4-FFF2-40B4-BE49-F238E27FC236}">
                <a16:creationId xmlns:a16="http://schemas.microsoft.com/office/drawing/2014/main" id="{46F253CC-2393-6271-F197-3AD0A8B82392}"/>
              </a:ext>
            </a:extLst>
          </p:cNvPr>
          <p:cNvSpPr/>
          <p:nvPr/>
        </p:nvSpPr>
        <p:spPr>
          <a:xfrm>
            <a:off x="9088582" y="5860473"/>
            <a:ext cx="983673" cy="51261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F55B429-8EF0-CE5D-72D2-9AE91264E99E}"/>
              </a:ext>
            </a:extLst>
          </p:cNvPr>
          <p:cNvSpPr txBox="1"/>
          <p:nvPr/>
        </p:nvSpPr>
        <p:spPr>
          <a:xfrm>
            <a:off x="9580418" y="5511586"/>
            <a:ext cx="2367956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Normal Equations</a:t>
            </a:r>
          </a:p>
        </p:txBody>
      </p:sp>
    </p:spTree>
    <p:extLst>
      <p:ext uri="{BB962C8B-B14F-4D97-AF65-F5344CB8AC3E}">
        <p14:creationId xmlns:p14="http://schemas.microsoft.com/office/powerpoint/2010/main" val="428535028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5E1B8E-551C-B781-A84C-0B9A95812F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Normal Equations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9ABE76-E473-1C5B-61C3-1400E0CFBA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08202"/>
            <a:ext cx="10058400" cy="1154952"/>
          </a:xfrm>
        </p:spPr>
        <p:txBody>
          <a:bodyPr/>
          <a:lstStyle/>
          <a:p>
            <a:r>
              <a:rPr lang="en-US" b="1" i="0" u="sng" dirty="0">
                <a:solidFill>
                  <a:srgbClr val="333333"/>
                </a:solidFill>
                <a:effectLst/>
                <a:latin typeface="-apple-system"/>
              </a:rPr>
              <a:t>Normal equations </a:t>
            </a:r>
            <a:r>
              <a:rPr lang="en-US" b="0" i="0" dirty="0">
                <a:solidFill>
                  <a:srgbClr val="333333"/>
                </a:solidFill>
                <a:effectLst/>
                <a:latin typeface="-apple-system"/>
              </a:rPr>
              <a:t>are equations obtained by </a:t>
            </a:r>
            <a:r>
              <a:rPr lang="en-US" b="1" i="0" dirty="0">
                <a:solidFill>
                  <a:srgbClr val="333333"/>
                </a:solidFill>
                <a:effectLst/>
                <a:latin typeface="-apple-system"/>
              </a:rPr>
              <a:t>setting equal to zero </a:t>
            </a:r>
            <a:r>
              <a:rPr lang="en-US" b="0" i="0" dirty="0">
                <a:solidFill>
                  <a:srgbClr val="333333"/>
                </a:solidFill>
                <a:effectLst/>
                <a:latin typeface="-apple-system"/>
              </a:rPr>
              <a:t>the partial derivatives of the sum of squared errors (</a:t>
            </a:r>
            <a:r>
              <a:rPr lang="en-US" b="1" i="0" dirty="0">
                <a:solidFill>
                  <a:srgbClr val="333333"/>
                </a:solidFill>
                <a:effectLst/>
                <a:latin typeface="-apple-system"/>
              </a:rPr>
              <a:t>least squares</a:t>
            </a:r>
            <a:r>
              <a:rPr lang="en-US" b="0" i="0" dirty="0">
                <a:solidFill>
                  <a:srgbClr val="333333"/>
                </a:solidFill>
                <a:effectLst/>
                <a:latin typeface="-apple-system"/>
              </a:rPr>
              <a:t>); normal equations allow one to estimate the parameters of a multiple linear regression.</a:t>
            </a:r>
          </a:p>
          <a:p>
            <a:endParaRPr lang="en-US" dirty="0"/>
          </a:p>
        </p:txBody>
      </p:sp>
      <p:pic>
        <p:nvPicPr>
          <p:cNvPr id="6" name="Picture 5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9EF1A1EC-CF26-95C5-CA84-3F6A9A4213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80" y="3355428"/>
            <a:ext cx="6501699" cy="2200611"/>
          </a:xfrm>
          <a:prstGeom prst="rect">
            <a:avLst/>
          </a:prstGeom>
        </p:spPr>
      </p:pic>
      <p:pic>
        <p:nvPicPr>
          <p:cNvPr id="8" name="Picture 7" descr="Diagram&#10;&#10;Description automatically generated">
            <a:extLst>
              <a:ext uri="{FF2B5EF4-FFF2-40B4-BE49-F238E27FC236}">
                <a16:creationId xmlns:a16="http://schemas.microsoft.com/office/drawing/2014/main" id="{F26F2C13-B225-E9B6-5801-5AD2C1B543A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8999"/>
          <a:stretch/>
        </p:blipFill>
        <p:spPr>
          <a:xfrm>
            <a:off x="7412420" y="3710153"/>
            <a:ext cx="4291900" cy="294619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53E6E42-E8AB-52B8-0831-54A659976C9C}"/>
              </a:ext>
            </a:extLst>
          </p:cNvPr>
          <p:cNvSpPr txBox="1"/>
          <p:nvPr/>
        </p:nvSpPr>
        <p:spPr>
          <a:xfrm>
            <a:off x="591671" y="6061878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https://fncbook.github.io/fnc/leastsq/qr.html</a:t>
            </a:r>
          </a:p>
        </p:txBody>
      </p:sp>
    </p:spTree>
    <p:extLst>
      <p:ext uri="{BB962C8B-B14F-4D97-AF65-F5344CB8AC3E}">
        <p14:creationId xmlns:p14="http://schemas.microsoft.com/office/powerpoint/2010/main" val="264123078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65E3F2-9772-AAFE-7694-B836877E32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Overfitting and a Validation Set</a:t>
            </a:r>
          </a:p>
        </p:txBody>
      </p:sp>
      <p:pic>
        <p:nvPicPr>
          <p:cNvPr id="5" name="Content Placeholder 4" descr="Chart&#10;&#10;Description automatically generated">
            <a:extLst>
              <a:ext uri="{FF2B5EF4-FFF2-40B4-BE49-F238E27FC236}">
                <a16:creationId xmlns:a16="http://schemas.microsoft.com/office/drawing/2014/main" id="{677BD712-8ABF-53C5-90F5-0F0C466DAE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36730" y="2228671"/>
            <a:ext cx="8007035" cy="3731338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7C8D510-5EF5-2255-41C8-EB8A26FFD6A5}"/>
              </a:ext>
            </a:extLst>
          </p:cNvPr>
          <p:cNvSpPr txBox="1"/>
          <p:nvPr/>
        </p:nvSpPr>
        <p:spPr>
          <a:xfrm>
            <a:off x="321177" y="2940178"/>
            <a:ext cx="3415553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Underfitting</a:t>
            </a:r>
            <a:r>
              <a:rPr lang="en-US" dirty="0"/>
              <a:t> occurs when the model is not able obtain a sufficiently low error value on the training set.</a:t>
            </a:r>
          </a:p>
          <a:p>
            <a:endParaRPr lang="en-US" dirty="0"/>
          </a:p>
          <a:p>
            <a:r>
              <a:rPr lang="en-US" b="1" dirty="0"/>
              <a:t>Overfitting</a:t>
            </a:r>
            <a:r>
              <a:rPr lang="en-US" dirty="0"/>
              <a:t> occurs when the gap between the training error and test error is too large.</a:t>
            </a:r>
          </a:p>
        </p:txBody>
      </p:sp>
    </p:spTree>
    <p:extLst>
      <p:ext uri="{BB962C8B-B14F-4D97-AF65-F5344CB8AC3E}">
        <p14:creationId xmlns:p14="http://schemas.microsoft.com/office/powerpoint/2010/main" val="63048665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746950-D625-5593-9124-4601A87424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Capacity and Hypothesis Space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99DDEF-5B05-3D1F-2D4B-74E353AEB5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Control a model by altering its </a:t>
            </a:r>
            <a:r>
              <a:rPr lang="en-US" b="1" dirty="0"/>
              <a:t>capacity</a:t>
            </a:r>
            <a:r>
              <a:rPr lang="en-US" dirty="0"/>
              <a:t>. </a:t>
            </a:r>
          </a:p>
          <a:p>
            <a:r>
              <a:rPr lang="en-US" dirty="0"/>
              <a:t>Informally, a model’s </a:t>
            </a:r>
            <a:r>
              <a:rPr lang="en-US" b="1" dirty="0"/>
              <a:t>capacity</a:t>
            </a:r>
            <a:r>
              <a:rPr lang="en-US" dirty="0"/>
              <a:t> is its ability to ﬁt a wide variety of functions – such as linear, quadratic, etc. </a:t>
            </a:r>
          </a:p>
          <a:p>
            <a:r>
              <a:rPr lang="en-US" dirty="0"/>
              <a:t>Models with </a:t>
            </a:r>
            <a:r>
              <a:rPr lang="en-US" b="1" dirty="0"/>
              <a:t>low capacity </a:t>
            </a:r>
            <a:r>
              <a:rPr lang="en-US" dirty="0"/>
              <a:t>may struggle to ﬁt the training set. </a:t>
            </a:r>
          </a:p>
          <a:p>
            <a:r>
              <a:rPr lang="en-US" dirty="0"/>
              <a:t>Models with </a:t>
            </a:r>
            <a:r>
              <a:rPr lang="en-US" b="1" dirty="0"/>
              <a:t>high capacity </a:t>
            </a:r>
            <a:r>
              <a:rPr lang="en-US" dirty="0"/>
              <a:t>can overﬁt by </a:t>
            </a:r>
            <a:r>
              <a:rPr lang="en-US" b="1" dirty="0"/>
              <a:t>memorizing</a:t>
            </a:r>
            <a:r>
              <a:rPr lang="en-US" dirty="0"/>
              <a:t> properties of the training set that do not serve them well on the test set. </a:t>
            </a:r>
          </a:p>
          <a:p>
            <a:r>
              <a:rPr lang="en-US" dirty="0"/>
              <a:t>One way to control the capacity of a learning algorithm is by choosing its </a:t>
            </a:r>
            <a:r>
              <a:rPr lang="en-US" b="1" dirty="0"/>
              <a:t>hypothesis space</a:t>
            </a:r>
            <a:r>
              <a:rPr lang="en-US" dirty="0"/>
              <a:t>, the set of functions that the learning algorithm is </a:t>
            </a:r>
            <a:r>
              <a:rPr lang="en-US" b="1" dirty="0"/>
              <a:t>allowed to select as being the solution</a:t>
            </a:r>
            <a:r>
              <a:rPr lang="en-US" dirty="0"/>
              <a:t>. </a:t>
            </a:r>
          </a:p>
          <a:p>
            <a:r>
              <a:rPr lang="en-US" b="1" dirty="0"/>
              <a:t>For example, the linear regression </a:t>
            </a:r>
            <a:r>
              <a:rPr lang="en-US" dirty="0"/>
              <a:t>algorithm has the set of all </a:t>
            </a:r>
            <a:r>
              <a:rPr lang="en-US" b="1" dirty="0"/>
              <a:t>linear functions </a:t>
            </a:r>
            <a:r>
              <a:rPr lang="en-US" dirty="0"/>
              <a:t>of its input as its hypothesis space. </a:t>
            </a:r>
          </a:p>
        </p:txBody>
      </p:sp>
    </p:spTree>
    <p:extLst>
      <p:ext uri="{BB962C8B-B14F-4D97-AF65-F5344CB8AC3E}">
        <p14:creationId xmlns:p14="http://schemas.microsoft.com/office/powerpoint/2010/main" val="233769018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64BBAA4-C62B-4146-B49F-FE4CC4655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16B71F-59BF-23C6-59AB-3A562CC595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8911" y="643468"/>
            <a:ext cx="3177847" cy="1674180"/>
          </a:xfrm>
        </p:spPr>
        <p:txBody>
          <a:bodyPr>
            <a:normAutofit/>
          </a:bodyPr>
          <a:lstStyle/>
          <a:p>
            <a:r>
              <a:rPr lang="en-US" sz="4000"/>
              <a:t>Cross-Validation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EB57AA8-F021-480C-A9E2-F89913313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62164" y="2478513"/>
            <a:ext cx="2926080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D4AA46-5F87-4B06-854F-02189CA0CE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8064" y="2639380"/>
            <a:ext cx="3205049" cy="3229714"/>
          </a:xfrm>
        </p:spPr>
        <p:txBody>
          <a:bodyPr>
            <a:normAutofit/>
          </a:bodyPr>
          <a:lstStyle/>
          <a:p>
            <a:r>
              <a:rPr lang="en-US">
                <a:latin typeface="ff3"/>
              </a:rPr>
              <a:t>R</a:t>
            </a:r>
            <a:r>
              <a:rPr lang="en-US" b="0" i="0">
                <a:effectLst/>
                <a:latin typeface="ff3"/>
              </a:rPr>
              <a:t>epeating the training and testing computation on diﬀerent randomly chosen subsets or splits</a:t>
            </a:r>
          </a:p>
          <a:p>
            <a:r>
              <a:rPr lang="en-US" b="0" i="0">
                <a:effectLst/>
                <a:latin typeface="ff3"/>
              </a:rPr>
              <a:t>of the original dataset. The most common of these is the </a:t>
            </a:r>
            <a:r>
              <a:rPr lang="en-US" b="0" i="0">
                <a:effectLst/>
                <a:latin typeface="ff7"/>
              </a:rPr>
              <a:t>k</a:t>
            </a:r>
            <a:r>
              <a:rPr lang="en-US" b="0" i="0">
                <a:effectLst/>
                <a:latin typeface="ff3"/>
              </a:rPr>
              <a:t>-fold cross-validation procedure</a:t>
            </a:r>
          </a:p>
          <a:p>
            <a:endParaRPr lang="en-US" dirty="0"/>
          </a:p>
        </p:txBody>
      </p:sp>
      <p:pic>
        <p:nvPicPr>
          <p:cNvPr id="5" name="Picture 4" descr="Chart, bar chart&#10;&#10;Description automatically generated">
            <a:extLst>
              <a:ext uri="{FF2B5EF4-FFF2-40B4-BE49-F238E27FC236}">
                <a16:creationId xmlns:a16="http://schemas.microsoft.com/office/drawing/2014/main" id="{DDCFAF29-0F04-103F-8DC3-5D8522930F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3447" y="930037"/>
            <a:ext cx="6892560" cy="4652478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6BF36B24-6632-4516-9692-731462896C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07582339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B109EB-451F-8DE8-8116-3012E4CD8C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D144D3-E7B1-74A3-7008-409A88B454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central challenge in machine learning is that our algorithm must perform well on new, </a:t>
            </a:r>
            <a:r>
              <a:rPr lang="en-US" b="1" dirty="0"/>
              <a:t>previously unseen inputs</a:t>
            </a:r>
            <a:r>
              <a:rPr lang="en-US" dirty="0"/>
              <a:t>—not just those on which our model was trained. </a:t>
            </a:r>
            <a:r>
              <a:rPr lang="en-US" b="1" dirty="0"/>
              <a:t>The ability to perform well on previously unobserved inputs is called </a:t>
            </a:r>
            <a:r>
              <a:rPr lang="en-US" b="1" dirty="0">
                <a:solidFill>
                  <a:srgbClr val="C00000"/>
                </a:solidFill>
              </a:rPr>
              <a:t>generalization</a:t>
            </a:r>
            <a:r>
              <a:rPr lang="en-US" b="1" dirty="0"/>
              <a:t>.</a:t>
            </a:r>
          </a:p>
          <a:p>
            <a:r>
              <a:rPr lang="en-US" dirty="0"/>
              <a:t>When training a machine learning model, we have access to a </a:t>
            </a:r>
            <a:r>
              <a:rPr lang="en-US" b="1" dirty="0"/>
              <a:t>training set. </a:t>
            </a:r>
          </a:p>
          <a:p>
            <a:r>
              <a:rPr lang="en-US" dirty="0"/>
              <a:t>We can compute some error measure on the training set, called the </a:t>
            </a:r>
            <a:r>
              <a:rPr lang="en-US" b="1" dirty="0"/>
              <a:t>training error</a:t>
            </a:r>
            <a:endParaRPr lang="en-US" dirty="0"/>
          </a:p>
          <a:p>
            <a:r>
              <a:rPr lang="en-US" dirty="0"/>
              <a:t>We can reduce this training error </a:t>
            </a:r>
            <a:r>
              <a:rPr lang="en-US" b="1" dirty="0"/>
              <a:t>- optimization problem</a:t>
            </a:r>
            <a:r>
              <a:rPr lang="en-US" dirty="0"/>
              <a:t>. </a:t>
            </a:r>
          </a:p>
          <a:p>
            <a:r>
              <a:rPr lang="en-US" b="1" dirty="0">
                <a:solidFill>
                  <a:srgbClr val="C00000"/>
                </a:solidFill>
              </a:rPr>
              <a:t>What separates machine learning from optimization is that we want the generalization error, also called the test error, to be low as well. </a:t>
            </a:r>
          </a:p>
        </p:txBody>
      </p:sp>
    </p:spTree>
    <p:extLst>
      <p:ext uri="{BB962C8B-B14F-4D97-AF65-F5344CB8AC3E}">
        <p14:creationId xmlns:p14="http://schemas.microsoft.com/office/powerpoint/2010/main" val="36700676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AB6E427-3F73-4C06-A5D5-AE52C3883B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8C9BDAA-0390-4B39-9B5C-BC95E5120D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9919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C2B3DC-AD66-C0FE-FB18-4C72BF535A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516836"/>
            <a:ext cx="3084844" cy="1961086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Examples and Features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04A321A-A039-4720-87B4-66A4210E0D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71752" y="2638787"/>
            <a:ext cx="274320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57D972-00E7-9818-6D06-CD5793CFB9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6080" y="2799654"/>
            <a:ext cx="3495899" cy="3808401"/>
          </a:xfrm>
        </p:spPr>
        <p:txBody>
          <a:bodyPr>
            <a:normAutofit lnSpcReduction="10000"/>
          </a:bodyPr>
          <a:lstStyle/>
          <a:p>
            <a:endParaRPr lang="en-US" sz="2400" dirty="0">
              <a:solidFill>
                <a:srgbClr val="FFFFFF"/>
              </a:solidFill>
            </a:endParaRPr>
          </a:p>
          <a:p>
            <a:r>
              <a:rPr lang="en-US" sz="2400" b="1" dirty="0">
                <a:solidFill>
                  <a:srgbClr val="FFFFFF"/>
                </a:solidFill>
              </a:rPr>
              <a:t>Example</a:t>
            </a:r>
            <a:r>
              <a:rPr lang="en-US" sz="2400" dirty="0">
                <a:solidFill>
                  <a:srgbClr val="FFFFFF"/>
                </a:solidFill>
              </a:rPr>
              <a:t> = Observation = Row = Vector = Instance</a:t>
            </a:r>
          </a:p>
          <a:p>
            <a:r>
              <a:rPr lang="en-US" sz="2400" b="1" dirty="0">
                <a:solidFill>
                  <a:srgbClr val="FFFFFF"/>
                </a:solidFill>
              </a:rPr>
              <a:t>Features</a:t>
            </a:r>
            <a:r>
              <a:rPr lang="en-US" sz="2400" dirty="0">
                <a:solidFill>
                  <a:srgbClr val="FFFFFF"/>
                </a:solidFill>
              </a:rPr>
              <a:t> = Columns = Variables = Fields </a:t>
            </a:r>
          </a:p>
          <a:p>
            <a:r>
              <a:rPr lang="en-US" sz="2400" dirty="0">
                <a:solidFill>
                  <a:srgbClr val="FFFFFF"/>
                </a:solidFill>
              </a:rPr>
              <a:t>(Note – while “record” data is rows/columns, not all data is this way)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06FF22DC-A897-EB0A-422F-4355C1F512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9745128"/>
              </p:ext>
            </p:extLst>
          </p:nvPr>
        </p:nvGraphicFramePr>
        <p:xfrm>
          <a:off x="4378213" y="144380"/>
          <a:ext cx="7507707" cy="3128209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786947">
                  <a:extLst>
                    <a:ext uri="{9D8B030D-6E8A-4147-A177-3AD203B41FA5}">
                      <a16:colId xmlns:a16="http://schemas.microsoft.com/office/drawing/2014/main" val="355580497"/>
                    </a:ext>
                  </a:extLst>
                </a:gridCol>
                <a:gridCol w="915920">
                  <a:extLst>
                    <a:ext uri="{9D8B030D-6E8A-4147-A177-3AD203B41FA5}">
                      <a16:colId xmlns:a16="http://schemas.microsoft.com/office/drawing/2014/main" val="1186107204"/>
                    </a:ext>
                  </a:extLst>
                </a:gridCol>
                <a:gridCol w="1295673">
                  <a:extLst>
                    <a:ext uri="{9D8B030D-6E8A-4147-A177-3AD203B41FA5}">
                      <a16:colId xmlns:a16="http://schemas.microsoft.com/office/drawing/2014/main" val="3920237014"/>
                    </a:ext>
                  </a:extLst>
                </a:gridCol>
                <a:gridCol w="1503461">
                  <a:extLst>
                    <a:ext uri="{9D8B030D-6E8A-4147-A177-3AD203B41FA5}">
                      <a16:colId xmlns:a16="http://schemas.microsoft.com/office/drawing/2014/main" val="1519451127"/>
                    </a:ext>
                  </a:extLst>
                </a:gridCol>
                <a:gridCol w="899798">
                  <a:extLst>
                    <a:ext uri="{9D8B030D-6E8A-4147-A177-3AD203B41FA5}">
                      <a16:colId xmlns:a16="http://schemas.microsoft.com/office/drawing/2014/main" val="366745600"/>
                    </a:ext>
                  </a:extLst>
                </a:gridCol>
                <a:gridCol w="837105">
                  <a:extLst>
                    <a:ext uri="{9D8B030D-6E8A-4147-A177-3AD203B41FA5}">
                      <a16:colId xmlns:a16="http://schemas.microsoft.com/office/drawing/2014/main" val="432620195"/>
                    </a:ext>
                  </a:extLst>
                </a:gridCol>
                <a:gridCol w="1268803">
                  <a:extLst>
                    <a:ext uri="{9D8B030D-6E8A-4147-A177-3AD203B41FA5}">
                      <a16:colId xmlns:a16="http://schemas.microsoft.com/office/drawing/2014/main" val="1539578399"/>
                    </a:ext>
                  </a:extLst>
                </a:gridCol>
              </a:tblGrid>
              <a:tr h="704461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Label</a:t>
                      </a:r>
                    </a:p>
                  </a:txBody>
                  <a:tcPr marL="65398" marR="7785" marT="18685" marB="140138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Gender</a:t>
                      </a:r>
                    </a:p>
                  </a:txBody>
                  <a:tcPr marL="65398" marR="7785" marT="18685" marB="140138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Cholesterol</a:t>
                      </a:r>
                    </a:p>
                  </a:txBody>
                  <a:tcPr marL="65398" marR="7785" marT="18685" marB="140138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MaritalStatus</a:t>
                      </a:r>
                    </a:p>
                  </a:txBody>
                  <a:tcPr marL="65398" marR="7785" marT="18685" marB="140138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Weight</a:t>
                      </a:r>
                    </a:p>
                  </a:txBody>
                  <a:tcPr marL="65398" marR="7785" marT="18685" marB="140138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Height</a:t>
                      </a:r>
                    </a:p>
                  </a:txBody>
                  <a:tcPr marL="65398" marR="7785" marT="18685" marB="140138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StressLevel</a:t>
                      </a:r>
                    </a:p>
                  </a:txBody>
                  <a:tcPr marL="65398" marR="7785" marT="18685" marB="140138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40790890"/>
                  </a:ext>
                </a:extLst>
              </a:tr>
              <a:tr h="60593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Risk</a:t>
                      </a:r>
                    </a:p>
                  </a:txBody>
                  <a:tcPr marL="65398" marR="7785" marT="18685" marB="140138" anchor="b">
                    <a:lnL w="9525" cap="flat" cmpd="sng" algn="ctr">
                      <a:solidFill>
                        <a:schemeClr val="tx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9525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</a:t>
                      </a:r>
                    </a:p>
                  </a:txBody>
                  <a:tcPr marL="65398" marR="7785" marT="18685" marB="140138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9525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251</a:t>
                      </a:r>
                    </a:p>
                  </a:txBody>
                  <a:tcPr marL="65398" marR="7785" marT="18685" marB="140138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9525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</a:t>
                      </a:r>
                    </a:p>
                  </a:txBody>
                  <a:tcPr marL="65398" marR="7785" marT="18685" marB="140138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9525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267</a:t>
                      </a:r>
                    </a:p>
                  </a:txBody>
                  <a:tcPr marL="65398" marR="7785" marT="18685" marB="140138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9525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70</a:t>
                      </a:r>
                    </a:p>
                  </a:txBody>
                  <a:tcPr marL="65398" marR="7785" marT="18685" marB="140138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9525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65398" marR="7785" marT="18685" marB="140138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9525" cap="flat" cmpd="sng" algn="ctr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5143893"/>
                  </a:ext>
                </a:extLst>
              </a:tr>
              <a:tr h="60593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NoRisk</a:t>
                      </a:r>
                    </a:p>
                  </a:txBody>
                  <a:tcPr marL="65398" marR="7785" marT="18685" marB="140138" anchor="b">
                    <a:lnL w="9525" cap="flat" cmpd="sng" algn="ctr">
                      <a:solidFill>
                        <a:schemeClr val="tx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F</a:t>
                      </a:r>
                    </a:p>
                  </a:txBody>
                  <a:tcPr marL="65398" marR="7785" marT="18685" marB="140138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105</a:t>
                      </a:r>
                    </a:p>
                  </a:txBody>
                  <a:tcPr marL="65398" marR="7785" marT="18685" marB="140138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</a:t>
                      </a:r>
                    </a:p>
                  </a:txBody>
                  <a:tcPr marL="65398" marR="7785" marT="18685" marB="140138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103</a:t>
                      </a:r>
                    </a:p>
                  </a:txBody>
                  <a:tcPr marL="65398" marR="7785" marT="18685" marB="140138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62</a:t>
                      </a:r>
                    </a:p>
                  </a:txBody>
                  <a:tcPr marL="65398" marR="7785" marT="18685" marB="140138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5398" marR="7785" marT="18685" marB="140138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5642888"/>
                  </a:ext>
                </a:extLst>
              </a:tr>
              <a:tr h="60593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Medium</a:t>
                      </a:r>
                    </a:p>
                  </a:txBody>
                  <a:tcPr marL="65398" marR="7785" marT="18685" marB="140138" anchor="b">
                    <a:lnL w="9525" cap="flat" cmpd="sng" algn="ctr">
                      <a:solidFill>
                        <a:schemeClr val="tx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</a:t>
                      </a:r>
                    </a:p>
                  </a:txBody>
                  <a:tcPr marL="65398" marR="7785" marT="18685" marB="140138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156</a:t>
                      </a:r>
                    </a:p>
                  </a:txBody>
                  <a:tcPr marL="65398" marR="7785" marT="18685" marB="140138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</a:t>
                      </a:r>
                    </a:p>
                  </a:txBody>
                  <a:tcPr marL="65398" marR="7785" marT="18685" marB="140138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193</a:t>
                      </a:r>
                    </a:p>
                  </a:txBody>
                  <a:tcPr marL="65398" marR="7785" marT="18685" marB="140138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72</a:t>
                      </a:r>
                    </a:p>
                  </a:txBody>
                  <a:tcPr marL="65398" marR="7785" marT="18685" marB="140138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5398" marR="7785" marT="18685" marB="140138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4830771"/>
                  </a:ext>
                </a:extLst>
              </a:tr>
              <a:tr h="60593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NoRisk</a:t>
                      </a:r>
                    </a:p>
                  </a:txBody>
                  <a:tcPr marL="65398" marR="7785" marT="18685" marB="140138" anchor="b">
                    <a:lnL w="9525" cap="flat" cmpd="sng" algn="ctr">
                      <a:solidFill>
                        <a:schemeClr val="tx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F</a:t>
                      </a:r>
                    </a:p>
                  </a:txBody>
                  <a:tcPr marL="65398" marR="7785" marT="18685" marB="140138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109</a:t>
                      </a:r>
                    </a:p>
                  </a:txBody>
                  <a:tcPr marL="65398" marR="7785" marT="18685" marB="140138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</a:t>
                      </a:r>
                    </a:p>
                  </a:txBody>
                  <a:tcPr marL="65398" marR="7785" marT="18685" marB="140138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65398" marR="7785" marT="18685" marB="140138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63</a:t>
                      </a:r>
                    </a:p>
                  </a:txBody>
                  <a:tcPr marL="65398" marR="7785" marT="18685" marB="140138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5398" marR="7785" marT="18685" marB="140138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0356231"/>
                  </a:ext>
                </a:extLst>
              </a:tr>
            </a:tbl>
          </a:graphicData>
        </a:graphic>
      </p:graphicFrame>
      <p:pic>
        <p:nvPicPr>
          <p:cNvPr id="6" name="Picture 5" descr="Table&#10;&#10;Description automatically generated">
            <a:extLst>
              <a:ext uri="{FF2B5EF4-FFF2-40B4-BE49-F238E27FC236}">
                <a16:creationId xmlns:a16="http://schemas.microsoft.com/office/drawing/2014/main" id="{28057E37-EFBA-AC19-56BB-644670B984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8488" y="3522531"/>
            <a:ext cx="7657432" cy="3085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92540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721D3B-0EE2-A350-BE61-24FD836FB0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3555402" cy="1450757"/>
          </a:xfrm>
        </p:spPr>
        <p:txBody>
          <a:bodyPr/>
          <a:lstStyle/>
          <a:p>
            <a:r>
              <a:rPr lang="en-US" dirty="0"/>
              <a:t>Regularization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B6C042-08CA-DED3-8B85-E192D54642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135095"/>
            <a:ext cx="10058400" cy="3760891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The behavior of a ML algorithm is strongly affected not just by how large the set of functions allowed in </a:t>
            </a:r>
            <a:r>
              <a:rPr lang="en-US" b="1" dirty="0"/>
              <a:t>its hypothesis space</a:t>
            </a:r>
            <a:r>
              <a:rPr lang="en-US" dirty="0"/>
              <a:t>, but by the specific </a:t>
            </a:r>
            <a:r>
              <a:rPr lang="en-US" b="1" dirty="0"/>
              <a:t>identity of those functions</a:t>
            </a:r>
            <a:r>
              <a:rPr lang="en-US" dirty="0"/>
              <a:t>. </a:t>
            </a:r>
          </a:p>
          <a:p>
            <a:r>
              <a:rPr lang="en-US" dirty="0"/>
              <a:t>The learning algorithm for linear regression, has a hypothesis space consisting of the set of linear functions of its input. </a:t>
            </a:r>
          </a:p>
          <a:p>
            <a:r>
              <a:rPr lang="en-US" dirty="0"/>
              <a:t>These linear functions can be useful for problems where the relationship between inputs and outputs is truly linear.</a:t>
            </a:r>
          </a:p>
          <a:p>
            <a:r>
              <a:rPr lang="en-US" b="1" dirty="0"/>
              <a:t>Regularize</a:t>
            </a:r>
            <a:r>
              <a:rPr lang="en-US" dirty="0"/>
              <a:t> a model that learns a function f(</a:t>
            </a:r>
            <a:r>
              <a:rPr lang="en-US" dirty="0" err="1"/>
              <a:t>x;θ</a:t>
            </a:r>
            <a:r>
              <a:rPr lang="en-US" dirty="0"/>
              <a:t>) by adding </a:t>
            </a:r>
            <a:r>
              <a:rPr lang="en-US" b="1" dirty="0"/>
              <a:t>a penalty </a:t>
            </a:r>
            <a:r>
              <a:rPr lang="en-US" dirty="0"/>
              <a:t>called a </a:t>
            </a:r>
            <a:r>
              <a:rPr lang="en-US" b="1" dirty="0" err="1"/>
              <a:t>regularizer</a:t>
            </a:r>
            <a:r>
              <a:rPr lang="en-US" dirty="0"/>
              <a:t> to the cost function. Example: weight decay. </a:t>
            </a:r>
          </a:p>
          <a:p>
            <a:r>
              <a:rPr lang="en-US" dirty="0"/>
              <a:t>This creates preferences for one function over another and can control a model’s capacity.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D9A91D1-5CF7-BF72-862B-2B221A55D309}"/>
              </a:ext>
            </a:extLst>
          </p:cNvPr>
          <p:cNvSpPr txBox="1"/>
          <p:nvPr/>
        </p:nvSpPr>
        <p:spPr>
          <a:xfrm>
            <a:off x="7539320" y="286603"/>
            <a:ext cx="4335329" cy="132343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000" b="1" dirty="0"/>
              <a:t>Regularization</a:t>
            </a:r>
            <a:r>
              <a:rPr lang="en-US" sz="2000" dirty="0"/>
              <a:t> is any modification we make to a learning algorithm that is intended to </a:t>
            </a:r>
            <a:r>
              <a:rPr lang="en-US" sz="2000" b="1" dirty="0"/>
              <a:t>reduce its generalization error but not its training error.</a:t>
            </a:r>
          </a:p>
        </p:txBody>
      </p:sp>
    </p:spTree>
    <p:extLst>
      <p:ext uri="{BB962C8B-B14F-4D97-AF65-F5344CB8AC3E}">
        <p14:creationId xmlns:p14="http://schemas.microsoft.com/office/powerpoint/2010/main" val="22675226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44D8BC-204E-BA69-7952-549B244D99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Point Estimation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9F4E98-4734-0CC9-F1D9-AA4FD2964C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Point estimation </a:t>
            </a:r>
            <a:r>
              <a:rPr lang="en-US" dirty="0"/>
              <a:t>is the attempt to provide the single </a:t>
            </a:r>
            <a:r>
              <a:rPr lang="en-US" b="1" dirty="0"/>
              <a:t>“best” prediction </a:t>
            </a:r>
            <a:r>
              <a:rPr lang="en-US" dirty="0"/>
              <a:t>of some quantity of interest – a single parameter or a vector of parameters (such as the weight vector in LR or NN).</a:t>
            </a:r>
          </a:p>
          <a:p>
            <a:r>
              <a:rPr lang="en-US" b="1" dirty="0"/>
              <a:t>Frequentist perspective on statistics: </a:t>
            </a:r>
            <a:r>
              <a:rPr lang="en-US" dirty="0"/>
              <a:t>Assume that the true parameter value, θ, is fixed but </a:t>
            </a:r>
            <a:r>
              <a:rPr lang="en-US" b="1" dirty="0"/>
              <a:t>unknown</a:t>
            </a:r>
            <a:r>
              <a:rPr lang="en-US" dirty="0"/>
              <a:t>, while the </a:t>
            </a:r>
            <a:r>
              <a:rPr lang="en-US" b="1" dirty="0"/>
              <a:t>point estimate </a:t>
            </a:r>
            <a:r>
              <a:rPr lang="en-US" dirty="0"/>
              <a:t>ˆθ is a </a:t>
            </a:r>
            <a:r>
              <a:rPr lang="en-US" b="1" dirty="0"/>
              <a:t>function of the data</a:t>
            </a:r>
            <a:r>
              <a:rPr lang="en-US" dirty="0"/>
              <a:t>. </a:t>
            </a:r>
          </a:p>
          <a:p>
            <a:r>
              <a:rPr lang="en-US" dirty="0"/>
              <a:t>Since the data is drawn from a </a:t>
            </a:r>
            <a:r>
              <a:rPr lang="en-US" b="1" dirty="0"/>
              <a:t>random process</a:t>
            </a:r>
            <a:r>
              <a:rPr lang="en-US" dirty="0"/>
              <a:t>, any function of the data is </a:t>
            </a:r>
            <a:r>
              <a:rPr lang="en-US" b="1" dirty="0"/>
              <a:t>random</a:t>
            </a:r>
            <a:r>
              <a:rPr lang="en-US" dirty="0"/>
              <a:t>. </a:t>
            </a:r>
          </a:p>
          <a:p>
            <a:r>
              <a:rPr lang="en-US" dirty="0"/>
              <a:t>Therefore ˆθ is </a:t>
            </a:r>
            <a:r>
              <a:rPr lang="en-US" b="1" u="sng" dirty="0"/>
              <a:t>a random variable</a:t>
            </a:r>
            <a:r>
              <a:rPr lang="en-US" dirty="0"/>
              <a:t>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902367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893047-E47D-842E-05BE-96143ACDF1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 Estimators and Bias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A09BE0-C764-BCA5-9424-1BAB94E464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0457" y="2117166"/>
            <a:ext cx="11743888" cy="2065951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/>
              <a:t>Goal</a:t>
            </a:r>
            <a:r>
              <a:rPr lang="en-US" dirty="0"/>
              <a:t>: Predict a variable </a:t>
            </a:r>
            <a:r>
              <a:rPr lang="en-US" b="1" dirty="0"/>
              <a:t>y </a:t>
            </a:r>
            <a:r>
              <a:rPr lang="en-US" dirty="0"/>
              <a:t>given an input vector </a:t>
            </a:r>
            <a:r>
              <a:rPr lang="en-US" b="1" dirty="0"/>
              <a:t>x</a:t>
            </a:r>
            <a:r>
              <a:rPr lang="en-US" dirty="0"/>
              <a:t>.</a:t>
            </a:r>
          </a:p>
          <a:p>
            <a:r>
              <a:rPr lang="en-US" dirty="0"/>
              <a:t>Assume that there is a function f(x) that describes the approximate relationship between</a:t>
            </a:r>
            <a:r>
              <a:rPr lang="en-US" b="1" dirty="0"/>
              <a:t> y </a:t>
            </a:r>
            <a:r>
              <a:rPr lang="en-US" dirty="0"/>
              <a:t>and </a:t>
            </a:r>
            <a:r>
              <a:rPr lang="en-US" b="1" dirty="0"/>
              <a:t>x. </a:t>
            </a:r>
          </a:p>
          <a:p>
            <a:r>
              <a:rPr lang="en-US" dirty="0"/>
              <a:t>In </a:t>
            </a:r>
            <a:r>
              <a:rPr lang="en-US" b="1" dirty="0"/>
              <a:t>function estimation, we are interested in approximating f with a model or estimate ˆf. </a:t>
            </a:r>
          </a:p>
          <a:p>
            <a:r>
              <a:rPr lang="en-US" dirty="0"/>
              <a:t>Function estimation is largely the same as estimating a parameter, θ, but the function estimator ˆf is simply a </a:t>
            </a:r>
            <a:r>
              <a:rPr lang="en-US" b="1" dirty="0"/>
              <a:t>point estimator in function space</a:t>
            </a:r>
            <a:r>
              <a:rPr lang="en-US" dirty="0"/>
              <a:t>.</a:t>
            </a:r>
          </a:p>
        </p:txBody>
      </p:sp>
      <p:pic>
        <p:nvPicPr>
          <p:cNvPr id="7" name="Picture 6" descr="Text, letter&#10;&#10;Description automatically generated">
            <a:extLst>
              <a:ext uri="{FF2B5EF4-FFF2-40B4-BE49-F238E27FC236}">
                <a16:creationId xmlns:a16="http://schemas.microsoft.com/office/drawing/2014/main" id="{12DE8F0F-1828-D353-6F00-5FF284297C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4980" y="4142509"/>
            <a:ext cx="8496563" cy="2586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69715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5243AF-D18C-B01D-F39D-29F0AE08B8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 &amp; Statistics in Machine Learning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F7A2E7-986F-D387-3EAF-98D20FD58D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08201"/>
            <a:ext cx="3865013" cy="3760891"/>
          </a:xfrm>
        </p:spPr>
        <p:txBody>
          <a:bodyPr>
            <a:normAutofit/>
          </a:bodyPr>
          <a:lstStyle/>
          <a:p>
            <a:r>
              <a:rPr lang="en-US" sz="2400" b="1" dirty="0"/>
              <a:t>Distributions, Parameter Estimation, and Bias:</a:t>
            </a:r>
          </a:p>
          <a:p>
            <a:r>
              <a:rPr lang="en-US" sz="2400" dirty="0"/>
              <a:t>Bernoulli</a:t>
            </a:r>
          </a:p>
          <a:p>
            <a:r>
              <a:rPr lang="en-US" sz="2400" dirty="0"/>
              <a:t>Gaussian </a:t>
            </a:r>
          </a:p>
          <a:p>
            <a:r>
              <a:rPr lang="en-US" sz="2400" dirty="0"/>
              <a:t> - Mean and Variance</a:t>
            </a:r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988FDEB-2EEA-1281-30DE-77A32086D4E6}"/>
              </a:ext>
            </a:extLst>
          </p:cNvPr>
          <p:cNvSpPr txBox="1"/>
          <p:nvPr/>
        </p:nvSpPr>
        <p:spPr>
          <a:xfrm>
            <a:off x="6461015" y="2563208"/>
            <a:ext cx="4070195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/>
              <a:t>Maximum Likelihood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/>
              <a:t>Bayesian Statistics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/>
              <a:t>MAP Estimation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/>
              <a:t>Probabilistic Supervised Learning</a:t>
            </a:r>
          </a:p>
        </p:txBody>
      </p:sp>
    </p:spTree>
    <p:extLst>
      <p:ext uri="{BB962C8B-B14F-4D97-AF65-F5344CB8AC3E}">
        <p14:creationId xmlns:p14="http://schemas.microsoft.com/office/powerpoint/2010/main" val="377206382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D7FE27-3FC8-911A-2F38-4E4C6307FD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1: Bernoulli Estimation and Bias</a:t>
            </a:r>
          </a:p>
        </p:txBody>
      </p:sp>
      <p:pic>
        <p:nvPicPr>
          <p:cNvPr id="5" name="Content Placeholder 4" descr="Text, letter&#10;&#10;Description automatically generated">
            <a:extLst>
              <a:ext uri="{FF2B5EF4-FFF2-40B4-BE49-F238E27FC236}">
                <a16:creationId xmlns:a16="http://schemas.microsoft.com/office/drawing/2014/main" id="{BD2CA7BA-D48B-4C50-921E-CBFE4738CA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0654" y="2165734"/>
            <a:ext cx="11059010" cy="3577144"/>
          </a:xfrm>
        </p:spPr>
      </p:pic>
    </p:spTree>
    <p:extLst>
      <p:ext uri="{BB962C8B-B14F-4D97-AF65-F5344CB8AC3E}">
        <p14:creationId xmlns:p14="http://schemas.microsoft.com/office/powerpoint/2010/main" val="311245142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AFD2B12C-BD24-CB47-43A2-FB185237A7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31019" y="225630"/>
            <a:ext cx="8329961" cy="6406739"/>
          </a:xfrm>
        </p:spPr>
      </p:pic>
    </p:spTree>
    <p:extLst>
      <p:ext uri="{BB962C8B-B14F-4D97-AF65-F5344CB8AC3E}">
        <p14:creationId xmlns:p14="http://schemas.microsoft.com/office/powerpoint/2010/main" val="217090159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0CF3B9-50AD-6CD4-274B-39138B145C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Gaussian Estimator of Mean</a:t>
            </a:r>
          </a:p>
        </p:txBody>
      </p:sp>
      <p:pic>
        <p:nvPicPr>
          <p:cNvPr id="5" name="Content Placeholder 4" descr="Text, letter&#10;&#10;Description automatically generated">
            <a:extLst>
              <a:ext uri="{FF2B5EF4-FFF2-40B4-BE49-F238E27FC236}">
                <a16:creationId xmlns:a16="http://schemas.microsoft.com/office/drawing/2014/main" id="{2E3F1444-A3FE-C87A-C8F1-2C998D2512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11728" y="2055878"/>
            <a:ext cx="9568544" cy="4144199"/>
          </a:xfrm>
        </p:spPr>
      </p:pic>
    </p:spTree>
    <p:extLst>
      <p:ext uri="{BB962C8B-B14F-4D97-AF65-F5344CB8AC3E}">
        <p14:creationId xmlns:p14="http://schemas.microsoft.com/office/powerpoint/2010/main" val="327220598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Diagram, engineering drawing&#10;&#10;Description automatically generated">
            <a:extLst>
              <a:ext uri="{FF2B5EF4-FFF2-40B4-BE49-F238E27FC236}">
                <a16:creationId xmlns:a16="http://schemas.microsoft.com/office/drawing/2014/main" id="{FC7EF0E4-59FB-BB1A-E35F-B839C30F63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0686" y="348582"/>
            <a:ext cx="10990627" cy="6160836"/>
          </a:xfrm>
        </p:spPr>
      </p:pic>
    </p:spTree>
    <p:extLst>
      <p:ext uri="{BB962C8B-B14F-4D97-AF65-F5344CB8AC3E}">
        <p14:creationId xmlns:p14="http://schemas.microsoft.com/office/powerpoint/2010/main" val="200733478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A5C879-2248-D85A-B11D-F8C642286A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669" y="286603"/>
            <a:ext cx="11983101" cy="650099"/>
          </a:xfrm>
        </p:spPr>
        <p:txBody>
          <a:bodyPr>
            <a:noAutofit/>
          </a:bodyPr>
          <a:lstStyle/>
          <a:p>
            <a:r>
              <a:rPr lang="en-US" sz="2800" dirty="0"/>
              <a:t>Proof and Comparison: Unbiased Estimator for Variance (Gaussian) </a:t>
            </a:r>
            <a:r>
              <a:rPr lang="en-US" sz="2800" b="1" dirty="0"/>
              <a:t>Example 1</a:t>
            </a:r>
            <a:endParaRPr lang="en-US" sz="2800" dirty="0"/>
          </a:p>
        </p:txBody>
      </p:sp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C181DCCD-8BB2-1229-0149-75D6C3CCA2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0293" y="1049968"/>
            <a:ext cx="10224942" cy="5300429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A8BE260-E84B-190B-81D3-EB3A7B1A15A7}"/>
              </a:ext>
            </a:extLst>
          </p:cNvPr>
          <p:cNvSpPr txBox="1"/>
          <p:nvPr/>
        </p:nvSpPr>
        <p:spPr>
          <a:xfrm>
            <a:off x="8352263" y="3925229"/>
            <a:ext cx="3594254" cy="19389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dirty="0"/>
              <a:t>bias = E(^var) – var</a:t>
            </a:r>
          </a:p>
          <a:p>
            <a:r>
              <a:rPr lang="en-US" sz="2000" dirty="0"/>
              <a:t> = (m – 1)(var)/m – var</a:t>
            </a:r>
          </a:p>
          <a:p>
            <a:r>
              <a:rPr lang="en-US" sz="2000" dirty="0"/>
              <a:t> = (m – 1)(var)/m - (m(var)/m</a:t>
            </a:r>
          </a:p>
          <a:p>
            <a:r>
              <a:rPr lang="en-US" sz="2000" dirty="0"/>
              <a:t> = var((m-1/m) – m/m)</a:t>
            </a:r>
          </a:p>
          <a:p>
            <a:r>
              <a:rPr lang="en-US" sz="2000" dirty="0"/>
              <a:t> = var (-1/m)</a:t>
            </a:r>
          </a:p>
          <a:p>
            <a:r>
              <a:rPr lang="en-US" sz="2000" dirty="0"/>
              <a:t> = -var/m</a:t>
            </a:r>
          </a:p>
        </p:txBody>
      </p:sp>
    </p:spTree>
    <p:extLst>
      <p:ext uri="{BB962C8B-B14F-4D97-AF65-F5344CB8AC3E}">
        <p14:creationId xmlns:p14="http://schemas.microsoft.com/office/powerpoint/2010/main" val="131804250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1006FC1D-1403-037E-A713-EC601C3A77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7259" y="427257"/>
            <a:ext cx="10877481" cy="6003486"/>
          </a:xfrm>
        </p:spPr>
      </p:pic>
    </p:spTree>
    <p:extLst>
      <p:ext uri="{BB962C8B-B14F-4D97-AF65-F5344CB8AC3E}">
        <p14:creationId xmlns:p14="http://schemas.microsoft.com/office/powerpoint/2010/main" val="33171809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7F50DC-EC9F-BDAC-8282-292FC2C72C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3335239" cy="1450757"/>
          </a:xfrm>
        </p:spPr>
        <p:txBody>
          <a:bodyPr/>
          <a:lstStyle/>
          <a:p>
            <a:r>
              <a:rPr lang="en-US" dirty="0"/>
              <a:t>The </a:t>
            </a:r>
            <a:r>
              <a:rPr lang="en-US" dirty="0" err="1"/>
              <a:t>Mathy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Expression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A9BDCD-EF6B-A91A-2F84-2417F95EE6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3336" y="2194262"/>
            <a:ext cx="10058400" cy="3760891"/>
          </a:xfrm>
        </p:spPr>
        <p:txBody>
          <a:bodyPr/>
          <a:lstStyle/>
          <a:p>
            <a:r>
              <a:rPr lang="en-US" b="1" dirty="0"/>
              <a:t>                     </a:t>
            </a:r>
          </a:p>
          <a:p>
            <a:r>
              <a:rPr lang="en-US" b="1" dirty="0"/>
              <a:t>                   Here, x is a vector (row, example, observation) in the dataset and x has n features (variables). Each xi is a feature. </a:t>
            </a:r>
          </a:p>
          <a:p>
            <a:pPr lvl="7"/>
            <a:endParaRPr lang="en-US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77E3D35-80B2-B929-42D7-20FCBE1C60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9853" y="2271049"/>
            <a:ext cx="1250683" cy="582843"/>
          </a:xfrm>
          <a:prstGeom prst="rect">
            <a:avLst/>
          </a:prstGeom>
        </p:spPr>
      </p:pic>
      <p:pic>
        <p:nvPicPr>
          <p:cNvPr id="6" name="Content Placeholder 3">
            <a:extLst>
              <a:ext uri="{FF2B5EF4-FFF2-40B4-BE49-F238E27FC236}">
                <a16:creationId xmlns:a16="http://schemas.microsoft.com/office/drawing/2014/main" id="{D3F6CA7E-5605-768A-D17B-4D8D39D0A54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29" t="1585" b="14502"/>
          <a:stretch/>
        </p:blipFill>
        <p:spPr>
          <a:xfrm>
            <a:off x="6212039" y="3164305"/>
            <a:ext cx="5877912" cy="30756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 descr="Table&#10;&#10;Description automatically generated">
            <a:extLst>
              <a:ext uri="{FF2B5EF4-FFF2-40B4-BE49-F238E27FC236}">
                <a16:creationId xmlns:a16="http://schemas.microsoft.com/office/drawing/2014/main" id="{4F14DF9A-0982-0CE3-C14A-86C1662240F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7271"/>
          <a:stretch/>
        </p:blipFill>
        <p:spPr>
          <a:xfrm>
            <a:off x="4432519" y="286603"/>
            <a:ext cx="7657432" cy="16269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2879963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1CF309-2F85-6FED-66A3-1366145172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2455389" cy="1450757"/>
          </a:xfrm>
        </p:spPr>
        <p:txBody>
          <a:bodyPr>
            <a:normAutofit fontScale="90000"/>
          </a:bodyPr>
          <a:lstStyle/>
          <a:p>
            <a:r>
              <a:rPr lang="en-US" dirty="0"/>
              <a:t>Maximum </a:t>
            </a:r>
            <a:br>
              <a:rPr lang="en-US" dirty="0"/>
            </a:br>
            <a:r>
              <a:rPr lang="en-US" dirty="0"/>
              <a:t>Likelihood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535027-0099-570E-3449-312B18A8F2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2452" y="286604"/>
            <a:ext cx="7957779" cy="2216754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/>
              <a:t>On the past few slides, we saw some </a:t>
            </a:r>
            <a:r>
              <a:rPr lang="en-US" b="1" dirty="0"/>
              <a:t>estimates</a:t>
            </a:r>
            <a:r>
              <a:rPr lang="en-US" dirty="0"/>
              <a:t> for parameters, such as means and variances for various distributions. </a:t>
            </a:r>
          </a:p>
          <a:p>
            <a:r>
              <a:rPr lang="en-US" dirty="0"/>
              <a:t>But – where do </a:t>
            </a:r>
            <a:r>
              <a:rPr lang="en-US" b="1" dirty="0"/>
              <a:t>estimators</a:t>
            </a:r>
            <a:r>
              <a:rPr lang="en-US" dirty="0"/>
              <a:t> come from? </a:t>
            </a:r>
          </a:p>
          <a:p>
            <a:r>
              <a:rPr lang="en-US" b="1" dirty="0"/>
              <a:t>The Maximum Likelihood</a:t>
            </a:r>
            <a:r>
              <a:rPr lang="en-US" dirty="0"/>
              <a:t> can be used to derive functions that are good </a:t>
            </a:r>
            <a:r>
              <a:rPr lang="en-US" b="1" dirty="0"/>
              <a:t>estimators. </a:t>
            </a:r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3532560C-1135-E600-E9B4-D79F65AF28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681" y="2503358"/>
            <a:ext cx="12005319" cy="4260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06730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D7252C-A5FB-BBC7-A04E-2D1FD2F100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837659"/>
          </a:xfrm>
        </p:spPr>
        <p:txBody>
          <a:bodyPr/>
          <a:lstStyle/>
          <a:p>
            <a:r>
              <a:rPr lang="en-US" dirty="0"/>
              <a:t>Taking the Log of the Max Likelihood</a:t>
            </a:r>
          </a:p>
        </p:txBody>
      </p:sp>
      <p:pic>
        <p:nvPicPr>
          <p:cNvPr id="9" name="Content Placeholder 8" descr="Text, letter&#10;&#10;Description automatically generated">
            <a:extLst>
              <a:ext uri="{FF2B5EF4-FFF2-40B4-BE49-F238E27FC236}">
                <a16:creationId xmlns:a16="http://schemas.microsoft.com/office/drawing/2014/main" id="{727B0F99-08DE-5D70-C9F9-8D5BCBF5C5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6008" y="1234567"/>
            <a:ext cx="9422100" cy="3198319"/>
          </a:xfrm>
        </p:spPr>
      </p:pic>
      <p:pic>
        <p:nvPicPr>
          <p:cNvPr id="11" name="Picture 10" descr="Text, letter&#10;&#10;Description automatically generated">
            <a:extLst>
              <a:ext uri="{FF2B5EF4-FFF2-40B4-BE49-F238E27FC236}">
                <a16:creationId xmlns:a16="http://schemas.microsoft.com/office/drawing/2014/main" id="{42E00A48-22BA-8E2A-29DD-B8BDA8F280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4170" y="4347583"/>
            <a:ext cx="8821822" cy="23476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00EA321-AB1A-9F68-12DB-997722AE6927}"/>
              </a:ext>
            </a:extLst>
          </p:cNvPr>
          <p:cNvCxnSpPr/>
          <p:nvPr/>
        </p:nvCxnSpPr>
        <p:spPr>
          <a:xfrm flipV="1">
            <a:off x="5319132" y="5798634"/>
            <a:ext cx="0" cy="13381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0AA957F-DDE2-B33E-9CA5-0D30892D4FC5}"/>
              </a:ext>
            </a:extLst>
          </p:cNvPr>
          <p:cNvCxnSpPr/>
          <p:nvPr/>
        </p:nvCxnSpPr>
        <p:spPr>
          <a:xfrm>
            <a:off x="5319132" y="5798634"/>
            <a:ext cx="1973766" cy="26762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489A2B06-D89F-A43A-2A17-5C9D536C7B8B}"/>
              </a:ext>
            </a:extLst>
          </p:cNvPr>
          <p:cNvCxnSpPr/>
          <p:nvPr/>
        </p:nvCxnSpPr>
        <p:spPr>
          <a:xfrm>
            <a:off x="5319132" y="5865541"/>
            <a:ext cx="0" cy="6690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39E50338-4C56-7866-0BB0-B7FB8CB7D363}"/>
              </a:ext>
            </a:extLst>
          </p:cNvPr>
          <p:cNvCxnSpPr/>
          <p:nvPr/>
        </p:nvCxnSpPr>
        <p:spPr>
          <a:xfrm>
            <a:off x="7170234" y="6066263"/>
            <a:ext cx="211873" cy="1226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974011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787922-A471-CEDB-2E64-67091A1A10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831" y="256624"/>
            <a:ext cx="3189907" cy="567836"/>
          </a:xfrm>
        </p:spPr>
        <p:txBody>
          <a:bodyPr>
            <a:normAutofit fontScale="90000"/>
          </a:bodyPr>
          <a:lstStyle/>
          <a:p>
            <a:r>
              <a:rPr lang="en-US" dirty="0"/>
              <a:t>KL Divergence</a:t>
            </a:r>
          </a:p>
        </p:txBody>
      </p:sp>
      <p:pic>
        <p:nvPicPr>
          <p:cNvPr id="5" name="Content Placeholder 4" descr="Text, letter&#10;&#10;Description automatically generated">
            <a:extLst>
              <a:ext uri="{FF2B5EF4-FFF2-40B4-BE49-F238E27FC236}">
                <a16:creationId xmlns:a16="http://schemas.microsoft.com/office/drawing/2014/main" id="{A21F7CAE-848F-11C3-422E-C1C296C2F0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528" t="4447" r="3092" b="5733"/>
          <a:stretch/>
        </p:blipFill>
        <p:spPr>
          <a:xfrm>
            <a:off x="257831" y="928089"/>
            <a:ext cx="11584399" cy="5352791"/>
          </a:xfrm>
        </p:spPr>
      </p:pic>
    </p:spTree>
    <p:extLst>
      <p:ext uri="{BB962C8B-B14F-4D97-AF65-F5344CB8AC3E}">
        <p14:creationId xmlns:p14="http://schemas.microsoft.com/office/powerpoint/2010/main" val="6720517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9" name="Rectangle 11">
            <a:extLst>
              <a:ext uri="{FF2B5EF4-FFF2-40B4-BE49-F238E27FC236}">
                <a16:creationId xmlns:a16="http://schemas.microsoft.com/office/drawing/2014/main" id="{652BD35A-BC99-4831-A358-06E2CEB966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3">
            <a:extLst>
              <a:ext uri="{FF2B5EF4-FFF2-40B4-BE49-F238E27FC236}">
                <a16:creationId xmlns:a16="http://schemas.microsoft.com/office/drawing/2014/main" id="{B76E24C1-2968-40DC-A36E-F6B85F0F07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2732" y="521208"/>
            <a:ext cx="11146536" cy="5815584"/>
          </a:xfrm>
          <a:prstGeom prst="rect">
            <a:avLst/>
          </a:prstGeom>
          <a:solidFill>
            <a:srgbClr val="FFFFFF"/>
          </a:solidFill>
          <a:ln w="69850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Text, letter&#10;&#10;Description automatically generated">
            <a:extLst>
              <a:ext uri="{FF2B5EF4-FFF2-40B4-BE49-F238E27FC236}">
                <a16:creationId xmlns:a16="http://schemas.microsoft.com/office/drawing/2014/main" id="{FE368C7E-9AEB-20ED-DF83-8C0915DAB0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53" y="929390"/>
            <a:ext cx="11408213" cy="4905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51648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64BBAA4-C62B-4146-B49F-FE4CC4655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3BA293B-41ED-1B9D-46DB-5985739671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090" y="290106"/>
            <a:ext cx="10887973" cy="564135"/>
          </a:xfrm>
        </p:spPr>
        <p:txBody>
          <a:bodyPr>
            <a:normAutofit/>
          </a:bodyPr>
          <a:lstStyle/>
          <a:p>
            <a:r>
              <a:rPr lang="en-US" sz="2800" dirty="0"/>
              <a:t>Linear Regression and Maximum Likelihood: </a:t>
            </a:r>
            <a:r>
              <a:rPr lang="en-US" sz="2800" b="1" dirty="0"/>
              <a:t>Example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EB57AA8-F021-480C-A9E2-F89913313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62164" y="2478513"/>
            <a:ext cx="2926080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Diagram, schematic&#10;&#10;Description automatically generated">
            <a:extLst>
              <a:ext uri="{FF2B5EF4-FFF2-40B4-BE49-F238E27FC236}">
                <a16:creationId xmlns:a16="http://schemas.microsoft.com/office/drawing/2014/main" id="{9746C39D-FD75-209C-84C7-F8273073A2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9475" y="2478513"/>
            <a:ext cx="8047585" cy="3524191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6BF36B24-6632-4516-9692-731462896C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675F9E-CE4C-94DC-E3BA-8E79F5CEA7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8554" y="854241"/>
            <a:ext cx="3619689" cy="5796083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 fontScale="92500"/>
          </a:bodyPr>
          <a:lstStyle/>
          <a:p>
            <a:pPr>
              <a:lnSpc>
                <a:spcPct val="100000"/>
              </a:lnSpc>
            </a:pPr>
            <a:r>
              <a:rPr lang="en-US" b="1" dirty="0"/>
              <a:t>Linear Regression </a:t>
            </a:r>
            <a:r>
              <a:rPr lang="en-US" dirty="0"/>
              <a:t>takes an input vector </a:t>
            </a:r>
            <a:r>
              <a:rPr lang="en-US" b="1" dirty="0"/>
              <a:t>x</a:t>
            </a:r>
            <a:r>
              <a:rPr lang="en-US" dirty="0"/>
              <a:t> and produces a value output y^. </a:t>
            </a:r>
          </a:p>
          <a:p>
            <a:pPr>
              <a:lnSpc>
                <a:spcPct val="100000"/>
              </a:lnSpc>
            </a:pPr>
            <a:r>
              <a:rPr lang="en-US" dirty="0"/>
              <a:t>The </a:t>
            </a:r>
            <a:r>
              <a:rPr lang="en-US" b="1" dirty="0"/>
              <a:t>mapping</a:t>
            </a:r>
            <a:r>
              <a:rPr lang="en-US" dirty="0"/>
              <a:t> from </a:t>
            </a:r>
            <a:r>
              <a:rPr lang="en-US" b="1" dirty="0"/>
              <a:t>vector x</a:t>
            </a:r>
            <a:r>
              <a:rPr lang="en-US" dirty="0"/>
              <a:t> to output y^ is selected </a:t>
            </a:r>
            <a:r>
              <a:rPr lang="en-US" b="1" dirty="0"/>
              <a:t>to MINIMIZE </a:t>
            </a:r>
            <a:r>
              <a:rPr lang="en-US" dirty="0"/>
              <a:t>the </a:t>
            </a:r>
            <a:r>
              <a:rPr lang="en-US" b="1" dirty="0"/>
              <a:t>mean squared error (MSE). </a:t>
            </a:r>
          </a:p>
          <a:p>
            <a:pPr>
              <a:lnSpc>
                <a:spcPct val="100000"/>
              </a:lnSpc>
            </a:pPr>
            <a:r>
              <a:rPr lang="en-US" dirty="0"/>
              <a:t>For this example, let’s apply maximum likelihood and instead of producing a single y^, let’s produce a conditional probability over y^ given the vector </a:t>
            </a:r>
            <a:r>
              <a:rPr lang="en-US" b="1" dirty="0"/>
              <a:t>x.  </a:t>
            </a:r>
            <a:r>
              <a:rPr lang="en-US" dirty="0"/>
              <a:t>P(y | </a:t>
            </a:r>
            <a:r>
              <a:rPr lang="en-US" b="1" dirty="0"/>
              <a:t>x</a:t>
            </a:r>
            <a:r>
              <a:rPr lang="en-US" dirty="0"/>
              <a:t>)</a:t>
            </a:r>
          </a:p>
          <a:p>
            <a:pPr>
              <a:lnSpc>
                <a:spcPct val="100000"/>
              </a:lnSpc>
            </a:pPr>
            <a:r>
              <a:rPr lang="en-US" b="1" dirty="0"/>
              <a:t>Define </a:t>
            </a:r>
            <a:r>
              <a:rPr lang="en-US" dirty="0"/>
              <a:t>p(y | </a:t>
            </a:r>
            <a:r>
              <a:rPr lang="en-US" b="1" dirty="0"/>
              <a:t>x</a:t>
            </a:r>
            <a:r>
              <a:rPr lang="en-US" dirty="0"/>
              <a:t>) = N(y; y^(</a:t>
            </a:r>
            <a:r>
              <a:rPr lang="en-US" b="1" dirty="0"/>
              <a:t>x, w)</a:t>
            </a:r>
            <a:r>
              <a:rPr lang="en-US" dirty="0"/>
              <a:t>, s</a:t>
            </a:r>
            <a:r>
              <a:rPr lang="en-US" baseline="30000" dirty="0"/>
              <a:t>2</a:t>
            </a:r>
            <a:r>
              <a:rPr lang="en-US" dirty="0"/>
              <a:t>), where N is normal and s</a:t>
            </a:r>
            <a:r>
              <a:rPr lang="en-US" baseline="30000" dirty="0"/>
              <a:t>2</a:t>
            </a:r>
            <a:r>
              <a:rPr lang="en-US" dirty="0"/>
              <a:t> is the variance. </a:t>
            </a:r>
          </a:p>
          <a:p>
            <a:pPr>
              <a:lnSpc>
                <a:spcPct val="100000"/>
              </a:lnSpc>
            </a:pPr>
            <a:r>
              <a:rPr lang="en-US" b="1" dirty="0"/>
              <a:t>Note that </a:t>
            </a:r>
            <a:r>
              <a:rPr lang="en-US" dirty="0"/>
              <a:t>y^(</a:t>
            </a:r>
            <a:r>
              <a:rPr lang="en-US" b="1" dirty="0"/>
              <a:t>x, w) gives the perdition of the mean of the Gaussian. </a:t>
            </a:r>
          </a:p>
          <a:p>
            <a:pPr>
              <a:lnSpc>
                <a:spcPct val="100000"/>
              </a:lnSpc>
            </a:pPr>
            <a:endParaRPr lang="en-US" dirty="0"/>
          </a:p>
          <a:p>
            <a:pPr>
              <a:lnSpc>
                <a:spcPct val="100000"/>
              </a:lnSpc>
            </a:pPr>
            <a:endParaRPr lang="en-US" dirty="0"/>
          </a:p>
        </p:txBody>
      </p:sp>
      <p:pic>
        <p:nvPicPr>
          <p:cNvPr id="13" name="Picture 12" descr="Text&#10;&#10;Description automatically generated">
            <a:extLst>
              <a:ext uri="{FF2B5EF4-FFF2-40B4-BE49-F238E27FC236}">
                <a16:creationId xmlns:a16="http://schemas.microsoft.com/office/drawing/2014/main" id="{6B9BEAE2-D88A-983A-DD18-0C55038597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8079" y="1074585"/>
            <a:ext cx="5625367" cy="8337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3941741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33CE3B-3BDB-CB22-8DDD-C42211C0CA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B384B9-9DAA-03E4-33AD-71D54FA1B1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/>
              <a:t>Maximizing the log-likelihood </a:t>
            </a:r>
            <a:r>
              <a:rPr lang="en-US" sz="2800" dirty="0"/>
              <a:t>with respect to w yields the same estimate of the parameters w as does </a:t>
            </a:r>
            <a:r>
              <a:rPr lang="en-US" sz="2800" b="1" dirty="0"/>
              <a:t>minimizing the mean squared error</a:t>
            </a:r>
            <a:r>
              <a:rPr lang="en-US" sz="2800" dirty="0"/>
              <a:t>. </a:t>
            </a:r>
          </a:p>
          <a:p>
            <a:r>
              <a:rPr lang="en-US" sz="2800" dirty="0"/>
              <a:t>The two criteria have different values but the </a:t>
            </a:r>
            <a:r>
              <a:rPr lang="en-US" sz="2800" b="1" dirty="0"/>
              <a:t>same location of the optimum</a:t>
            </a:r>
            <a:r>
              <a:rPr lang="en-US" sz="2800" dirty="0"/>
              <a:t>. </a:t>
            </a:r>
          </a:p>
          <a:p>
            <a:r>
              <a:rPr lang="en-US" sz="2800" dirty="0"/>
              <a:t>This justifies the use of the MSE as a maximum likelihood estimation procedure. </a:t>
            </a:r>
          </a:p>
        </p:txBody>
      </p:sp>
    </p:spTree>
    <p:extLst>
      <p:ext uri="{BB962C8B-B14F-4D97-AF65-F5344CB8AC3E}">
        <p14:creationId xmlns:p14="http://schemas.microsoft.com/office/powerpoint/2010/main" val="422892267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3BD94F-1BFC-473F-D2DA-3CA83EC8C0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33" y="1978244"/>
            <a:ext cx="11603088" cy="915428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+mn-lt"/>
              </a:rPr>
              <a:t>MAP (Maximum a posteriori)</a:t>
            </a:r>
          </a:p>
        </p:txBody>
      </p:sp>
      <p:pic>
        <p:nvPicPr>
          <p:cNvPr id="5" name="Content Placeholder 4" descr="Text, letter&#10;&#10;Description automatically generated">
            <a:extLst>
              <a:ext uri="{FF2B5EF4-FFF2-40B4-BE49-F238E27FC236}">
                <a16:creationId xmlns:a16="http://schemas.microsoft.com/office/drawing/2014/main" id="{FF26BD9E-03FE-6993-AB97-0A85795D19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1433" y="704048"/>
            <a:ext cx="7609822" cy="1027994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E0BB57E-3026-C038-D8D3-3FE321E9DD58}"/>
              </a:ext>
            </a:extLst>
          </p:cNvPr>
          <p:cNvSpPr txBox="1"/>
          <p:nvPr/>
        </p:nvSpPr>
        <p:spPr>
          <a:xfrm>
            <a:off x="541694" y="321517"/>
            <a:ext cx="79870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Bayesian</a:t>
            </a:r>
          </a:p>
        </p:txBody>
      </p:sp>
      <p:pic>
        <p:nvPicPr>
          <p:cNvPr id="8" name="Picture 7" descr="Text&#10;&#10;Description automatically generated with medium confidence">
            <a:extLst>
              <a:ext uri="{FF2B5EF4-FFF2-40B4-BE49-F238E27FC236}">
                <a16:creationId xmlns:a16="http://schemas.microsoft.com/office/drawing/2014/main" id="{AD23C446-64C2-EE53-2625-1C48B02565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432" y="3025604"/>
            <a:ext cx="11140101" cy="3208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76583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6C2CD7-3155-C0E8-7FA8-936B5BEEE0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Gradient-Based Optimization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076939-DC4B-940D-212C-9932DB9616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6689" y="1909823"/>
            <a:ext cx="11470511" cy="4433104"/>
          </a:xfrm>
        </p:spPr>
        <p:txBody>
          <a:bodyPr>
            <a:normAutofit/>
          </a:bodyPr>
          <a:lstStyle/>
          <a:p>
            <a:r>
              <a:rPr lang="en-US" sz="2800" b="1" dirty="0"/>
              <a:t>Optimization:</a:t>
            </a:r>
            <a:r>
              <a:rPr lang="en-US" sz="2800" dirty="0"/>
              <a:t> minimizing or maximizing some function f(x) by altering x. </a:t>
            </a:r>
          </a:p>
          <a:p>
            <a:r>
              <a:rPr lang="en-US" sz="2800" b="1" dirty="0"/>
              <a:t>Min f(x) </a:t>
            </a:r>
            <a:r>
              <a:rPr lang="en-US" sz="2800" b="1" dirty="0">
                <a:sym typeface="Wingdings" panose="05000000000000000000" pitchFamily="2" charset="2"/>
              </a:rPr>
              <a:t>  Max – f(x)</a:t>
            </a:r>
          </a:p>
          <a:p>
            <a:r>
              <a:rPr lang="en-US" sz="2800" b="1" dirty="0">
                <a:sym typeface="Wingdings" panose="05000000000000000000" pitchFamily="2" charset="2"/>
              </a:rPr>
              <a:t>Objective Function/Criterion/Cost Function/Loss Function/ Error Function  </a:t>
            </a:r>
          </a:p>
          <a:p>
            <a:r>
              <a:rPr lang="en-US" sz="2800" b="1" dirty="0">
                <a:sym typeface="Wingdings" panose="05000000000000000000" pitchFamily="2" charset="2"/>
              </a:rPr>
              <a:t>The function we want to optimize. </a:t>
            </a:r>
          </a:p>
          <a:p>
            <a:r>
              <a:rPr lang="en-US" sz="2800" b="1" dirty="0">
                <a:sym typeface="Wingdings" panose="05000000000000000000" pitchFamily="2" charset="2"/>
              </a:rPr>
              <a:t>Terminology:</a:t>
            </a:r>
          </a:p>
          <a:p>
            <a:r>
              <a:rPr lang="en-US" sz="2800" b="1" dirty="0">
                <a:sym typeface="Wingdings" panose="05000000000000000000" pitchFamily="2" charset="2"/>
              </a:rPr>
              <a:t>x</a:t>
            </a:r>
            <a:r>
              <a:rPr lang="en-US" sz="2800" dirty="0">
                <a:sym typeface="Wingdings" panose="05000000000000000000" pitchFamily="2" charset="2"/>
              </a:rPr>
              <a:t>* = </a:t>
            </a:r>
            <a:r>
              <a:rPr lang="en-US" sz="2800" dirty="0" err="1">
                <a:sym typeface="Wingdings" panose="05000000000000000000" pitchFamily="2" charset="2"/>
              </a:rPr>
              <a:t>arg</a:t>
            </a:r>
            <a:r>
              <a:rPr lang="en-US" sz="2800" dirty="0">
                <a:sym typeface="Wingdings" panose="05000000000000000000" pitchFamily="2" charset="2"/>
              </a:rPr>
              <a:t> min f(</a:t>
            </a:r>
            <a:r>
              <a:rPr lang="en-US" sz="2800" b="1" dirty="0">
                <a:sym typeface="Wingdings" panose="05000000000000000000" pitchFamily="2" charset="2"/>
              </a:rPr>
              <a:t>x</a:t>
            </a:r>
            <a:r>
              <a:rPr lang="en-US" sz="2800" dirty="0">
                <a:sym typeface="Wingdings" panose="05000000000000000000" pitchFamily="2" charset="2"/>
              </a:rPr>
              <a:t>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2912437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F5DC8C3-BA5F-4EED-BB9A-A14272BD82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33428ACC-71EC-4171-9527-10983BA6B4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54FD6B15-69FF-35FB-16B0-38DB08E354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54255" y="639098"/>
            <a:ext cx="9147215" cy="5579801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A22713B-ABB6-4391-97F9-0449A2B9B6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209305" y="4294754"/>
            <a:ext cx="320040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8D4480B4-953D-41FA-9052-09AB3A026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7FDC404-21AD-C344-975C-B34FAC9818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41110" y="639098"/>
            <a:ext cx="3401961" cy="349479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Illustration: Gradient Descent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8C711FF-F29F-1CCD-8A4C-1B4E9BA0D831}"/>
              </a:ext>
            </a:extLst>
          </p:cNvPr>
          <p:cNvSpPr txBox="1"/>
          <p:nvPr/>
        </p:nvSpPr>
        <p:spPr>
          <a:xfrm>
            <a:off x="152959" y="83724"/>
            <a:ext cx="61200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https://www.deeplearningbook.org/</a:t>
            </a:r>
          </a:p>
        </p:txBody>
      </p:sp>
    </p:spTree>
    <p:extLst>
      <p:ext uri="{BB962C8B-B14F-4D97-AF65-F5344CB8AC3E}">
        <p14:creationId xmlns:p14="http://schemas.microsoft.com/office/powerpoint/2010/main" val="211446168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A8E9C91B-7EAD-4562-AB0E-DFB9663AEC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652BD35A-BC99-4831-A358-06E2CEB966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76E24C1-2968-40DC-A36E-F6B85F0F07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2732" y="521208"/>
            <a:ext cx="11146536" cy="5815584"/>
          </a:xfrm>
          <a:prstGeom prst="rect">
            <a:avLst/>
          </a:prstGeom>
          <a:solidFill>
            <a:srgbClr val="FFFFFF"/>
          </a:solidFill>
          <a:ln w="69850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Text&#10;&#10;Description automatically generated">
            <a:extLst>
              <a:ext uri="{FF2B5EF4-FFF2-40B4-BE49-F238E27FC236}">
                <a16:creationId xmlns:a16="http://schemas.microsoft.com/office/drawing/2014/main" id="{9212F424-49DE-7555-9BFF-B350A5B88C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7599" y="818148"/>
            <a:ext cx="11904351" cy="5101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0110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3EB48530-5C16-BC73-7592-0A3F58A7A76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Quick Data Format Overview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ACE4561F-341B-7F72-CB9B-15C1C7D029D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Gates</a:t>
            </a:r>
          </a:p>
        </p:txBody>
      </p:sp>
    </p:spTree>
    <p:extLst>
      <p:ext uri="{BB962C8B-B14F-4D97-AF65-F5344CB8AC3E}">
        <p14:creationId xmlns:p14="http://schemas.microsoft.com/office/powerpoint/2010/main" val="35525385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652BD35A-BC99-4831-A358-06E2CEB966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76E24C1-2968-40DC-A36E-F6B85F0F07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2732" y="521208"/>
            <a:ext cx="11146536" cy="5815584"/>
          </a:xfrm>
          <a:prstGeom prst="rect">
            <a:avLst/>
          </a:prstGeom>
          <a:solidFill>
            <a:srgbClr val="FFFFFF"/>
          </a:solidFill>
          <a:ln w="69850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Text, letter&#10;&#10;Description automatically generated">
            <a:extLst>
              <a:ext uri="{FF2B5EF4-FFF2-40B4-BE49-F238E27FC236}">
                <a16:creationId xmlns:a16="http://schemas.microsoft.com/office/drawing/2014/main" id="{028D68FA-3823-231D-692E-14FD564C7B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0239" y="1331495"/>
            <a:ext cx="11714473" cy="3753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15028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8E9C91B-7EAD-4562-AB0E-DFB9663AEC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52BD35A-BC99-4831-A358-06E2CEB966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76E24C1-2968-40DC-A36E-F6B85F0F07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2732" y="521208"/>
            <a:ext cx="11146536" cy="5815584"/>
          </a:xfrm>
          <a:prstGeom prst="rect">
            <a:avLst/>
          </a:prstGeom>
          <a:solidFill>
            <a:srgbClr val="FFFFFF"/>
          </a:solidFill>
          <a:ln w="69850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 descr="Text, letter&#10;&#10;Description automatically generated">
            <a:extLst>
              <a:ext uri="{FF2B5EF4-FFF2-40B4-BE49-F238E27FC236}">
                <a16:creationId xmlns:a16="http://schemas.microsoft.com/office/drawing/2014/main" id="{FBAE1D3C-095C-9940-FB61-536BB49EAE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485" y="1058779"/>
            <a:ext cx="11876787" cy="4042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03504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8742D-0C1D-07D0-6F79-306ADEB5EC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Stochastic Gradient Descent (SGD) and Minibatch</a:t>
            </a:r>
          </a:p>
        </p:txBody>
      </p:sp>
      <p:pic>
        <p:nvPicPr>
          <p:cNvPr id="5" name="Content Placeholder 4" descr="A picture containing text, watch&#10;&#10;Description automatically generated">
            <a:extLst>
              <a:ext uri="{FF2B5EF4-FFF2-40B4-BE49-F238E27FC236}">
                <a16:creationId xmlns:a16="http://schemas.microsoft.com/office/drawing/2014/main" id="{C29D0D16-F6BD-62FC-2DFA-5F1469AF56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71437" y="1895504"/>
            <a:ext cx="7920745" cy="1681687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729F7CA-032B-D715-E1D4-7B0DA186AA0D}"/>
              </a:ext>
            </a:extLst>
          </p:cNvPr>
          <p:cNvSpPr txBox="1"/>
          <p:nvPr/>
        </p:nvSpPr>
        <p:spPr>
          <a:xfrm>
            <a:off x="640466" y="3735335"/>
            <a:ext cx="10968942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/>
              <a:t>The gradient is an expectation which may be approximately estimated using a </a:t>
            </a:r>
            <a:r>
              <a:rPr lang="en-US" sz="3200" b="1" dirty="0"/>
              <a:t>small set of samples – </a:t>
            </a:r>
            <a:r>
              <a:rPr lang="en-US" sz="3200" dirty="0"/>
              <a:t>a </a:t>
            </a:r>
            <a:r>
              <a:rPr lang="en-US" sz="3200" b="1" dirty="0"/>
              <a:t>minibatch</a:t>
            </a:r>
            <a:r>
              <a:rPr lang="en-US" sz="3200" dirty="0"/>
              <a:t> of examples B={x(1), . . . , x</a:t>
            </a:r>
            <a:r>
              <a:rPr lang="en-US" sz="3200"/>
              <a:t>(m)} drawn </a:t>
            </a:r>
            <a:r>
              <a:rPr lang="en-US" sz="3200" dirty="0"/>
              <a:t>uniformly from the training set.</a:t>
            </a:r>
          </a:p>
        </p:txBody>
      </p:sp>
    </p:spTree>
    <p:extLst>
      <p:ext uri="{BB962C8B-B14F-4D97-AF65-F5344CB8AC3E}">
        <p14:creationId xmlns:p14="http://schemas.microsoft.com/office/powerpoint/2010/main" val="36811722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Image Data with 576 Features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492" y="2522483"/>
            <a:ext cx="9389005" cy="3074276"/>
          </a:xfrm>
        </p:spPr>
      </p:pic>
    </p:spTree>
    <p:extLst>
      <p:ext uri="{BB962C8B-B14F-4D97-AF65-F5344CB8AC3E}">
        <p14:creationId xmlns:p14="http://schemas.microsoft.com/office/powerpoint/2010/main" val="21985791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0367" y="355180"/>
            <a:ext cx="7290054" cy="771093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dirty="0"/>
              <a:t>Transaction Data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93922825"/>
              </p:ext>
            </p:extLst>
          </p:nvPr>
        </p:nvGraphicFramePr>
        <p:xfrm>
          <a:off x="4141140" y="1580742"/>
          <a:ext cx="1291420" cy="4551200"/>
        </p:xfrm>
        <a:graphic>
          <a:graphicData uri="http://schemas.openxmlformats.org/drawingml/2006/table">
            <a:tbl>
              <a:tblPr/>
              <a:tblGrid>
                <a:gridCol w="605621">
                  <a:extLst>
                    <a:ext uri="{9D8B030D-6E8A-4147-A177-3AD203B41FA5}">
                      <a16:colId xmlns:a16="http://schemas.microsoft.com/office/drawing/2014/main" val="3130117175"/>
                    </a:ext>
                  </a:extLst>
                </a:gridCol>
                <a:gridCol w="685799">
                  <a:extLst>
                    <a:ext uri="{9D8B030D-6E8A-4147-A177-3AD203B41FA5}">
                      <a16:colId xmlns:a16="http://schemas.microsoft.com/office/drawing/2014/main" val="3574659540"/>
                    </a:ext>
                  </a:extLst>
                </a:gridCol>
              </a:tblGrid>
              <a:tr h="28445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381" marR="2381" marT="23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Bread</a:t>
                      </a:r>
                    </a:p>
                  </a:txBody>
                  <a:tcPr marL="2381" marR="2381" marT="23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8979729"/>
                  </a:ext>
                </a:extLst>
              </a:tr>
              <a:tr h="28445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381" marR="2381" marT="23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Coke</a:t>
                      </a:r>
                    </a:p>
                  </a:txBody>
                  <a:tcPr marL="2381" marR="2381" marT="23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7453031"/>
                  </a:ext>
                </a:extLst>
              </a:tr>
              <a:tr h="28445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381" marR="2381" marT="23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Milk</a:t>
                      </a:r>
                    </a:p>
                  </a:txBody>
                  <a:tcPr marL="2381" marR="2381" marT="23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1019861"/>
                  </a:ext>
                </a:extLst>
              </a:tr>
              <a:tr h="28445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2381" marR="2381" marT="23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Beer</a:t>
                      </a:r>
                    </a:p>
                  </a:txBody>
                  <a:tcPr marL="2381" marR="2381" marT="23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7618794"/>
                  </a:ext>
                </a:extLst>
              </a:tr>
              <a:tr h="28445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2381" marR="2381" marT="23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Bread</a:t>
                      </a:r>
                    </a:p>
                  </a:txBody>
                  <a:tcPr marL="2381" marR="2381" marT="23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1696417"/>
                  </a:ext>
                </a:extLst>
              </a:tr>
              <a:tr h="28445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2381" marR="2381" marT="23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Beer</a:t>
                      </a:r>
                    </a:p>
                  </a:txBody>
                  <a:tcPr marL="2381" marR="2381" marT="23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4589260"/>
                  </a:ext>
                </a:extLst>
              </a:tr>
              <a:tr h="28445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2381" marR="2381" marT="23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Coke</a:t>
                      </a:r>
                    </a:p>
                  </a:txBody>
                  <a:tcPr marL="2381" marR="2381" marT="23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2281204"/>
                  </a:ext>
                </a:extLst>
              </a:tr>
              <a:tr h="28445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2381" marR="2381" marT="23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Diaper</a:t>
                      </a:r>
                    </a:p>
                  </a:txBody>
                  <a:tcPr marL="2381" marR="2381" marT="23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8928522"/>
                  </a:ext>
                </a:extLst>
              </a:tr>
              <a:tr h="28445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2381" marR="2381" marT="23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Milk</a:t>
                      </a:r>
                    </a:p>
                  </a:txBody>
                  <a:tcPr marL="2381" marR="2381" marT="23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9431959"/>
                  </a:ext>
                </a:extLst>
              </a:tr>
              <a:tr h="28445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2381" marR="2381" marT="23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Beer</a:t>
                      </a:r>
                    </a:p>
                  </a:txBody>
                  <a:tcPr marL="2381" marR="2381" marT="23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2497077"/>
                  </a:ext>
                </a:extLst>
              </a:tr>
              <a:tr h="28445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2381" marR="2381" marT="23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Bread</a:t>
                      </a:r>
                    </a:p>
                  </a:txBody>
                  <a:tcPr marL="2381" marR="2381" marT="23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4878327"/>
                  </a:ext>
                </a:extLst>
              </a:tr>
              <a:tr h="28445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2381" marR="2381" marT="23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Diaper</a:t>
                      </a:r>
                    </a:p>
                  </a:txBody>
                  <a:tcPr marL="2381" marR="2381" marT="23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6010191"/>
                  </a:ext>
                </a:extLst>
              </a:tr>
              <a:tr h="28445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2381" marR="2381" marT="23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Milk</a:t>
                      </a:r>
                    </a:p>
                  </a:txBody>
                  <a:tcPr marL="2381" marR="2381" marT="23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1571465"/>
                  </a:ext>
                </a:extLst>
              </a:tr>
              <a:tr h="28445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2381" marR="2381" marT="23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Coke</a:t>
                      </a:r>
                    </a:p>
                  </a:txBody>
                  <a:tcPr marL="2381" marR="2381" marT="23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8944649"/>
                  </a:ext>
                </a:extLst>
              </a:tr>
              <a:tr h="28445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2381" marR="2381" marT="23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Diaper</a:t>
                      </a:r>
                    </a:p>
                  </a:txBody>
                  <a:tcPr marL="2381" marR="2381" marT="23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8975145"/>
                  </a:ext>
                </a:extLst>
              </a:tr>
              <a:tr h="28445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2381" marR="2381" marT="23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Milk</a:t>
                      </a:r>
                    </a:p>
                  </a:txBody>
                  <a:tcPr marL="2381" marR="2381" marT="23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407114"/>
                  </a:ext>
                </a:extLst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029" y="2017343"/>
            <a:ext cx="2980319" cy="169125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835394" y="2619328"/>
            <a:ext cx="6022572" cy="230832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TID	Bread	Coke	Milk	Beer	Diaper	</a:t>
            </a:r>
          </a:p>
          <a:p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1	1	1	1	0	0	</a:t>
            </a:r>
          </a:p>
          <a:p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2	1	0	0	1	0	</a:t>
            </a:r>
          </a:p>
          <a:p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3	0	1	1	1	1	</a:t>
            </a:r>
          </a:p>
          <a:p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4	1	0	1	1	1	</a:t>
            </a:r>
          </a:p>
          <a:p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5	0	1	1	0	1	</a:t>
            </a:r>
          </a:p>
        </p:txBody>
      </p:sp>
      <p:sp>
        <p:nvSpPr>
          <p:cNvPr id="9" name="Circular Arrow 8"/>
          <p:cNvSpPr/>
          <p:nvPr/>
        </p:nvSpPr>
        <p:spPr>
          <a:xfrm rot="1756835">
            <a:off x="5817706" y="1342296"/>
            <a:ext cx="1254644" cy="1421230"/>
          </a:xfrm>
          <a:prstGeom prst="circular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10" name="Circular Arrow 9"/>
          <p:cNvSpPr/>
          <p:nvPr/>
        </p:nvSpPr>
        <p:spPr>
          <a:xfrm rot="19291076">
            <a:off x="3063370" y="962078"/>
            <a:ext cx="1254644" cy="1421230"/>
          </a:xfrm>
          <a:prstGeom prst="circular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846" y="4893614"/>
            <a:ext cx="3334683" cy="12924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Up-Down Arrow 5"/>
          <p:cNvSpPr/>
          <p:nvPr/>
        </p:nvSpPr>
        <p:spPr>
          <a:xfrm>
            <a:off x="1434477" y="3771169"/>
            <a:ext cx="370433" cy="706647"/>
          </a:xfrm>
          <a:prstGeom prst="up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7641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088" name="Rectangle 814087">
            <a:extLst>
              <a:ext uri="{FF2B5EF4-FFF2-40B4-BE49-F238E27FC236}">
                <a16:creationId xmlns:a16="http://schemas.microsoft.com/office/drawing/2014/main" id="{E844E128-FF69-4E9F-8327-6B504B3C5A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" y="0"/>
            <a:ext cx="12191985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4082" name="Rectangle 2"/>
          <p:cNvSpPr>
            <a:spLocks noGrp="1" noChangeArrowheads="1"/>
          </p:cNvSpPr>
          <p:nvPr>
            <p:ph type="title"/>
          </p:nvPr>
        </p:nvSpPr>
        <p:spPr>
          <a:xfrm>
            <a:off x="643467" y="516835"/>
            <a:ext cx="3448259" cy="1666501"/>
          </a:xfrm>
        </p:spPr>
        <p:txBody>
          <a:bodyPr>
            <a:normAutofit/>
          </a:bodyPr>
          <a:lstStyle/>
          <a:p>
            <a:r>
              <a:rPr lang="en-US" sz="3700">
                <a:solidFill>
                  <a:srgbClr val="FFFFFF"/>
                </a:solidFill>
              </a:rPr>
              <a:t>Nature of Data – Graph/Network Data </a:t>
            </a:r>
          </a:p>
        </p:txBody>
      </p:sp>
      <p:cxnSp>
        <p:nvCxnSpPr>
          <p:cNvPr id="814090" name="Straight Connector 814089">
            <a:extLst>
              <a:ext uri="{FF2B5EF4-FFF2-40B4-BE49-F238E27FC236}">
                <a16:creationId xmlns:a16="http://schemas.microsoft.com/office/drawing/2014/main" id="{055CEADF-09EA-423C-8C45-F94AF44D5A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3686" y="2353592"/>
            <a:ext cx="329184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4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3467" y="2546224"/>
            <a:ext cx="3448259" cy="3342747"/>
          </a:xfrm>
        </p:spPr>
        <p:txBody>
          <a:bodyPr>
            <a:normAutofit/>
          </a:bodyPr>
          <a:lstStyle/>
          <a:p>
            <a:r>
              <a:rPr lang="en-US" sz="1800">
                <a:solidFill>
                  <a:srgbClr val="FFFFFF"/>
                </a:solidFill>
              </a:rPr>
              <a:t>A graph can be generated from any data that has objects and connections between those objects.</a:t>
            </a:r>
          </a:p>
          <a:p>
            <a:r>
              <a:rPr lang="en-US" sz="1800">
                <a:solidFill>
                  <a:srgbClr val="FFFFFF"/>
                </a:solidFill>
              </a:rPr>
              <a:t>Network data must be clearly define vertices (nodes) and relationships (edges). </a:t>
            </a:r>
          </a:p>
        </p:txBody>
      </p:sp>
      <p:pic>
        <p:nvPicPr>
          <p:cNvPr id="587" name="Picture 586"/>
          <p:cNvPicPr>
            <a:picLocks noChangeAspect="1"/>
          </p:cNvPicPr>
          <p:nvPr/>
        </p:nvPicPr>
        <p:blipFill rotWithShape="1">
          <a:blip r:embed="rId3"/>
          <a:srcRect t="7976" r="-1" b="-1"/>
          <a:stretch/>
        </p:blipFill>
        <p:spPr>
          <a:xfrm>
            <a:off x="4654296" y="10"/>
            <a:ext cx="7537703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9950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>
</file>

<file path=ppt/theme/theme1.xml><?xml version="1.0" encoding="utf-8"?>
<a:theme xmlns:a="http://schemas.openxmlformats.org/drawingml/2006/main" name="RetrospectVTI">
  <a:themeElements>
    <a:clrScheme name="">
      <a:dk1>
        <a:srgbClr val="000000"/>
      </a:dk1>
      <a:lt1>
        <a:srgbClr val="FFFFFF"/>
      </a:lt1>
      <a:dk2>
        <a:srgbClr val="243541"/>
      </a:dk2>
      <a:lt2>
        <a:srgbClr val="E2E5E8"/>
      </a:lt2>
      <a:accent1>
        <a:srgbClr val="E88B33"/>
      </a:accent1>
      <a:accent2>
        <a:srgbClr val="AEA33A"/>
      </a:accent2>
      <a:accent3>
        <a:srgbClr val="8CAB4A"/>
      </a:accent3>
      <a:accent4>
        <a:srgbClr val="57B636"/>
      </a:accent4>
      <a:accent5>
        <a:srgbClr val="2EBA43"/>
      </a:accent5>
      <a:accent6>
        <a:srgbClr val="33B67D"/>
      </a:accent6>
      <a:hlink>
        <a:srgbClr val="5F84A8"/>
      </a:hlink>
      <a:folHlink>
        <a:srgbClr val="7F7F7F"/>
      </a:folHlink>
    </a:clrScheme>
    <a:fontScheme name="Retrospect">
      <a:majorFont>
        <a:latin typeface="Georgia Pro Cond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Speak Pro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VTI" id="{ABE3C30C-0FC0-4450-828E-52DE70F1BCCB}" vid="{A6E2497D-935A-4CFD-B9FD-6DCB15FA68B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ustom 40">
    <a:dk1>
      <a:sysClr val="windowText" lastClr="000000"/>
    </a:dk1>
    <a:lt1>
      <a:sysClr val="window" lastClr="FFFFFF"/>
    </a:lt1>
    <a:dk2>
      <a:srgbClr val="545D57"/>
    </a:dk2>
    <a:lt2>
      <a:srgbClr val="EBEBE8"/>
    </a:lt2>
    <a:accent1>
      <a:srgbClr val="579858"/>
    </a:accent1>
    <a:accent2>
      <a:srgbClr val="ED583E"/>
    </a:accent2>
    <a:accent3>
      <a:srgbClr val="D3BA59"/>
    </a:accent3>
    <a:accent4>
      <a:srgbClr val="4C94AC"/>
    </a:accent4>
    <a:accent5>
      <a:srgbClr val="A09E84"/>
    </a:accent5>
    <a:accent6>
      <a:srgbClr val="FC7D4A"/>
    </a:accent6>
    <a:hlink>
      <a:srgbClr val="04A2DA"/>
    </a:hlink>
    <a:folHlink>
      <a:srgbClr val="80808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31F006B4-A9E1-4F39-85C8-FB836F91934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6377351-63A1-4C2E-8C9A-66CDD70F16A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F3CD65D-61A5-43C9-A837-6EC73C7DA8AB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{29D2A782-343A-4AE2-82E9-59C746305C5E}tf11437505_win32</Template>
  <TotalTime>5406</TotalTime>
  <Words>2819</Words>
  <Application>Microsoft Office PowerPoint</Application>
  <PresentationFormat>Widescreen</PresentationFormat>
  <Paragraphs>445</Paragraphs>
  <Slides>62</Slides>
  <Notes>6</Notes>
  <HiddenSlides>2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62</vt:i4>
      </vt:variant>
    </vt:vector>
  </HeadingPairs>
  <TitlesOfParts>
    <vt:vector size="76" baseType="lpstr">
      <vt:lpstr>-apple-system</vt:lpstr>
      <vt:lpstr>Arial</vt:lpstr>
      <vt:lpstr>Calibri</vt:lpstr>
      <vt:lpstr>ff3</vt:lpstr>
      <vt:lpstr>ff7</vt:lpstr>
      <vt:lpstr>Georgia Pro Cond Light</vt:lpstr>
      <vt:lpstr>Helvetica</vt:lpstr>
      <vt:lpstr>Monotype Sorts</vt:lpstr>
      <vt:lpstr>Speak Pro</vt:lpstr>
      <vt:lpstr>Wingdings</vt:lpstr>
      <vt:lpstr>Wingdings 2</vt:lpstr>
      <vt:lpstr>RetrospectVTI</vt:lpstr>
      <vt:lpstr>VISIO</vt:lpstr>
      <vt:lpstr>Equation</vt:lpstr>
      <vt:lpstr>Introduction to ML – Stats – DL The Big Picture</vt:lpstr>
      <vt:lpstr>The Big Picture</vt:lpstr>
      <vt:lpstr>Learning Algorithms</vt:lpstr>
      <vt:lpstr>Examples and Features</vt:lpstr>
      <vt:lpstr>The Mathy  Expression </vt:lpstr>
      <vt:lpstr>Quick Data Format Overview</vt:lpstr>
      <vt:lpstr>Image Data with 576 Features</vt:lpstr>
      <vt:lpstr> Transaction Data</vt:lpstr>
      <vt:lpstr>Nature of Data – Graph/Network Data </vt:lpstr>
      <vt:lpstr>Network Data Example</vt:lpstr>
      <vt:lpstr>Network Example</vt:lpstr>
      <vt:lpstr>Network Data Example 2: Chemical Data </vt:lpstr>
      <vt:lpstr>Nature of Data –  Ordered Data </vt:lpstr>
      <vt:lpstr>Nature of Data – Spatio-Temporal Data</vt:lpstr>
      <vt:lpstr>What Can ML Do </vt:lpstr>
      <vt:lpstr>Classification</vt:lpstr>
      <vt:lpstr>Regression </vt:lpstr>
      <vt:lpstr>Translation</vt:lpstr>
      <vt:lpstr>Density Estimation (pmfs &amp; pdfs)</vt:lpstr>
      <vt:lpstr>Common Distributions</vt:lpstr>
      <vt:lpstr>Performance</vt:lpstr>
      <vt:lpstr>Performance Evaluation: Accuracy and Error Rate</vt:lpstr>
      <vt:lpstr>Metrics for Performance Evaluation: Confusion Matrix</vt:lpstr>
      <vt:lpstr>Example when Accuracy is not a good measure:</vt:lpstr>
      <vt:lpstr>Using a Cost Matrix</vt:lpstr>
      <vt:lpstr>EXAMPLE: Computing Cost of Classification</vt:lpstr>
      <vt:lpstr>PowerPoint Presentation</vt:lpstr>
      <vt:lpstr>Experience E  Unsupervised vs. Supervised</vt:lpstr>
      <vt:lpstr>Examples of Supervised and Unsupervised</vt:lpstr>
      <vt:lpstr>Regression  - Supervised with Continuous targets (labels)</vt:lpstr>
      <vt:lpstr>Training the Model</vt:lpstr>
      <vt:lpstr>Performance</vt:lpstr>
      <vt:lpstr>Making this into ML – Improving the Weights by Learning</vt:lpstr>
      <vt:lpstr>A Look At the Math for Minimizing MSE</vt:lpstr>
      <vt:lpstr>The Normal Equations </vt:lpstr>
      <vt:lpstr>Overfitting and a Validation Set</vt:lpstr>
      <vt:lpstr>Capacity and Hypothesis Space</vt:lpstr>
      <vt:lpstr>Cross-Validation</vt:lpstr>
      <vt:lpstr>Generalization</vt:lpstr>
      <vt:lpstr>Regularization</vt:lpstr>
      <vt:lpstr>Point Estimation</vt:lpstr>
      <vt:lpstr>Function Estimators and Bias</vt:lpstr>
      <vt:lpstr>Prob &amp; Statistics in Machine Learning</vt:lpstr>
      <vt:lpstr>Example 1: Bernoulli Estimation and Bias</vt:lpstr>
      <vt:lpstr>PowerPoint Presentation</vt:lpstr>
      <vt:lpstr>Gaussian Estimator of Mean</vt:lpstr>
      <vt:lpstr>PowerPoint Presentation</vt:lpstr>
      <vt:lpstr>Proof and Comparison: Unbiased Estimator for Variance (Gaussian) Example 1</vt:lpstr>
      <vt:lpstr>PowerPoint Presentation</vt:lpstr>
      <vt:lpstr>Maximum  Likelihood</vt:lpstr>
      <vt:lpstr>Taking the Log of the Max Likelihood</vt:lpstr>
      <vt:lpstr>KL Divergence</vt:lpstr>
      <vt:lpstr>PowerPoint Presentation</vt:lpstr>
      <vt:lpstr>Linear Regression and Maximum Likelihood: Example</vt:lpstr>
      <vt:lpstr>Result</vt:lpstr>
      <vt:lpstr>MAP (Maximum a posteriori)</vt:lpstr>
      <vt:lpstr>Gradient-Based Optimization</vt:lpstr>
      <vt:lpstr>Illustration: Gradient Descent</vt:lpstr>
      <vt:lpstr>PowerPoint Presentation</vt:lpstr>
      <vt:lpstr>PowerPoint Presentation</vt:lpstr>
      <vt:lpstr>PowerPoint Presentation</vt:lpstr>
      <vt:lpstr>Stochastic Gradient Descent (SGD) and Minibatch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Machine Learning</dc:title>
  <dc:creator>Prof Ami</dc:creator>
  <cp:lastModifiedBy>Prof Ami</cp:lastModifiedBy>
  <cp:revision>73</cp:revision>
  <dcterms:created xsi:type="dcterms:W3CDTF">2022-08-18T02:28:29Z</dcterms:created>
  <dcterms:modified xsi:type="dcterms:W3CDTF">2022-08-23T21:28:55Z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