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67" r:id="rId6"/>
    <p:sldId id="368" r:id="rId7"/>
    <p:sldId id="369" r:id="rId8"/>
    <p:sldId id="370" r:id="rId9"/>
    <p:sldId id="371" r:id="rId10"/>
    <p:sldId id="372" r:id="rId11"/>
    <p:sldId id="374" r:id="rId12"/>
    <p:sldId id="376" r:id="rId13"/>
    <p:sldId id="377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9" r:id="rId33"/>
    <p:sldId id="320" r:id="rId34"/>
    <p:sldId id="318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78" r:id="rId46"/>
    <p:sldId id="332" r:id="rId47"/>
    <p:sldId id="331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1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22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youtube.com/watch?v=Lakz2MoHy6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6966" y="1475234"/>
            <a:ext cx="4310758" cy="2901694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Convolutional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gates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8696B-B557-B736-073F-180B9BD37CCD}"/>
              </a:ext>
            </a:extLst>
          </p:cNvPr>
          <p:cNvSpPr txBox="1"/>
          <p:nvPr/>
        </p:nvSpPr>
        <p:spPr>
          <a:xfrm>
            <a:off x="149087" y="5389522"/>
            <a:ext cx="69904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NOTICE  - Many images in these slides are borrowed from several sites</a:t>
            </a:r>
          </a:p>
          <a:p>
            <a:r>
              <a:rPr lang="en-US" dirty="0"/>
              <a:t>References: </a:t>
            </a:r>
            <a:r>
              <a:rPr lang="en-US" dirty="0">
                <a:hlinkClick r:id="rId4"/>
              </a:rPr>
              <a:t>https://www.youtube.com/watch?v=Lakz2MoHy6o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A650-80D2-5DAF-6369-B631E605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Conv NN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47B30C-C12F-0A03-E0D9-DA96BB600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76" y="2536984"/>
            <a:ext cx="11146847" cy="3568864"/>
          </a:xfrm>
        </p:spPr>
      </p:pic>
    </p:spTree>
    <p:extLst>
      <p:ext uri="{BB962C8B-B14F-4D97-AF65-F5344CB8AC3E}">
        <p14:creationId xmlns:p14="http://schemas.microsoft.com/office/powerpoint/2010/main" val="96991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DB22-D5D0-E86E-4C88-BC44612F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Definitions: Convolution vs </a:t>
            </a:r>
            <a:br>
              <a:rPr lang="en-US" dirty="0"/>
            </a:br>
            <a:r>
              <a:rPr lang="en-US" dirty="0"/>
              <a:t>Cross-Correlation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5455E161-08E3-C63B-A807-5C8C2E7D9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808" y="1927028"/>
            <a:ext cx="10714383" cy="4644369"/>
          </a:xfrm>
        </p:spPr>
      </p:pic>
    </p:spTree>
    <p:extLst>
      <p:ext uri="{BB962C8B-B14F-4D97-AF65-F5344CB8AC3E}">
        <p14:creationId xmlns:p14="http://schemas.microsoft.com/office/powerpoint/2010/main" val="401610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7D74-BB73-11C0-572D-FC7D1E7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97" y="411066"/>
            <a:ext cx="10508974" cy="871081"/>
          </a:xfrm>
        </p:spPr>
        <p:txBody>
          <a:bodyPr>
            <a:normAutofit/>
          </a:bodyPr>
          <a:lstStyle/>
          <a:p>
            <a:r>
              <a:rPr lang="en-US" dirty="0"/>
              <a:t>Convolution and Cross-Correlation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34CFC64-DED8-7FBE-A638-B427506D6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583" y="1365045"/>
            <a:ext cx="9230802" cy="5154556"/>
          </a:xfrm>
        </p:spPr>
      </p:pic>
    </p:spTree>
    <p:extLst>
      <p:ext uri="{BB962C8B-B14F-4D97-AF65-F5344CB8AC3E}">
        <p14:creationId xmlns:p14="http://schemas.microsoft.com/office/powerpoint/2010/main" val="16454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342F-E933-FA02-46C4-19BF0CC6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19737" cy="1020703"/>
          </a:xfrm>
        </p:spPr>
        <p:txBody>
          <a:bodyPr>
            <a:normAutofit/>
          </a:bodyPr>
          <a:lstStyle/>
          <a:p>
            <a:r>
              <a:rPr lang="en-US" dirty="0"/>
              <a:t>Convolution and Cross-Correlation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C8BD127E-27C2-4E94-0563-63695C80B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6" y="1470261"/>
            <a:ext cx="9044609" cy="5065969"/>
          </a:xfrm>
        </p:spPr>
      </p:pic>
    </p:spTree>
    <p:extLst>
      <p:ext uri="{BB962C8B-B14F-4D97-AF65-F5344CB8AC3E}">
        <p14:creationId xmlns:p14="http://schemas.microsoft.com/office/powerpoint/2010/main" val="31955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2B8C-04FC-AE1B-C99A-FFDE9202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6154"/>
          </a:xfrm>
        </p:spPr>
        <p:txBody>
          <a:bodyPr>
            <a:normAutofit fontScale="90000"/>
          </a:bodyPr>
          <a:lstStyle/>
          <a:p>
            <a:r>
              <a:rPr lang="en-US" dirty="0"/>
              <a:t>Convolution and Cross-Correlation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49142A0-8A81-CA20-4701-D1AA87AA0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569" y="1272208"/>
            <a:ext cx="9200030" cy="5104212"/>
          </a:xfrm>
        </p:spPr>
      </p:pic>
    </p:spTree>
    <p:extLst>
      <p:ext uri="{BB962C8B-B14F-4D97-AF65-F5344CB8AC3E}">
        <p14:creationId xmlns:p14="http://schemas.microsoft.com/office/powerpoint/2010/main" val="308884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D56A-7152-B428-8D50-110E031D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size</a:t>
            </a:r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4AE526A-726F-9C4A-1EE3-FFC6983C1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43" y="2005073"/>
            <a:ext cx="7177529" cy="44603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9983F-6603-BBED-BCA4-7C8E68C5ABEE}"/>
              </a:ext>
            </a:extLst>
          </p:cNvPr>
          <p:cNvSpPr txBox="1"/>
          <p:nvPr/>
        </p:nvSpPr>
        <p:spPr>
          <a:xfrm>
            <a:off x="7533861" y="2759261"/>
            <a:ext cx="4296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Here – the input I is “9”</a:t>
            </a:r>
          </a:p>
          <a:p>
            <a:r>
              <a:rPr lang="en-US" sz="2800" dirty="0"/>
              <a:t>The Kernel K is 4</a:t>
            </a:r>
          </a:p>
          <a:p>
            <a:endParaRPr lang="en-US" sz="2800" dirty="0"/>
          </a:p>
          <a:p>
            <a:r>
              <a:rPr lang="en-US" sz="2800" dirty="0"/>
              <a:t>So the output Y  (which we call </a:t>
            </a:r>
            <a:r>
              <a:rPr lang="en-US" sz="2800" dirty="0" err="1"/>
              <a:t>y_hat</a:t>
            </a:r>
            <a:r>
              <a:rPr lang="en-US" sz="2800" dirty="0"/>
              <a:t>)</a:t>
            </a:r>
          </a:p>
          <a:p>
            <a:r>
              <a:rPr lang="en-US" sz="2800" dirty="0"/>
              <a:t>is  9 – (4 + 1) = 4</a:t>
            </a:r>
          </a:p>
        </p:txBody>
      </p:sp>
    </p:spTree>
    <p:extLst>
      <p:ext uri="{BB962C8B-B14F-4D97-AF65-F5344CB8AC3E}">
        <p14:creationId xmlns:p14="http://schemas.microsoft.com/office/powerpoint/2010/main" val="251974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72F6-FD0E-ECE5-8F29-D9D97FFE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01926"/>
            <a:ext cx="10740224" cy="1045240"/>
          </a:xfrm>
        </p:spPr>
        <p:txBody>
          <a:bodyPr>
            <a:normAutofit fontScale="90000"/>
          </a:bodyPr>
          <a:lstStyle/>
          <a:p>
            <a:r>
              <a:rPr lang="en-US" dirty="0"/>
              <a:t>This was Cross-Correlation </a:t>
            </a:r>
            <a:br>
              <a:rPr lang="en-US" dirty="0"/>
            </a:br>
            <a:r>
              <a:rPr lang="en-US" dirty="0"/>
              <a:t>(not convolution!)</a:t>
            </a:r>
          </a:p>
        </p:txBody>
      </p:sp>
      <p:pic>
        <p:nvPicPr>
          <p:cNvPr id="5" name="Content Placeholder 4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2E44034F-E44E-7206-3C64-6F72EE338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15" y="2536003"/>
            <a:ext cx="6959381" cy="329745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F4362-1E4B-BAEC-523E-A0CB390A8C74}"/>
              </a:ext>
            </a:extLst>
          </p:cNvPr>
          <p:cNvSpPr txBox="1"/>
          <p:nvPr/>
        </p:nvSpPr>
        <p:spPr>
          <a:xfrm>
            <a:off x="6987209" y="2126975"/>
            <a:ext cx="4820478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Here – this operation of multiplying each value of the input matrix (in the window) by each corresponding (adjacent value) in the kernel is actually called </a:t>
            </a:r>
            <a:r>
              <a:rPr lang="en-US" sz="2800" b="1" dirty="0"/>
              <a:t>cross-correlation</a:t>
            </a:r>
          </a:p>
          <a:p>
            <a:endParaRPr lang="en-US" sz="2800" dirty="0"/>
          </a:p>
          <a:p>
            <a:r>
              <a:rPr lang="en-US" sz="2800" dirty="0"/>
              <a:t>In Python, the </a:t>
            </a:r>
            <a:r>
              <a:rPr lang="en-US" sz="2800" dirty="0" err="1"/>
              <a:t>numpy</a:t>
            </a:r>
            <a:r>
              <a:rPr lang="en-US" sz="2800" dirty="0"/>
              <a:t> “*” will do this. </a:t>
            </a:r>
          </a:p>
        </p:txBody>
      </p:sp>
    </p:spTree>
    <p:extLst>
      <p:ext uri="{BB962C8B-B14F-4D97-AF65-F5344CB8AC3E}">
        <p14:creationId xmlns:p14="http://schemas.microsoft.com/office/powerpoint/2010/main" val="361220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154B-CE87-7252-02D7-35CF1AEB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b="1" dirty="0"/>
              <a:t>Convolution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we must first Rotate 180 degrees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317EFB-82AC-0DCD-6242-DB3B1E772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2" y="2056317"/>
            <a:ext cx="9312965" cy="4074423"/>
          </a:xfrm>
        </p:spPr>
      </p:pic>
    </p:spTree>
    <p:extLst>
      <p:ext uri="{BB962C8B-B14F-4D97-AF65-F5344CB8AC3E}">
        <p14:creationId xmlns:p14="http://schemas.microsoft.com/office/powerpoint/2010/main" val="145606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95C0-D4FA-1897-FD8E-A3EB3EC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Matrix that Rotates Matrices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9658781-EF5C-0430-93A6-BD6C40549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57" y="2893704"/>
            <a:ext cx="11671147" cy="1659298"/>
          </a:xfrm>
        </p:spPr>
      </p:pic>
    </p:spTree>
    <p:extLst>
      <p:ext uri="{BB962C8B-B14F-4D97-AF65-F5344CB8AC3E}">
        <p14:creationId xmlns:p14="http://schemas.microsoft.com/office/powerpoint/2010/main" val="220330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2C34-BDF0-A74D-BD42-76D42226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Cross-Correlation and Convolution</a:t>
            </a:r>
          </a:p>
        </p:txBody>
      </p:sp>
      <p:pic>
        <p:nvPicPr>
          <p:cNvPr id="5" name="Content Placeholder 4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304F098C-1197-625D-8E70-2B6512F3E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07" y="2112064"/>
            <a:ext cx="11493837" cy="16399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763B9-B255-C1C0-9B7D-3FEFA6CBBD36}"/>
              </a:ext>
            </a:extLst>
          </p:cNvPr>
          <p:cNvSpPr txBox="1"/>
          <p:nvPr/>
        </p:nvSpPr>
        <p:spPr>
          <a:xfrm>
            <a:off x="2335696" y="3919837"/>
            <a:ext cx="68694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Cross-correlation and convolution are both operations applied to images.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Cross-correlation means </a:t>
            </a:r>
            <a:r>
              <a:rPr lang="en-US" sz="28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sliding a kernel (filter) across an image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Convolution </a:t>
            </a:r>
            <a:r>
              <a:rPr lang="en-US" sz="28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means sliding a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flipped kernel </a:t>
            </a:r>
            <a:r>
              <a:rPr lang="en-US" sz="28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across an image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03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B367-AB2A-F5CA-76CD-B0F099E8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2950"/>
          </a:xfrm>
        </p:spPr>
        <p:txBody>
          <a:bodyPr/>
          <a:lstStyle/>
          <a:p>
            <a:r>
              <a:rPr lang="en-US" dirty="0"/>
              <a:t>Images are Numbers</a:t>
            </a:r>
          </a:p>
        </p:txBody>
      </p:sp>
      <p:pic>
        <p:nvPicPr>
          <p:cNvPr id="5" name="Content Placeholder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6CF779E4-7C56-C28F-505D-7475B8D31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141" y="1322815"/>
            <a:ext cx="9152965" cy="5260817"/>
          </a:xfrm>
        </p:spPr>
      </p:pic>
    </p:spTree>
    <p:extLst>
      <p:ext uri="{BB962C8B-B14F-4D97-AF65-F5344CB8AC3E}">
        <p14:creationId xmlns:p14="http://schemas.microsoft.com/office/powerpoint/2010/main" val="2335882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44CB-9B23-988E-F780-908E20DE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 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027DEF-CFB0-655B-1CE0-99317453F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6" y="1906981"/>
            <a:ext cx="9806367" cy="4434183"/>
          </a:xfrm>
        </p:spPr>
      </p:pic>
    </p:spTree>
    <p:extLst>
      <p:ext uri="{BB962C8B-B14F-4D97-AF65-F5344CB8AC3E}">
        <p14:creationId xmlns:p14="http://schemas.microsoft.com/office/powerpoint/2010/main" val="212340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8A13-06AE-3848-A3B1-E94CE433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Performing CC – “</a:t>
            </a:r>
            <a:r>
              <a:rPr lang="en-US" b="1" dirty="0"/>
              <a:t>Valid” Method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79A9405-B078-9761-7A1F-B33769CEA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43103"/>
            <a:ext cx="10440660" cy="39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1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901D-C8A9-21EA-4AE3-ABC9DB61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Performing CC – </a:t>
            </a:r>
            <a:br>
              <a:rPr lang="en-US" dirty="0"/>
            </a:br>
            <a:r>
              <a:rPr lang="en-US" dirty="0"/>
              <a:t>“</a:t>
            </a:r>
            <a:r>
              <a:rPr lang="en-US" b="1" dirty="0"/>
              <a:t>Full” Method</a:t>
            </a:r>
            <a:endParaRPr lang="en-US" dirty="0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A4DD98-E2B0-8BE0-41BF-5DE9617D1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487" y="2108200"/>
            <a:ext cx="9383352" cy="3760788"/>
          </a:xfrm>
        </p:spPr>
      </p:pic>
    </p:spTree>
    <p:extLst>
      <p:ext uri="{BB962C8B-B14F-4D97-AF65-F5344CB8AC3E}">
        <p14:creationId xmlns:p14="http://schemas.microsoft.com/office/powerpoint/2010/main" val="267329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CD7B-5EDE-AF81-CF16-E68D2DC7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Performing CC - </a:t>
            </a:r>
            <a:r>
              <a:rPr lang="en-US" b="1" dirty="0"/>
              <a:t>Full</a:t>
            </a:r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6F129EB-9482-0438-5604-56BCD97AD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09" r="12"/>
          <a:stretch/>
        </p:blipFill>
        <p:spPr>
          <a:xfrm>
            <a:off x="1195347" y="2276061"/>
            <a:ext cx="9502131" cy="3766455"/>
          </a:xfrm>
        </p:spPr>
      </p:pic>
    </p:spTree>
    <p:extLst>
      <p:ext uri="{BB962C8B-B14F-4D97-AF65-F5344CB8AC3E}">
        <p14:creationId xmlns:p14="http://schemas.microsoft.com/office/powerpoint/2010/main" val="358098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F6BB-A227-4B13-6597-A889305C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Performing CC - </a:t>
            </a:r>
            <a:r>
              <a:rPr lang="en-US" b="1" dirty="0"/>
              <a:t>Full</a:t>
            </a:r>
            <a:endParaRPr lang="en-US" dirty="0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425456E-413B-297B-1529-564393BF9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535" y="1937330"/>
            <a:ext cx="9229839" cy="4294505"/>
          </a:xfrm>
        </p:spPr>
      </p:pic>
    </p:spTree>
    <p:extLst>
      <p:ext uri="{BB962C8B-B14F-4D97-AF65-F5344CB8AC3E}">
        <p14:creationId xmlns:p14="http://schemas.microsoft.com/office/powerpoint/2010/main" val="2185011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9FFD-FB5F-EA21-83EC-45FC255D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Performing CC - </a:t>
            </a:r>
            <a:r>
              <a:rPr lang="en-US" b="1" dirty="0"/>
              <a:t>Full</a:t>
            </a:r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9E8C7E1-69A9-299F-C2B2-9E99F49F6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636" y="1915642"/>
            <a:ext cx="9242456" cy="4266497"/>
          </a:xfrm>
        </p:spPr>
      </p:pic>
    </p:spTree>
    <p:extLst>
      <p:ext uri="{BB962C8B-B14F-4D97-AF65-F5344CB8AC3E}">
        <p14:creationId xmlns:p14="http://schemas.microsoft.com/office/powerpoint/2010/main" val="2378602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31F5-3E17-D747-AEC6-7D2F2077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3CC0-05FA-4FD3-92D7-7969E4FC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4" y="2187388"/>
            <a:ext cx="10501256" cy="368170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1) Let’s first think about images.</a:t>
            </a:r>
          </a:p>
          <a:p>
            <a:r>
              <a:rPr lang="en-US" sz="2800" dirty="0"/>
              <a:t>2) If an image is b &amp; w, it may have a “depth” of one pixel. </a:t>
            </a:r>
          </a:p>
          <a:p>
            <a:r>
              <a:rPr lang="en-US" sz="2800" dirty="0"/>
              <a:t>3) If an image is RGB, it will have a “depth” of three pixels...</a:t>
            </a:r>
          </a:p>
          <a:p>
            <a:endParaRPr lang="en-US" sz="2800" dirty="0"/>
          </a:p>
          <a:p>
            <a:r>
              <a:rPr lang="en-US" sz="2800" b="1" dirty="0"/>
              <a:t>What does this mean?</a:t>
            </a:r>
          </a:p>
          <a:p>
            <a:r>
              <a:rPr lang="en-US" sz="2800" b="1" dirty="0"/>
              <a:t>How does this affect CNNs and image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2820893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475D-2D0D-3E25-8AA7-0E619412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22212-A330-A8AB-0E28-E6071B931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3" y="2027583"/>
            <a:ext cx="11509513" cy="4363278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What is Image Classification?</a:t>
            </a:r>
          </a:p>
          <a:p>
            <a:r>
              <a:rPr lang="en-US" sz="2400" dirty="0"/>
              <a:t>Image classification is the process of </a:t>
            </a:r>
            <a:r>
              <a:rPr lang="en-US" sz="2400" b="1" dirty="0"/>
              <a:t>segmenting images </a:t>
            </a:r>
            <a:r>
              <a:rPr lang="en-US" sz="2400" dirty="0"/>
              <a:t>into </a:t>
            </a:r>
            <a:r>
              <a:rPr lang="en-US" sz="2400" b="1" dirty="0"/>
              <a:t>different categories </a:t>
            </a:r>
            <a:r>
              <a:rPr lang="en-US" sz="2400" dirty="0"/>
              <a:t>based on their </a:t>
            </a:r>
            <a:r>
              <a:rPr lang="en-US" sz="2400" b="1" dirty="0">
                <a:solidFill>
                  <a:srgbClr val="C00000"/>
                </a:solidFill>
              </a:rPr>
              <a:t>features</a:t>
            </a:r>
            <a:r>
              <a:rPr lang="en-US" sz="2400" dirty="0"/>
              <a:t>. </a:t>
            </a:r>
          </a:p>
          <a:p>
            <a:r>
              <a:rPr lang="en-US" sz="2400" dirty="0"/>
              <a:t>A feature could be the </a:t>
            </a:r>
            <a:r>
              <a:rPr lang="en-US" sz="2400" b="1" dirty="0"/>
              <a:t>edges </a:t>
            </a:r>
            <a:r>
              <a:rPr lang="en-US" sz="2400" dirty="0"/>
              <a:t>in an image, the </a:t>
            </a:r>
            <a:r>
              <a:rPr lang="en-US" sz="2400" b="1" dirty="0"/>
              <a:t>pixel intensity</a:t>
            </a:r>
            <a:r>
              <a:rPr lang="en-US" sz="2400" dirty="0"/>
              <a:t>, the </a:t>
            </a:r>
            <a:r>
              <a:rPr lang="en-US" sz="2400" b="1" dirty="0"/>
              <a:t>change in pixel values</a:t>
            </a:r>
            <a:r>
              <a:rPr lang="en-US" sz="2400" dirty="0"/>
              <a:t>, and many more.</a:t>
            </a:r>
          </a:p>
          <a:p>
            <a:r>
              <a:rPr lang="en-US" sz="2400" dirty="0"/>
              <a:t>An image consists of the </a:t>
            </a:r>
            <a:r>
              <a:rPr lang="en-US" sz="2400" b="1" dirty="0"/>
              <a:t>smallest indivisible segments called pixels. </a:t>
            </a:r>
          </a:p>
          <a:p>
            <a:r>
              <a:rPr lang="en-US" sz="2400" b="1" dirty="0"/>
              <a:t>E</a:t>
            </a:r>
            <a:r>
              <a:rPr lang="en-US" sz="2400" dirty="0"/>
              <a:t>very pixel has a </a:t>
            </a:r>
            <a:r>
              <a:rPr lang="en-US" sz="2400" b="1" dirty="0"/>
              <a:t>strength</a:t>
            </a:r>
            <a:r>
              <a:rPr lang="en-US" sz="2400" dirty="0"/>
              <a:t> often known as the </a:t>
            </a:r>
            <a:r>
              <a:rPr lang="en-US" sz="2400" b="1" dirty="0"/>
              <a:t>pixel intensity</a:t>
            </a:r>
            <a:r>
              <a:rPr lang="en-US" sz="2400" dirty="0"/>
              <a:t>.</a:t>
            </a:r>
          </a:p>
          <a:p>
            <a:r>
              <a:rPr lang="en-US" sz="2400" dirty="0"/>
              <a:t>Digital images usually comes with </a:t>
            </a:r>
            <a:r>
              <a:rPr lang="en-US" sz="2400" b="1" u="sng" dirty="0"/>
              <a:t>three color channels</a:t>
            </a:r>
            <a:r>
              <a:rPr lang="en-US" sz="2400" u="sng" dirty="0"/>
              <a:t> - Red-Green-Blue </a:t>
            </a:r>
            <a:r>
              <a:rPr lang="en-US" sz="2400" b="1" u="sng" dirty="0"/>
              <a:t>(RGB) </a:t>
            </a:r>
          </a:p>
          <a:p>
            <a:r>
              <a:rPr lang="en-US" sz="2400" b="1" dirty="0"/>
              <a:t>Why RGB?  </a:t>
            </a:r>
            <a:r>
              <a:rPr lang="en-US" sz="2400" dirty="0"/>
              <a:t>- Because it has been seen that a combination of these three </a:t>
            </a:r>
            <a:r>
              <a:rPr lang="en-US" sz="2400" b="1" dirty="0"/>
              <a:t>can produce all possible color pallets. </a:t>
            </a:r>
          </a:p>
        </p:txBody>
      </p:sp>
    </p:spTree>
    <p:extLst>
      <p:ext uri="{BB962C8B-B14F-4D97-AF65-F5344CB8AC3E}">
        <p14:creationId xmlns:p14="http://schemas.microsoft.com/office/powerpoint/2010/main" val="7561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A8F9-87CA-3B5B-4141-CCBE8852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&amp; W</a:t>
            </a:r>
          </a:p>
        </p:txBody>
      </p:sp>
      <p:pic>
        <p:nvPicPr>
          <p:cNvPr id="5" name="Content Placeholder 4" descr="A picture containing text, mammal, cat, domestic cat&#10;&#10;Description automatically generated">
            <a:extLst>
              <a:ext uri="{FF2B5EF4-FFF2-40B4-BE49-F238E27FC236}">
                <a16:creationId xmlns:a16="http://schemas.microsoft.com/office/drawing/2014/main" id="{28921FFC-F132-4A4B-D10F-714FEDB4F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080" y="2428263"/>
            <a:ext cx="7688263" cy="3403543"/>
          </a:xfrm>
        </p:spPr>
      </p:pic>
    </p:spTree>
    <p:extLst>
      <p:ext uri="{BB962C8B-B14F-4D97-AF65-F5344CB8AC3E}">
        <p14:creationId xmlns:p14="http://schemas.microsoft.com/office/powerpoint/2010/main" val="2137630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9F1D-382B-5E8F-6892-F2CAE7B9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514477" cy="1450757"/>
          </a:xfrm>
        </p:spPr>
        <p:txBody>
          <a:bodyPr/>
          <a:lstStyle/>
          <a:p>
            <a:r>
              <a:rPr lang="en-US" dirty="0"/>
              <a:t>RGB Color</a:t>
            </a:r>
          </a:p>
        </p:txBody>
      </p:sp>
      <p:pic>
        <p:nvPicPr>
          <p:cNvPr id="5" name="Content Placeholder 4" descr="A picture containing text, cat, mammal, domestic cat&#10;&#10;Description automatically generated">
            <a:extLst>
              <a:ext uri="{FF2B5EF4-FFF2-40B4-BE49-F238E27FC236}">
                <a16:creationId xmlns:a16="http://schemas.microsoft.com/office/drawing/2014/main" id="{B3B6D270-2BDD-F97B-1E17-9012AEA42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50" y="2237409"/>
            <a:ext cx="5542584" cy="3760788"/>
          </a:xfrm>
        </p:spPr>
      </p:pic>
      <p:pic>
        <p:nvPicPr>
          <p:cNvPr id="6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37CB63-7D7B-A801-29FA-697591BA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748" y="445450"/>
            <a:ext cx="5471160" cy="2773680"/>
          </a:xfrm>
          <a:prstGeom prst="rect">
            <a:avLst/>
          </a:prstGeom>
        </p:spPr>
      </p:pic>
      <p:pic>
        <p:nvPicPr>
          <p:cNvPr id="7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49F0889-D638-3C89-91E6-FD8C51CB2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924" y="2857499"/>
            <a:ext cx="3124200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1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D132-A74F-CD73-9910-8BA9C621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8479"/>
          </a:xfrm>
        </p:spPr>
        <p:txBody>
          <a:bodyPr>
            <a:normAutofit fontScale="90000"/>
          </a:bodyPr>
          <a:lstStyle/>
          <a:p>
            <a:r>
              <a:rPr lang="en-US" dirty="0"/>
              <a:t>Kernels Can Detect Features</a:t>
            </a:r>
          </a:p>
        </p:txBody>
      </p:sp>
      <p:pic>
        <p:nvPicPr>
          <p:cNvPr id="9" name="Content Placeholder 8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197841C5-1494-EECF-5F85-2134D331E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507" y="1175164"/>
            <a:ext cx="10207213" cy="5516736"/>
          </a:xfrm>
        </p:spPr>
      </p:pic>
    </p:spTree>
    <p:extLst>
      <p:ext uri="{BB962C8B-B14F-4D97-AF65-F5344CB8AC3E}">
        <p14:creationId xmlns:p14="http://schemas.microsoft.com/office/powerpoint/2010/main" val="2343568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77FD-047F-0621-1D70-899BE2DE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DD6682-DA55-CC34-F339-547DF5931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222164"/>
            <a:ext cx="11370366" cy="6349233"/>
          </a:xfrm>
        </p:spPr>
      </p:pic>
    </p:spTree>
    <p:extLst>
      <p:ext uri="{BB962C8B-B14F-4D97-AF65-F5344CB8AC3E}">
        <p14:creationId xmlns:p14="http://schemas.microsoft.com/office/powerpoint/2010/main" val="3498498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0DCA-64D0-12BA-0C5D-40554381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r>
              <a:rPr lang="en-US" dirty="0"/>
              <a:t>A Convolutional Layer</a:t>
            </a:r>
          </a:p>
        </p:txBody>
      </p:sp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C3E4DD37-B49A-5278-9491-88A9D73DA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65" y="989012"/>
            <a:ext cx="10316817" cy="5836902"/>
          </a:xfrm>
        </p:spPr>
      </p:pic>
    </p:spTree>
    <p:extLst>
      <p:ext uri="{BB962C8B-B14F-4D97-AF65-F5344CB8AC3E}">
        <p14:creationId xmlns:p14="http://schemas.microsoft.com/office/powerpoint/2010/main" val="770045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7A29-D11E-B741-DB3D-2DB2733C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80208"/>
          </a:xfrm>
        </p:spPr>
        <p:txBody>
          <a:bodyPr>
            <a:normAutofit fontScale="90000"/>
          </a:bodyPr>
          <a:lstStyle/>
          <a:p>
            <a:r>
              <a:rPr lang="en-US" dirty="0"/>
              <a:t>A Convolutional Layer – cont.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487D19D-2372-1F7F-7CC0-DB4A8E812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622" y="766811"/>
            <a:ext cx="10326756" cy="5905159"/>
          </a:xfrm>
        </p:spPr>
      </p:pic>
    </p:spTree>
    <p:extLst>
      <p:ext uri="{BB962C8B-B14F-4D97-AF65-F5344CB8AC3E}">
        <p14:creationId xmlns:p14="http://schemas.microsoft.com/office/powerpoint/2010/main" val="2365357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8576-B2CB-09E3-0FEE-C31E9797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58832"/>
          </a:xfrm>
        </p:spPr>
        <p:txBody>
          <a:bodyPr>
            <a:normAutofit fontScale="90000"/>
          </a:bodyPr>
          <a:lstStyle/>
          <a:p>
            <a:r>
              <a:rPr lang="en-US" dirty="0"/>
              <a:t>A Convolutional Layer – cont.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BA6F7AA-8F55-63BA-32AF-DE3D7BC8C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7" y="895594"/>
            <a:ext cx="9978887" cy="5786655"/>
          </a:xfrm>
        </p:spPr>
      </p:pic>
    </p:spTree>
    <p:extLst>
      <p:ext uri="{BB962C8B-B14F-4D97-AF65-F5344CB8AC3E}">
        <p14:creationId xmlns:p14="http://schemas.microsoft.com/office/powerpoint/2010/main" val="3201692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5630-83C0-EF7E-69C1-44BC022A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6275"/>
          </a:xfrm>
        </p:spPr>
        <p:txBody>
          <a:bodyPr/>
          <a:lstStyle/>
          <a:p>
            <a:r>
              <a:rPr lang="en-US" dirty="0"/>
              <a:t>Same for Second Kernel</a:t>
            </a:r>
          </a:p>
        </p:txBody>
      </p:sp>
      <p:pic>
        <p:nvPicPr>
          <p:cNvPr id="5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F6B76613-7139-5D31-34A2-AD562429B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426" y="1483487"/>
            <a:ext cx="7951303" cy="5094682"/>
          </a:xfrm>
        </p:spPr>
      </p:pic>
    </p:spTree>
    <p:extLst>
      <p:ext uri="{BB962C8B-B14F-4D97-AF65-F5344CB8AC3E}">
        <p14:creationId xmlns:p14="http://schemas.microsoft.com/office/powerpoint/2010/main" val="1187931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8844-C87D-5EFE-6460-F49EDF9B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Notation for the Math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DDEA0D-F459-28F1-2442-828C6C442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6302" y="2429309"/>
            <a:ext cx="5173980" cy="2979420"/>
          </a:xfr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DC69419-0A5D-59FA-8999-95FB2C10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60" y="2687727"/>
            <a:ext cx="5158740" cy="295656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DE6CBBC-FB2F-DD52-6832-EDC99A3F21C8}"/>
              </a:ext>
            </a:extLst>
          </p:cNvPr>
          <p:cNvSpPr/>
          <p:nvPr/>
        </p:nvSpPr>
        <p:spPr>
          <a:xfrm>
            <a:off x="5635487" y="3339548"/>
            <a:ext cx="864704" cy="1321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8FDB-D4C1-4D92-353A-5F4C5C5D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6580"/>
          </a:xfrm>
        </p:spPr>
        <p:txBody>
          <a:bodyPr/>
          <a:lstStyle/>
          <a:p>
            <a:r>
              <a:rPr lang="en-US" dirty="0"/>
              <a:t>Combinations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54329CB-512A-6B61-E7EE-5C5ADB59F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1611"/>
            <a:ext cx="11923500" cy="3091070"/>
          </a:xfrm>
        </p:spPr>
      </p:pic>
      <p:pic>
        <p:nvPicPr>
          <p:cNvPr id="7" name="Picture 6" descr="A picture containing text, keyboard&#10;&#10;Description automatically generated">
            <a:extLst>
              <a:ext uri="{FF2B5EF4-FFF2-40B4-BE49-F238E27FC236}">
                <a16:creationId xmlns:a16="http://schemas.microsoft.com/office/drawing/2014/main" id="{CFE5FC96-59AD-8CB8-0341-BA718C40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99" y="3634408"/>
            <a:ext cx="6431114" cy="3032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E6D3BF-A918-8ECF-3D47-B4CD254AB35D}"/>
              </a:ext>
            </a:extLst>
          </p:cNvPr>
          <p:cNvSpPr txBox="1"/>
          <p:nvPr/>
        </p:nvSpPr>
        <p:spPr>
          <a:xfrm>
            <a:off x="7841974" y="4581939"/>
            <a:ext cx="3749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Each kernel-set + bias </a:t>
            </a:r>
            <a:r>
              <a:rPr lang="en-US" dirty="0">
                <a:sym typeface="Wingdings" panose="05000000000000000000" pitchFamily="2" charset="2"/>
              </a:rPr>
              <a:t> output</a:t>
            </a:r>
          </a:p>
          <a:p>
            <a:pPr marL="342900" indent="-342900"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Depth of kernel-set = depth input</a:t>
            </a:r>
          </a:p>
          <a:p>
            <a:pPr marL="342900" indent="-342900"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Num outputs = num kernel-sets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89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AB63F06-5FD8-AC71-A636-A74F50858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91" y="1393916"/>
            <a:ext cx="10430313" cy="18279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3A569-37D8-BEAA-0DBD-4017D1469898}"/>
              </a:ext>
            </a:extLst>
          </p:cNvPr>
          <p:cNvSpPr txBox="1"/>
          <p:nvPr/>
        </p:nvSpPr>
        <p:spPr>
          <a:xfrm>
            <a:off x="306097" y="3423130"/>
            <a:ext cx="3281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– while this looks very similar to the non-convolutional layers – the K and X, etc. are </a:t>
            </a:r>
            <a:r>
              <a:rPr lang="en-US" sz="2000" b="1" dirty="0"/>
              <a:t>MATRICES (not scalars)</a:t>
            </a:r>
          </a:p>
          <a:p>
            <a:endParaRPr lang="en-US" sz="2000" dirty="0"/>
          </a:p>
          <a:p>
            <a:r>
              <a:rPr lang="en-US" sz="2000" dirty="0"/>
              <a:t>Also, the </a:t>
            </a:r>
            <a:r>
              <a:rPr lang="en-US" sz="2000" b="1" dirty="0"/>
              <a:t>stars </a:t>
            </a:r>
            <a:r>
              <a:rPr lang="en-US" sz="2000" dirty="0"/>
              <a:t>are not multiplication – but rather are </a:t>
            </a:r>
            <a:r>
              <a:rPr lang="en-US" sz="2000" b="1" dirty="0"/>
              <a:t>cross-correlation</a:t>
            </a:r>
            <a:r>
              <a:rPr lang="en-US" sz="2000" dirty="0"/>
              <a:t>.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6A5AA83-15B9-4296-BFC6-363EAF30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182" y="3657600"/>
            <a:ext cx="7329542" cy="24958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EC9F264-C543-3636-83F7-21E623DE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806450"/>
          </a:xfrm>
        </p:spPr>
        <p:txBody>
          <a:bodyPr/>
          <a:lstStyle/>
          <a:p>
            <a:r>
              <a:rPr lang="en-US" dirty="0"/>
              <a:t>Combinations Equation</a:t>
            </a:r>
          </a:p>
        </p:txBody>
      </p:sp>
    </p:spTree>
    <p:extLst>
      <p:ext uri="{BB962C8B-B14F-4D97-AF65-F5344CB8AC3E}">
        <p14:creationId xmlns:p14="http://schemas.microsoft.com/office/powerpoint/2010/main" val="2203322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5B03907-7ACA-C15D-41F8-BE04E721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375" y="194387"/>
            <a:ext cx="10291766" cy="29212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6D159-DA21-6CEB-CCA4-D57C761B18C5}"/>
              </a:ext>
            </a:extLst>
          </p:cNvPr>
          <p:cNvSpPr txBox="1"/>
          <p:nvPr/>
        </p:nvSpPr>
        <p:spPr>
          <a:xfrm>
            <a:off x="918375" y="3567449"/>
            <a:ext cx="4031311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Here – the    . | *  pretend symbol means that we perform </a:t>
            </a:r>
            <a:r>
              <a:rPr lang="en-US" sz="2400" b="1" dirty="0"/>
              <a:t>cross-correlation between the matrices </a:t>
            </a:r>
            <a:r>
              <a:rPr lang="en-US" sz="2400" dirty="0"/>
              <a:t>and </a:t>
            </a:r>
            <a:r>
              <a:rPr lang="en-US" sz="2400" b="1" dirty="0"/>
              <a:t>sum</a:t>
            </a:r>
            <a:r>
              <a:rPr lang="en-US" sz="2400" dirty="0"/>
              <a:t> up the values as shown on the previous slides.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D33B87C-4111-C03D-6E23-A2060EFE7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742316"/>
            <a:ext cx="5751697" cy="1958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930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B269FB9-6A0A-33B5-346D-5BEEFD4FB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1" y="3757371"/>
            <a:ext cx="5478853" cy="90595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1374D30-7246-02B9-D230-7AC67975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40" y="298174"/>
            <a:ext cx="7878527" cy="223630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6B74151-9347-0A29-65E1-5D5DA53DDDEF}"/>
              </a:ext>
            </a:extLst>
          </p:cNvPr>
          <p:cNvSpPr/>
          <p:nvPr/>
        </p:nvSpPr>
        <p:spPr>
          <a:xfrm>
            <a:off x="2631016" y="2729451"/>
            <a:ext cx="1451113" cy="715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2D5B6-E1C9-0152-B477-AB7342EB9E83}"/>
              </a:ext>
            </a:extLst>
          </p:cNvPr>
          <p:cNvSpPr txBox="1"/>
          <p:nvPr/>
        </p:nvSpPr>
        <p:spPr>
          <a:xfrm>
            <a:off x="8333885" y="298174"/>
            <a:ext cx="3687875" cy="59093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1) This formula looks exactly like  our linear combination formula for “normal FF networks” (called a Dense Layer). </a:t>
            </a:r>
          </a:p>
          <a:p>
            <a:endParaRPr lang="en-US" dirty="0"/>
          </a:p>
          <a:p>
            <a:r>
              <a:rPr lang="en-US" dirty="0"/>
              <a:t>2) However – these are </a:t>
            </a:r>
            <a:r>
              <a:rPr lang="en-US" b="1" dirty="0"/>
              <a:t>MATRECIES OF MATRICES here </a:t>
            </a:r>
            <a:r>
              <a:rPr lang="en-US" dirty="0"/>
              <a:t>and the operation is </a:t>
            </a:r>
            <a:r>
              <a:rPr lang="en-US" b="1" dirty="0"/>
              <a:t>cross-correlation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3) However, if we assume that our input “matrices” are </a:t>
            </a:r>
            <a:r>
              <a:rPr lang="en-US" b="1" dirty="0"/>
              <a:t>1 by 1</a:t>
            </a:r>
            <a:r>
              <a:rPr lang="en-US" dirty="0"/>
              <a:t>, then this reduces to the  equation of the “Dense” layer. </a:t>
            </a:r>
          </a:p>
          <a:p>
            <a:endParaRPr lang="en-US" dirty="0"/>
          </a:p>
          <a:p>
            <a:r>
              <a:rPr lang="en-US" dirty="0"/>
              <a:t>4) </a:t>
            </a:r>
            <a:r>
              <a:rPr lang="en-US" b="1" dirty="0"/>
              <a:t>Cross-correlation between two 1 by 1  matrices </a:t>
            </a:r>
            <a:r>
              <a:rPr lang="en-US" dirty="0"/>
              <a:t>is actually the 1d matrix containing the product of the elements – so </a:t>
            </a:r>
            <a:r>
              <a:rPr lang="en-US" b="1" dirty="0"/>
              <a:t>a simple dot product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The Convolutional layer is actually a generalization of the Dense layer. </a:t>
            </a:r>
          </a:p>
        </p:txBody>
      </p:sp>
    </p:spTree>
    <p:extLst>
      <p:ext uri="{BB962C8B-B14F-4D97-AF65-F5344CB8AC3E}">
        <p14:creationId xmlns:p14="http://schemas.microsoft.com/office/powerpoint/2010/main" val="347601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70D8-5D48-6CCC-F33B-8F3FA895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Features of a “9”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35B8D74-346A-8AC9-C3EC-344A7352F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224" y="1737360"/>
            <a:ext cx="8301646" cy="4663531"/>
          </a:xfrm>
        </p:spPr>
      </p:pic>
    </p:spTree>
    <p:extLst>
      <p:ext uri="{BB962C8B-B14F-4D97-AF65-F5344CB8AC3E}">
        <p14:creationId xmlns:p14="http://schemas.microsoft.com/office/powerpoint/2010/main" val="1087154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5AE1-9986-0BC5-D0AE-D753F7A2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 – Gradients for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C4B2-B234-A03D-D9B4-E967B78C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266122"/>
            <a:ext cx="11082131" cy="4432852"/>
          </a:xfrm>
        </p:spPr>
        <p:txBody>
          <a:bodyPr>
            <a:normAutofit/>
          </a:bodyPr>
          <a:lstStyle/>
          <a:p>
            <a:r>
              <a:rPr lang="en-US" dirty="0"/>
              <a:t>Let E be the Error (or Loss) function. </a:t>
            </a:r>
          </a:p>
          <a:p>
            <a:r>
              <a:rPr lang="en-US" dirty="0"/>
              <a:t>We want the derivative of E with respect to a given predicted output Yi. </a:t>
            </a:r>
          </a:p>
          <a:p>
            <a:r>
              <a:rPr lang="en-US" dirty="0"/>
              <a:t>In other words – how would changing Yi affect the Error?</a:t>
            </a:r>
          </a:p>
          <a:p>
            <a:endParaRPr lang="en-US" dirty="0"/>
          </a:p>
          <a:p>
            <a:r>
              <a:rPr lang="en-US" dirty="0"/>
              <a:t>To solve this – we need to consider what Y is made up of. </a:t>
            </a:r>
          </a:p>
          <a:p>
            <a:r>
              <a:rPr lang="en-US" dirty="0"/>
              <a:t>Y (the predicted output –( we call this </a:t>
            </a:r>
            <a:r>
              <a:rPr lang="en-US" dirty="0" err="1"/>
              <a:t>y_hat</a:t>
            </a:r>
            <a:r>
              <a:rPr lang="en-US" dirty="0"/>
              <a:t>)  - is affected by:</a:t>
            </a:r>
          </a:p>
          <a:p>
            <a:r>
              <a:rPr lang="en-US" dirty="0"/>
              <a:t> -  the biases (B) and </a:t>
            </a:r>
          </a:p>
          <a:p>
            <a:r>
              <a:rPr lang="en-US" dirty="0"/>
              <a:t> - the Kernels (K) and</a:t>
            </a:r>
          </a:p>
          <a:p>
            <a:r>
              <a:rPr lang="en-US" dirty="0"/>
              <a:t> - the inputs (X)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0A64BA0-F8EC-450E-308A-46015B76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18" y="1284384"/>
            <a:ext cx="5478853" cy="905952"/>
          </a:xfrm>
          <a:prstGeom prst="rect">
            <a:avLst/>
          </a:prstGeom>
        </p:spPr>
      </p:pic>
      <p:pic>
        <p:nvPicPr>
          <p:cNvPr id="6" name="Picture 5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5EA39CAA-DA3B-79F6-2A1C-86843C16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790" y="3027625"/>
            <a:ext cx="3566160" cy="3208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974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A885-198B-F40D-F7B8-FA5F6B08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5971"/>
          </a:xfrm>
        </p:spPr>
        <p:txBody>
          <a:bodyPr/>
          <a:lstStyle/>
          <a:p>
            <a:r>
              <a:rPr lang="en-US" dirty="0"/>
              <a:t>Resolving the Derivatives</a:t>
            </a:r>
          </a:p>
        </p:txBody>
      </p:sp>
      <p:pic>
        <p:nvPicPr>
          <p:cNvPr id="5" name="Content Placeholder 4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2207E10E-436E-84A6-5452-B9263E236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36" y="1468197"/>
            <a:ext cx="5706613" cy="1960803"/>
          </a:xfrm>
        </p:spPr>
      </p:pic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93DD76A-F9ED-BAB5-B600-D51B01577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36" y="3992880"/>
            <a:ext cx="8572506" cy="1101421"/>
          </a:xfrm>
          <a:prstGeom prst="rect">
            <a:avLst/>
          </a:prstGeom>
        </p:spPr>
      </p:pic>
      <p:pic>
        <p:nvPicPr>
          <p:cNvPr id="9" name="Picture 8" descr="Schematic&#10;&#10;Description automatically generated with medium confidence">
            <a:extLst>
              <a:ext uri="{FF2B5EF4-FFF2-40B4-BE49-F238E27FC236}">
                <a16:creationId xmlns:a16="http://schemas.microsoft.com/office/drawing/2014/main" id="{E86E804A-B030-8F89-A0BA-85C4EEE0E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754" y="5443637"/>
            <a:ext cx="5364480" cy="112776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642E6B1-9C28-EE4A-2CAA-B5773D38046E}"/>
              </a:ext>
            </a:extLst>
          </p:cNvPr>
          <p:cNvSpPr/>
          <p:nvPr/>
        </p:nvSpPr>
        <p:spPr>
          <a:xfrm>
            <a:off x="9889435" y="4651513"/>
            <a:ext cx="1266245" cy="755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AAB4A-22E6-192B-E86B-633E0A823B12}"/>
              </a:ext>
            </a:extLst>
          </p:cNvPr>
          <p:cNvSpPr txBox="1"/>
          <p:nvPr/>
        </p:nvSpPr>
        <p:spPr>
          <a:xfrm>
            <a:off x="9279841" y="3066262"/>
            <a:ext cx="2548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last equation is a simplified version of the general case. Let’s start with this to try to find patterns.... </a:t>
            </a:r>
          </a:p>
        </p:txBody>
      </p:sp>
    </p:spTree>
    <p:extLst>
      <p:ext uri="{BB962C8B-B14F-4D97-AF65-F5344CB8AC3E}">
        <p14:creationId xmlns:p14="http://schemas.microsoft.com/office/powerpoint/2010/main" val="581669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7A29-D11E-B741-DB3D-2DB2733C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80208"/>
          </a:xfrm>
        </p:spPr>
        <p:txBody>
          <a:bodyPr>
            <a:normAutofit fontScale="90000"/>
          </a:bodyPr>
          <a:lstStyle/>
          <a:p>
            <a:r>
              <a:rPr lang="en-US" dirty="0"/>
              <a:t>A Convolutional Layer – cont.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487D19D-2372-1F7F-7CC0-DB4A8E812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622" y="766811"/>
            <a:ext cx="10326756" cy="5905159"/>
          </a:xfrm>
        </p:spPr>
      </p:pic>
    </p:spTree>
    <p:extLst>
      <p:ext uri="{BB962C8B-B14F-4D97-AF65-F5344CB8AC3E}">
        <p14:creationId xmlns:p14="http://schemas.microsoft.com/office/powerpoint/2010/main" val="1104680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8844-C87D-5EFE-6460-F49EDF9B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9868"/>
            <a:ext cx="10058400" cy="777240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moving forward – RECALL...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DDEA0D-F459-28F1-2442-828C6C442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623" y="1000551"/>
            <a:ext cx="5173980" cy="2979420"/>
          </a:xfr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DC69419-0A5D-59FA-8999-95FB2C10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7" y="1011981"/>
            <a:ext cx="5158740" cy="295656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DE6CBBC-FB2F-DD52-6832-EDC99A3F21C8}"/>
              </a:ext>
            </a:extLst>
          </p:cNvPr>
          <p:cNvSpPr/>
          <p:nvPr/>
        </p:nvSpPr>
        <p:spPr>
          <a:xfrm>
            <a:off x="5526157" y="2232846"/>
            <a:ext cx="864704" cy="1321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keyboard&#10;&#10;Description automatically generated">
            <a:extLst>
              <a:ext uri="{FF2B5EF4-FFF2-40B4-BE49-F238E27FC236}">
                <a16:creationId xmlns:a16="http://schemas.microsoft.com/office/drawing/2014/main" id="{0527C3A6-3081-58A4-99E8-18C03BFD7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22" y="4159645"/>
            <a:ext cx="5173981" cy="243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CB3D1E7-084A-21CC-65CE-E08E528F4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52" y="4786957"/>
            <a:ext cx="5746965" cy="10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51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C27A-B2F0-3866-981C-02347028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Simple Case</a:t>
            </a:r>
          </a:p>
        </p:txBody>
      </p:sp>
      <p:pic>
        <p:nvPicPr>
          <p:cNvPr id="5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4105902D-BFF8-9B12-8C74-C801E6EE2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7928" y="2306637"/>
            <a:ext cx="7660814" cy="4080591"/>
          </a:xfrm>
        </p:spPr>
      </p:pic>
      <p:pic>
        <p:nvPicPr>
          <p:cNvPr id="6" name="Picture 5" descr="Schematic&#10;&#10;Description automatically generated with medium confidence">
            <a:extLst>
              <a:ext uri="{FF2B5EF4-FFF2-40B4-BE49-F238E27FC236}">
                <a16:creationId xmlns:a16="http://schemas.microsoft.com/office/drawing/2014/main" id="{FAF01E80-B4A4-C6DF-3E4A-5822C6A4C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8" y="4084224"/>
            <a:ext cx="4220811" cy="887330"/>
          </a:xfrm>
          <a:prstGeom prst="rect">
            <a:avLst/>
          </a:prstGeom>
        </p:spPr>
      </p:pic>
      <p:sp>
        <p:nvSpPr>
          <p:cNvPr id="7" name="Arrow: Left-Up 6">
            <a:extLst>
              <a:ext uri="{FF2B5EF4-FFF2-40B4-BE49-F238E27FC236}">
                <a16:creationId xmlns:a16="http://schemas.microsoft.com/office/drawing/2014/main" id="{DB978798-00DB-2FC9-5363-1F64211BDA06}"/>
              </a:ext>
            </a:extLst>
          </p:cNvPr>
          <p:cNvSpPr/>
          <p:nvPr/>
        </p:nvSpPr>
        <p:spPr>
          <a:xfrm rot="5400000">
            <a:off x="2964334" y="5142336"/>
            <a:ext cx="1510748" cy="116918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84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005A-1F19-F5C6-EBBE-21EB0EFC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33" y="387626"/>
            <a:ext cx="1516711" cy="1835592"/>
          </a:xfrm>
        </p:spPr>
        <p:txBody>
          <a:bodyPr>
            <a:noAutofit/>
          </a:bodyPr>
          <a:lstStyle/>
          <a:p>
            <a:r>
              <a:rPr lang="en-US" sz="3200" dirty="0" err="1"/>
              <a:t>dE</a:t>
            </a:r>
            <a:r>
              <a:rPr lang="en-US" sz="3200" dirty="0"/>
              <a:t>/</a:t>
            </a:r>
            <a:r>
              <a:rPr lang="en-US" sz="3200" dirty="0" err="1"/>
              <a:t>dY</a:t>
            </a:r>
            <a:r>
              <a:rPr lang="en-US" sz="3200" dirty="0"/>
              <a:t> and </a:t>
            </a:r>
            <a:r>
              <a:rPr lang="en-US" sz="3200" dirty="0" err="1"/>
              <a:t>dE</a:t>
            </a:r>
            <a:r>
              <a:rPr lang="en-US" sz="3200" dirty="0"/>
              <a:t>/</a:t>
            </a:r>
            <a:r>
              <a:rPr lang="en-US" sz="3200" dirty="0" err="1"/>
              <a:t>dK</a:t>
            </a:r>
            <a:endParaRPr lang="en-US" sz="3200" dirty="0"/>
          </a:p>
        </p:txBody>
      </p:sp>
      <p:pic>
        <p:nvPicPr>
          <p:cNvPr id="5" name="Content Placeholder 4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328330FF-A90D-299E-AB59-C70D68184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33" y="2842591"/>
            <a:ext cx="11341596" cy="3627783"/>
          </a:xfrm>
        </p:spPr>
      </p:pic>
      <p:pic>
        <p:nvPicPr>
          <p:cNvPr id="6" name="Picture 5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A3BDD8AA-1F4B-5179-8C87-784506EEF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151" y="286603"/>
            <a:ext cx="2578589" cy="2319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23646E0-48B0-04AE-B2C4-500E6EF06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444" y="528621"/>
            <a:ext cx="6910464" cy="18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4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A021-811A-5AE0-8CA9-ED4328A2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1" y="894522"/>
            <a:ext cx="2922105" cy="2743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</a:t>
            </a:r>
            <a:r>
              <a:rPr lang="en-US" dirty="0"/>
              <a:t>/dk</a:t>
            </a:r>
            <a:br>
              <a:rPr lang="en-US" dirty="0"/>
            </a:br>
            <a:r>
              <a:rPr lang="en-US" dirty="0"/>
              <a:t>via Y</a:t>
            </a:r>
            <a:br>
              <a:rPr lang="en-US" dirty="0"/>
            </a:br>
            <a:r>
              <a:rPr lang="en-US" dirty="0"/>
              <a:t>Chain Rule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11BCD86-3C07-9ECC-3593-B97CE3A1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088" y="327212"/>
            <a:ext cx="8486912" cy="2254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FCD4DE-0023-FD42-CD0B-BAC780D687CF}"/>
              </a:ext>
            </a:extLst>
          </p:cNvPr>
          <p:cNvSpPr/>
          <p:nvPr/>
        </p:nvSpPr>
        <p:spPr>
          <a:xfrm>
            <a:off x="5983357" y="168965"/>
            <a:ext cx="1272208" cy="28525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7D9E719D-1990-6247-351F-7E0D8B8A4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095" y="3291744"/>
            <a:ext cx="11905809" cy="2820821"/>
          </a:xfrm>
        </p:spPr>
      </p:pic>
    </p:spTree>
    <p:extLst>
      <p:ext uri="{BB962C8B-B14F-4D97-AF65-F5344CB8AC3E}">
        <p14:creationId xmlns:p14="http://schemas.microsoft.com/office/powerpoint/2010/main" val="3599479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98D0-4A61-E862-E922-7F58E377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wall, scoreboard, black&#10;&#10;Description automatically generated">
            <a:extLst>
              <a:ext uri="{FF2B5EF4-FFF2-40B4-BE49-F238E27FC236}">
                <a16:creationId xmlns:a16="http://schemas.microsoft.com/office/drawing/2014/main" id="{E96FB36E-3F8D-12AF-9E02-D7508BC54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2" y="60532"/>
            <a:ext cx="12178898" cy="6510865"/>
          </a:xfrm>
        </p:spPr>
      </p:pic>
    </p:spTree>
    <p:extLst>
      <p:ext uri="{BB962C8B-B14F-4D97-AF65-F5344CB8AC3E}">
        <p14:creationId xmlns:p14="http://schemas.microsoft.com/office/powerpoint/2010/main" val="7945817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E8D8-C3AC-6052-698E-3DBC0BE1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" y="137517"/>
            <a:ext cx="3743077" cy="896154"/>
          </a:xfrm>
        </p:spPr>
        <p:txBody>
          <a:bodyPr/>
          <a:lstStyle/>
          <a:p>
            <a:r>
              <a:rPr lang="en-US" dirty="0"/>
              <a:t>The Pattern</a:t>
            </a:r>
          </a:p>
        </p:txBody>
      </p:sp>
      <p:pic>
        <p:nvPicPr>
          <p:cNvPr id="6" name="Picture 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8C9D8980-A115-DFA1-A2BD-DD47A549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85" y="2487209"/>
            <a:ext cx="10058400" cy="4233274"/>
          </a:xfrm>
          <a:prstGeom prst="rect">
            <a:avLst/>
          </a:prstGeom>
        </p:spPr>
      </p:pic>
      <p:pic>
        <p:nvPicPr>
          <p:cNvPr id="4" name="Content Placeholder 4" descr="A picture containing text, wall, scoreboard, black&#10;&#10;Description automatically generated">
            <a:extLst>
              <a:ext uri="{FF2B5EF4-FFF2-40B4-BE49-F238E27FC236}">
                <a16:creationId xmlns:a16="http://schemas.microsoft.com/office/drawing/2014/main" id="{521D588E-7106-BFC5-C680-259CAB3F2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1586" y="286603"/>
            <a:ext cx="5115452" cy="2734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A5E34E7-D652-E58F-FC11-2E2E4F2C9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25" y="1033670"/>
            <a:ext cx="4242183" cy="1565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7028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CD45-1782-C032-1592-D55644BE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– We Looked at a </a:t>
            </a:r>
            <a:r>
              <a:rPr lang="en-US" b="1" dirty="0"/>
              <a:t>Simplified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A0BF-3B50-8DC4-F452-9846E401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2318833"/>
          </a:xfrm>
        </p:spPr>
        <p:txBody>
          <a:bodyPr>
            <a:normAutofit/>
          </a:bodyPr>
          <a:lstStyle/>
          <a:p>
            <a:r>
              <a:rPr lang="en-US" sz="2800" b="1" dirty="0"/>
              <a:t>The actual equation for the predicted outputs Yi (we call this </a:t>
            </a:r>
            <a:r>
              <a:rPr lang="en-US" sz="2800" b="1" dirty="0" err="1"/>
              <a:t>Y^i</a:t>
            </a:r>
            <a:r>
              <a:rPr lang="en-US" sz="2800" b="1" dirty="0"/>
              <a:t>) is the following. </a:t>
            </a:r>
          </a:p>
          <a:p>
            <a:r>
              <a:rPr lang="en-US" sz="2800" b="1" dirty="0"/>
              <a:t>However, there is a pattern – let’s find it by fully expanding this equation....</a:t>
            </a: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B42EC93-99FE-3A52-C086-216F562F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68" y="4631085"/>
            <a:ext cx="9358274" cy="1940312"/>
          </a:xfrm>
          <a:prstGeom prst="rect">
            <a:avLst/>
          </a:prstGeom>
        </p:spPr>
      </p:pic>
      <p:pic>
        <p:nvPicPr>
          <p:cNvPr id="6" name="Picture 5" descr="Schematic&#10;&#10;Description automatically generated with medium confidence">
            <a:extLst>
              <a:ext uri="{FF2B5EF4-FFF2-40B4-BE49-F238E27FC236}">
                <a16:creationId xmlns:a16="http://schemas.microsoft.com/office/drawing/2014/main" id="{1ED5F01D-0685-CB46-07D9-9C0E0495D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94" y="959128"/>
            <a:ext cx="4220811" cy="88733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9172327-AE92-D50B-FEF5-76B46A98255C}"/>
              </a:ext>
            </a:extLst>
          </p:cNvPr>
          <p:cNvSpPr/>
          <p:nvPr/>
        </p:nvSpPr>
        <p:spPr>
          <a:xfrm>
            <a:off x="6661605" y="1046898"/>
            <a:ext cx="970156" cy="71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2B00-7B06-5C24-625A-90465279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Kernels for “9” Features</a:t>
            </a:r>
          </a:p>
        </p:txBody>
      </p:sp>
      <p:pic>
        <p:nvPicPr>
          <p:cNvPr id="5" name="Content Placeholder 4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B9EFFC02-5EC2-1E44-4328-2E5A5743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423" y="2201704"/>
            <a:ext cx="8793480" cy="3573780"/>
          </a:xfrm>
        </p:spPr>
      </p:pic>
    </p:spTree>
    <p:extLst>
      <p:ext uri="{BB962C8B-B14F-4D97-AF65-F5344CB8AC3E}">
        <p14:creationId xmlns:p14="http://schemas.microsoft.com/office/powerpoint/2010/main" val="212079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FE5D-17D2-009B-B3B8-65341A82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60" y="395814"/>
            <a:ext cx="4054583" cy="1450757"/>
          </a:xfrm>
        </p:spPr>
        <p:txBody>
          <a:bodyPr>
            <a:noAutofit/>
          </a:bodyPr>
          <a:lstStyle/>
          <a:p>
            <a:r>
              <a:rPr lang="en-US" sz="4000" dirty="0"/>
              <a:t>Expansion of Full Equation </a:t>
            </a:r>
            <a:br>
              <a:rPr lang="en-US" sz="4000" dirty="0"/>
            </a:br>
            <a:r>
              <a:rPr lang="en-US" sz="4000" dirty="0"/>
              <a:t>(Conv Layer)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BA2734F-9271-9C88-7E26-E61BDFEBE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37360"/>
            <a:ext cx="8515408" cy="2865374"/>
          </a:xfrm>
        </p:spPr>
      </p:pic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F9BF072-A5CB-B46F-3E6F-B85E1461A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5814"/>
            <a:ext cx="5943637" cy="1232333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7B6679AF-3A6E-228D-11EF-F05057C8B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878" y="4482051"/>
            <a:ext cx="3890462" cy="22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3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977F-328E-1C43-71C2-4BE93921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for the full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9836-4C35-1008-400F-0B869A0F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8" y="2163042"/>
            <a:ext cx="11653024" cy="1320799"/>
          </a:xfrm>
        </p:spPr>
        <p:txBody>
          <a:bodyPr>
            <a:normAutofit/>
          </a:bodyPr>
          <a:lstStyle/>
          <a:p>
            <a:r>
              <a:rPr lang="en-US" sz="2000" dirty="0"/>
              <a:t>Recall that we are trying to find </a:t>
            </a:r>
            <a:r>
              <a:rPr lang="en-US" sz="2000" dirty="0" err="1"/>
              <a:t>dE</a:t>
            </a:r>
            <a:r>
              <a:rPr lang="en-US" sz="2000" dirty="0"/>
              <a:t>/y^. To do this, we will look at </a:t>
            </a:r>
            <a:r>
              <a:rPr lang="en-US" sz="2000" dirty="0" err="1"/>
              <a:t>dE</a:t>
            </a:r>
            <a:r>
              <a:rPr lang="en-US" sz="2000" dirty="0"/>
              <a:t>/</a:t>
            </a:r>
            <a:r>
              <a:rPr lang="en-US" sz="2000" dirty="0" err="1"/>
              <a:t>dK.</a:t>
            </a:r>
            <a:r>
              <a:rPr lang="en-US" sz="2000" dirty="0"/>
              <a:t> We might be thinking....</a:t>
            </a:r>
          </a:p>
          <a:p>
            <a:r>
              <a:rPr lang="en-US" sz="2000" dirty="0"/>
              <a:t>BUT!!! </a:t>
            </a:r>
            <a:r>
              <a:rPr lang="en-US" sz="2000" dirty="0">
                <a:solidFill>
                  <a:srgbClr val="C00000"/>
                </a:solidFill>
              </a:rPr>
              <a:t>We cannot do the following </a:t>
            </a:r>
            <a:r>
              <a:rPr lang="en-US" sz="2000" dirty="0"/>
              <a:t>directly because these are all matrices!   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D1CC4E60-FA64-9BD7-A092-C6C8EC91A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8" y="3483841"/>
            <a:ext cx="11260643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8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809F-3E0D-742C-B39F-330503B0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286604"/>
            <a:ext cx="11786839" cy="1218812"/>
          </a:xfrm>
        </p:spPr>
        <p:txBody>
          <a:bodyPr>
            <a:noAutofit/>
          </a:bodyPr>
          <a:lstStyle/>
          <a:p>
            <a:r>
              <a:rPr lang="en-US" sz="3600" dirty="0"/>
              <a:t>Remember – in the </a:t>
            </a:r>
            <a:r>
              <a:rPr lang="en-US" sz="3600" b="1" dirty="0"/>
              <a:t>Simple Case </a:t>
            </a:r>
            <a:r>
              <a:rPr lang="en-US" sz="3600" dirty="0"/>
              <a:t>we had values – not matrices. Notice the lowercase k’s and y’s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  <p:pic>
        <p:nvPicPr>
          <p:cNvPr id="4" name="Content Placeholder 4" descr="A picture containing text, wall, scoreboard, black&#10;&#10;Description automatically generated">
            <a:extLst>
              <a:ext uri="{FF2B5EF4-FFF2-40B4-BE49-F238E27FC236}">
                <a16:creationId xmlns:a16="http://schemas.microsoft.com/office/drawing/2014/main" id="{11011F4D-4ECA-05C4-D408-95BDF126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75" y="1737360"/>
            <a:ext cx="9412249" cy="5031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93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1A66-8B56-3146-9C27-74332A82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Take the derivative for each </a:t>
            </a:r>
            <a:r>
              <a:rPr lang="en-US" dirty="0" err="1"/>
              <a:t>Kij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2619-F893-955F-CAD3-7A48E2C1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6139"/>
            <a:ext cx="4774376" cy="147372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First – recall that our full equation is:</a:t>
            </a:r>
          </a:p>
          <a:p>
            <a:r>
              <a:rPr lang="en-US" sz="2400" dirty="0"/>
              <a:t>Next, let’s just look at </a:t>
            </a:r>
            <a:r>
              <a:rPr lang="en-US" sz="2400" dirty="0" err="1"/>
              <a:t>dE</a:t>
            </a:r>
            <a:r>
              <a:rPr lang="en-US" sz="2400" dirty="0"/>
              <a:t>/dK</a:t>
            </a:r>
            <a:r>
              <a:rPr lang="en-US" sz="2000" dirty="0"/>
              <a:t>21</a:t>
            </a:r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Notice that ONLY Y</a:t>
            </a:r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 is affected by K</a:t>
            </a:r>
            <a:r>
              <a:rPr lang="en-US" sz="2000" b="1" dirty="0">
                <a:solidFill>
                  <a:srgbClr val="C00000"/>
                </a:solidFill>
              </a:rPr>
              <a:t>21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0D10425-8D27-E8C4-7461-F01107B0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198" y="1315844"/>
            <a:ext cx="7188571" cy="2419815"/>
          </a:xfrm>
          <a:prstGeom prst="rect">
            <a:avLst/>
          </a:prstGeom>
        </p:spPr>
      </p:pic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E33CD25-1AAB-FBEA-889D-EB2934C9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06" y="4762705"/>
            <a:ext cx="9634147" cy="1450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7018B0-70D1-2D8B-E2B8-1632CFCD7736}"/>
              </a:ext>
            </a:extLst>
          </p:cNvPr>
          <p:cNvSpPr txBox="1"/>
          <p:nvPr/>
        </p:nvSpPr>
        <p:spPr>
          <a:xfrm>
            <a:off x="113833" y="4042136"/>
            <a:ext cx="11751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This gives us a specific result for K</a:t>
            </a:r>
            <a:r>
              <a:rPr lang="en-US" sz="2400" dirty="0">
                <a:solidFill>
                  <a:srgbClr val="C00000"/>
                </a:solidFill>
              </a:rPr>
              <a:t>21</a:t>
            </a:r>
            <a:r>
              <a:rPr lang="en-US" sz="3200" dirty="0">
                <a:solidFill>
                  <a:srgbClr val="C00000"/>
                </a:solidFill>
              </a:rPr>
              <a:t> *AND* a general result for </a:t>
            </a:r>
            <a:r>
              <a:rPr lang="en-US" sz="3200" dirty="0" err="1">
                <a:solidFill>
                  <a:srgbClr val="C00000"/>
                </a:solidFill>
              </a:rPr>
              <a:t>Kij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90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D406-44F5-7110-3807-CF7EAF18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Gut Check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1964EA-ECA0-E61E-C513-A140A985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88" y="1781540"/>
            <a:ext cx="8317935" cy="47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22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6A2D-9FD8-3B72-05C3-A5749618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C661-CC9A-3F1D-F487-7C460A27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5638057" cy="3656978"/>
          </a:xfrm>
        </p:spPr>
        <p:txBody>
          <a:bodyPr/>
          <a:lstStyle/>
          <a:p>
            <a:r>
              <a:rPr lang="en-US" dirty="0"/>
              <a:t>Recall that we know that </a:t>
            </a:r>
            <a:r>
              <a:rPr lang="en-US" dirty="0" err="1"/>
              <a:t>dE</a:t>
            </a:r>
            <a:r>
              <a:rPr lang="en-US" dirty="0"/>
              <a:t>/Y^ requires these three derivatives.</a:t>
            </a:r>
          </a:p>
          <a:p>
            <a:r>
              <a:rPr lang="en-US" dirty="0"/>
              <a:t>So far, we have a resolution for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dKij</a:t>
            </a:r>
            <a:endParaRPr lang="en-US" dirty="0"/>
          </a:p>
          <a:p>
            <a:endParaRPr lang="en-US" dirty="0"/>
          </a:p>
          <a:p>
            <a:r>
              <a:rPr lang="en-US" dirty="0"/>
              <a:t>Next – let’s get </a:t>
            </a:r>
            <a:r>
              <a:rPr lang="en-US" dirty="0" err="1"/>
              <a:t>dE</a:t>
            </a:r>
            <a:r>
              <a:rPr lang="en-US" dirty="0"/>
              <a:t>/dB – for the biases. </a:t>
            </a:r>
          </a:p>
          <a:p>
            <a:endParaRPr lang="en-US" dirty="0"/>
          </a:p>
          <a:p>
            <a:r>
              <a:rPr lang="en-US" dirty="0"/>
              <a:t>This will be the same as for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dKij</a:t>
            </a:r>
            <a:r>
              <a:rPr lang="en-US" dirty="0"/>
              <a:t>, but without the </a:t>
            </a:r>
            <a:r>
              <a:rPr lang="en-US" dirty="0" err="1"/>
              <a:t>Xj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45097AAE-BADE-64E9-1306-8CCEA5FB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410" y="1011981"/>
            <a:ext cx="3870310" cy="51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B56B-137C-2668-7B6A-84E08EAB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348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Recall that for one input, one kernel, and one output, we have:</a:t>
            </a:r>
          </a:p>
        </p:txBody>
      </p:sp>
      <p:pic>
        <p:nvPicPr>
          <p:cNvPr id="5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0648694-9AED-06AB-9D96-2B534F109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844" y="1398015"/>
            <a:ext cx="9606199" cy="5173382"/>
          </a:xfrm>
        </p:spPr>
      </p:pic>
    </p:spTree>
    <p:extLst>
      <p:ext uri="{BB962C8B-B14F-4D97-AF65-F5344CB8AC3E}">
        <p14:creationId xmlns:p14="http://schemas.microsoft.com/office/powerpoint/2010/main" val="1523778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773C-5E89-9E62-3357-028944D7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18" y="375813"/>
            <a:ext cx="3307452" cy="23445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Just Look at </a:t>
            </a:r>
            <a:r>
              <a:rPr lang="en-US" dirty="0" err="1"/>
              <a:t>dE</a:t>
            </a:r>
            <a:r>
              <a:rPr lang="en-US" dirty="0"/>
              <a:t>/b11</a:t>
            </a:r>
            <a:br>
              <a:rPr lang="en-US" dirty="0"/>
            </a:br>
            <a:r>
              <a:rPr lang="en-US" dirty="0"/>
              <a:t>for the simple case</a:t>
            </a:r>
          </a:p>
        </p:txBody>
      </p:sp>
      <p:pic>
        <p:nvPicPr>
          <p:cNvPr id="6" name="Content Placeholder 5" descr="Chart&#10;&#10;Description automatically generated with low confidence">
            <a:extLst>
              <a:ext uri="{FF2B5EF4-FFF2-40B4-BE49-F238E27FC236}">
                <a16:creationId xmlns:a16="http://schemas.microsoft.com/office/drawing/2014/main" id="{1372914B-BB3B-9E6B-9ECF-EA54FB0C0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18" y="3532136"/>
            <a:ext cx="9547892" cy="2344555"/>
          </a:xfr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B59AE9C-D1C8-5F0D-E309-C1A606020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95" y="204415"/>
            <a:ext cx="7837737" cy="20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89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8E2D-5160-C701-D7D1-1D2E5432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Derivative Result for B for full Equation. This is simple b/c B1 is only in Y1. So we can generalize to Bi affecting only Yi.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7AD8963-6CCE-A3DD-2A95-886DA4F08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678" y="1736586"/>
            <a:ext cx="9843247" cy="4834811"/>
          </a:xfrm>
        </p:spPr>
      </p:pic>
    </p:spTree>
    <p:extLst>
      <p:ext uri="{BB962C8B-B14F-4D97-AF65-F5344CB8AC3E}">
        <p14:creationId xmlns:p14="http://schemas.microsoft.com/office/powerpoint/2010/main" val="4197692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DAE-0356-FC43-7FBD-4ADA9B6F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697703"/>
            <a:ext cx="10058400" cy="1013685"/>
          </a:xfrm>
        </p:spPr>
        <p:txBody>
          <a:bodyPr/>
          <a:lstStyle/>
          <a:p>
            <a:r>
              <a:rPr lang="en-US" dirty="0"/>
              <a:t>Why? Recall:</a:t>
            </a:r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6B2DB315-AE12-4919-B412-78CB69386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6" y="284853"/>
            <a:ext cx="11374408" cy="2200835"/>
          </a:xfrm>
        </p:spPr>
      </p:pic>
      <p:pic>
        <p:nvPicPr>
          <p:cNvPr id="10" name="Content Placeholder 5" descr="Chart&#10;&#10;Description automatically generated with low confidence">
            <a:extLst>
              <a:ext uri="{FF2B5EF4-FFF2-40B4-BE49-F238E27FC236}">
                <a16:creationId xmlns:a16="http://schemas.microsoft.com/office/drawing/2014/main" id="{012F1934-3DA0-20DA-992E-77E2B653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43" y="3923403"/>
            <a:ext cx="9547892" cy="23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996B-2E23-E52B-67A3-4AD3131B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– Slide and Sum/Avg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5543EF4-778A-0D0C-7018-F8E58A89F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023" y="2209324"/>
            <a:ext cx="8336280" cy="3558540"/>
          </a:xfrm>
        </p:spPr>
      </p:pic>
    </p:spTree>
    <p:extLst>
      <p:ext uri="{BB962C8B-B14F-4D97-AF65-F5344CB8AC3E}">
        <p14:creationId xmlns:p14="http://schemas.microsoft.com/office/powerpoint/2010/main" val="1662931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9CB0-E886-3B6C-5666-227447F0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There! </a:t>
            </a:r>
            <a:br>
              <a:rPr lang="en-US" dirty="0"/>
            </a:br>
            <a:r>
              <a:rPr lang="en-US" dirty="0"/>
              <a:t>So Far we have:</a:t>
            </a:r>
          </a:p>
        </p:txBody>
      </p:sp>
      <p:pic>
        <p:nvPicPr>
          <p:cNvPr id="5" name="Content Placeholder 4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15E45F34-4418-F7C6-A8DB-56F3BDE51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014" y="265917"/>
            <a:ext cx="4475706" cy="6305480"/>
          </a:xfrm>
        </p:spPr>
      </p:pic>
    </p:spTree>
    <p:extLst>
      <p:ext uri="{BB962C8B-B14F-4D97-AF65-F5344CB8AC3E}">
        <p14:creationId xmlns:p14="http://schemas.microsoft.com/office/powerpoint/2010/main" val="653617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905-4D48-FA8B-72D2-D12C9534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dXj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487772C-C687-4122-90F1-52BF037B4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" y="1831906"/>
            <a:ext cx="11732812" cy="4604751"/>
          </a:xfrm>
        </p:spPr>
      </p:pic>
    </p:spTree>
    <p:extLst>
      <p:ext uri="{BB962C8B-B14F-4D97-AF65-F5344CB8AC3E}">
        <p14:creationId xmlns:p14="http://schemas.microsoft.com/office/powerpoint/2010/main" val="1736977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650236D-A321-E901-FA62-59742353E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318" y="3075709"/>
            <a:ext cx="10523681" cy="2808952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2214CEA-5007-5913-6732-22F928C8E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602" y="170329"/>
            <a:ext cx="7547738" cy="2048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997F8C-275E-8F65-11F7-8981B1795B24}"/>
              </a:ext>
            </a:extLst>
          </p:cNvPr>
          <p:cNvSpPr txBox="1"/>
          <p:nvPr/>
        </p:nvSpPr>
        <p:spPr>
          <a:xfrm>
            <a:off x="269889" y="871268"/>
            <a:ext cx="4010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Looking at </a:t>
            </a:r>
            <a:r>
              <a:rPr lang="en-US" sz="3600" dirty="0" err="1"/>
              <a:t>dE</a:t>
            </a:r>
            <a:r>
              <a:rPr lang="en-US" sz="3600" dirty="0"/>
              <a:t>/dx11</a:t>
            </a:r>
          </a:p>
        </p:txBody>
      </p:sp>
    </p:spTree>
    <p:extLst>
      <p:ext uri="{BB962C8B-B14F-4D97-AF65-F5344CB8AC3E}">
        <p14:creationId xmlns:p14="http://schemas.microsoft.com/office/powerpoint/2010/main" val="126471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C4FE-7C2B-1101-100A-696EB3A2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748" y="3289575"/>
            <a:ext cx="3235729" cy="1450757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endParaRPr lang="en-US" dirty="0"/>
          </a:p>
        </p:txBody>
      </p:sp>
      <p:pic>
        <p:nvPicPr>
          <p:cNvPr id="5" name="Content Placeholder 4" descr="A picture containing text, black, screen, scoreboard&#10;&#10;Description automatically generated">
            <a:extLst>
              <a:ext uri="{FF2B5EF4-FFF2-40B4-BE49-F238E27FC236}">
                <a16:creationId xmlns:a16="http://schemas.microsoft.com/office/drawing/2014/main" id="{D85409F9-C735-6214-AAA9-BAD6EAD34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7820198" cy="6881411"/>
          </a:xfr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627DE9-65A8-86E1-1CF6-8C9A252BA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30" y="348949"/>
            <a:ext cx="7165697" cy="1944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361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A09C-7DB6-DCCF-7FBB-B660995B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dirty="0"/>
              <a:t> set of Derivatives has a Pattern!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2544-4428-957F-352E-C897455B7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158057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To get this set of derivatives – we must perform a “full” </a:t>
            </a:r>
            <a:r>
              <a:rPr lang="en-US" b="1" dirty="0"/>
              <a:t>convolution</a:t>
            </a:r>
            <a:r>
              <a:rPr lang="en-US" dirty="0"/>
              <a:t> between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dyij</a:t>
            </a:r>
            <a:r>
              <a:rPr lang="en-US" dirty="0"/>
              <a:t>  and K</a:t>
            </a:r>
          </a:p>
          <a:p>
            <a:r>
              <a:rPr lang="en-US" dirty="0"/>
              <a:t>Superficially, for K1, we first ROTATE it by 190 degrees counter clockwise.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D38A3F8-0C09-F107-7330-ABDB69ECA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98" y="3813810"/>
            <a:ext cx="2368020" cy="222330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1CA662-1132-6B0A-04EE-FDC6FC01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721" y="3813810"/>
            <a:ext cx="2368019" cy="22334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44946CA-47E7-8F0F-D1C6-4CC75E705CB4}"/>
              </a:ext>
            </a:extLst>
          </p:cNvPr>
          <p:cNvSpPr/>
          <p:nvPr/>
        </p:nvSpPr>
        <p:spPr>
          <a:xfrm>
            <a:off x="4395355" y="4665518"/>
            <a:ext cx="1413163" cy="54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C6885-6CDA-D974-ABEA-4D4592E4C2C0}"/>
              </a:ext>
            </a:extLst>
          </p:cNvPr>
          <p:cNvSpPr txBox="1"/>
          <p:nvPr/>
        </p:nvSpPr>
        <p:spPr>
          <a:xfrm>
            <a:off x="4341321" y="4177901"/>
            <a:ext cx="14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rotated 180d</a:t>
            </a:r>
          </a:p>
        </p:txBody>
      </p:sp>
    </p:spTree>
    <p:extLst>
      <p:ext uri="{BB962C8B-B14F-4D97-AF65-F5344CB8AC3E}">
        <p14:creationId xmlns:p14="http://schemas.microsoft.com/office/powerpoint/2010/main" val="27179346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7900-578E-5F3C-C286-E979BDB5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– perform a “full” Cross-Correlation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ED92-0C9F-62D1-4B68-F6EC0830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1450757"/>
          </a:xfrm>
        </p:spPr>
        <p:txBody>
          <a:bodyPr/>
          <a:lstStyle/>
          <a:p>
            <a:r>
              <a:rPr lang="en-US" dirty="0"/>
              <a:t>Recall that if you rotate the matrix by 180 degrees (counter-clockwise) first and THEN perform the cross-correlation, this is called “matrix convolution”. </a:t>
            </a:r>
          </a:p>
          <a:p>
            <a:r>
              <a:rPr lang="en-US" dirty="0"/>
              <a:t>Recall also that FULL cross-correlation goes through all inner AND outer edges:</a:t>
            </a:r>
          </a:p>
          <a:p>
            <a:endParaRPr lang="en-US" dirty="0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697F1EF-78EB-FA69-F77D-1CE707B5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41" y="3496613"/>
            <a:ext cx="6494318" cy="32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219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C106-DAB9-0925-38CA-43439BC8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3633"/>
            <a:ext cx="11963400" cy="725379"/>
          </a:xfrm>
        </p:spPr>
        <p:txBody>
          <a:bodyPr>
            <a:normAutofit/>
          </a:bodyPr>
          <a:lstStyle/>
          <a:p>
            <a:r>
              <a:rPr lang="en-US" sz="4000" dirty="0"/>
              <a:t>Each derivative is the result of one “window”: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8ECE59BF-670F-8BB3-EBA5-3715911B7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627" y="989012"/>
            <a:ext cx="10900064" cy="5463512"/>
          </a:xfrm>
        </p:spPr>
      </p:pic>
    </p:spTree>
    <p:extLst>
      <p:ext uri="{BB962C8B-B14F-4D97-AF65-F5344CB8AC3E}">
        <p14:creationId xmlns:p14="http://schemas.microsoft.com/office/powerpoint/2010/main" val="15062595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C56F1A4-0D6E-8BD2-FD03-E17088C7F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11" y="155863"/>
            <a:ext cx="11264989" cy="6263160"/>
          </a:xfrm>
        </p:spPr>
      </p:pic>
    </p:spTree>
    <p:extLst>
      <p:ext uri="{BB962C8B-B14F-4D97-AF65-F5344CB8AC3E}">
        <p14:creationId xmlns:p14="http://schemas.microsoft.com/office/powerpoint/2010/main" val="27242523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97C3D78-F0BD-3C99-4898-3FBD6CFBC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34" y="207818"/>
            <a:ext cx="11757633" cy="6510520"/>
          </a:xfrm>
        </p:spPr>
      </p:pic>
    </p:spTree>
    <p:extLst>
      <p:ext uri="{BB962C8B-B14F-4D97-AF65-F5344CB8AC3E}">
        <p14:creationId xmlns:p14="http://schemas.microsoft.com/office/powerpoint/2010/main" val="15431321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25E2308-CDAE-0666-AE74-645072E8F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82" y="220259"/>
            <a:ext cx="11500745" cy="6417482"/>
          </a:xfrm>
        </p:spPr>
      </p:pic>
    </p:spTree>
    <p:extLst>
      <p:ext uri="{BB962C8B-B14F-4D97-AF65-F5344CB8AC3E}">
        <p14:creationId xmlns:p14="http://schemas.microsoft.com/office/powerpoint/2010/main" val="423834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6FAF-5205-8D38-9A79-DD16AD14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“1” here Shows a Feature</a:t>
            </a:r>
          </a:p>
        </p:txBody>
      </p:sp>
      <p:pic>
        <p:nvPicPr>
          <p:cNvPr id="5" name="Content Placeholder 4" descr="A picture containing square&#10;&#10;Description automatically generated">
            <a:extLst>
              <a:ext uri="{FF2B5EF4-FFF2-40B4-BE49-F238E27FC236}">
                <a16:creationId xmlns:a16="http://schemas.microsoft.com/office/drawing/2014/main" id="{71981DAC-B1F9-2F9B-10FD-48CAAE7A9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1737360"/>
            <a:ext cx="9560610" cy="4708601"/>
          </a:xfrm>
        </p:spPr>
      </p:pic>
    </p:spTree>
    <p:extLst>
      <p:ext uri="{BB962C8B-B14F-4D97-AF65-F5344CB8AC3E}">
        <p14:creationId xmlns:p14="http://schemas.microsoft.com/office/powerpoint/2010/main" val="37796829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8D9D-A6E1-5648-FDB2-F7EE763A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383861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Conclusion for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input gradient (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dirty="0"/>
              <a:t>) is equal to the output gradient (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dY</a:t>
            </a:r>
            <a:r>
              <a:rPr lang="en-US" dirty="0"/>
              <a:t>^) “fully” </a:t>
            </a:r>
            <a:r>
              <a:rPr lang="en-US" b="1" dirty="0"/>
              <a:t>convolved </a:t>
            </a:r>
            <a:r>
              <a:rPr lang="en-US" dirty="0"/>
              <a:t>with the kernels (K)</a:t>
            </a:r>
          </a:p>
        </p:txBody>
      </p:sp>
      <p:pic>
        <p:nvPicPr>
          <p:cNvPr id="7" name="Picture 6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E924B406-8587-CAA4-5AFB-F91F6FF9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63" y="3741463"/>
            <a:ext cx="8504618" cy="2829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CDFEC-884F-3910-3325-64668361D31D}"/>
              </a:ext>
            </a:extLst>
          </p:cNvPr>
          <p:cNvSpPr txBox="1"/>
          <p:nvPr/>
        </p:nvSpPr>
        <p:spPr>
          <a:xfrm>
            <a:off x="2377090" y="2782669"/>
            <a:ext cx="719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equation is written out. </a:t>
            </a:r>
          </a:p>
          <a:p>
            <a:r>
              <a:rPr lang="en-US" sz="2400" dirty="0"/>
              <a:t>Bottom equation is the SAME but using a SUM </a:t>
            </a:r>
          </a:p>
        </p:txBody>
      </p:sp>
    </p:spTree>
    <p:extLst>
      <p:ext uri="{BB962C8B-B14F-4D97-AF65-F5344CB8AC3E}">
        <p14:creationId xmlns:p14="http://schemas.microsoft.com/office/powerpoint/2010/main" val="26320353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6C3D-0B28-56DD-4C27-A61198D9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56329"/>
            <a:ext cx="3576918" cy="349623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Three Equations (derivatives) needed for the back-propagation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BBC92F1-6171-C689-53BA-8EFD5882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120" y="119870"/>
            <a:ext cx="5891400" cy="6558836"/>
          </a:xfrm>
        </p:spPr>
      </p:pic>
    </p:spTree>
    <p:extLst>
      <p:ext uri="{BB962C8B-B14F-4D97-AF65-F5344CB8AC3E}">
        <p14:creationId xmlns:p14="http://schemas.microsoft.com/office/powerpoint/2010/main" val="18168505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63AA-C3AC-73FC-B178-6A90AE84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must derive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EA00-3DA7-CC3F-B274-50C3650A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depends on E! (The selected Loss function). </a:t>
            </a:r>
          </a:p>
          <a:p>
            <a:r>
              <a:rPr lang="en-US" sz="3200" dirty="0"/>
              <a:t>For example – we might use categorical cross entropy – or binary cross entropy – etc. </a:t>
            </a:r>
          </a:p>
          <a:p>
            <a:r>
              <a:rPr lang="en-US" sz="3200" dirty="0"/>
              <a:t>Let’s look at </a:t>
            </a:r>
            <a:r>
              <a:rPr lang="en-US" sz="3200" dirty="0" err="1"/>
              <a:t>dE</a:t>
            </a:r>
            <a:r>
              <a:rPr lang="en-US" sz="3200" dirty="0"/>
              <a:t>/</a:t>
            </a:r>
            <a:r>
              <a:rPr lang="en-US" sz="3200" dirty="0" err="1"/>
              <a:t>dY</a:t>
            </a:r>
            <a:r>
              <a:rPr lang="en-US" sz="3200" dirty="0"/>
              <a:t> for </a:t>
            </a:r>
            <a:r>
              <a:rPr lang="en-US" sz="3200" b="1" dirty="0"/>
              <a:t>Binary Cross Entropy...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3967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CAAC-E0E3-044F-36E2-F70DB7A8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1562"/>
          </a:xfrm>
        </p:spPr>
        <p:txBody>
          <a:bodyPr/>
          <a:lstStyle/>
          <a:p>
            <a:r>
              <a:rPr lang="en-US" dirty="0"/>
              <a:t>Binary Cross Entropy and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dY</a:t>
            </a:r>
            <a:endParaRPr lang="en-US" dirty="0"/>
          </a:p>
        </p:txBody>
      </p:sp>
      <p:pic>
        <p:nvPicPr>
          <p:cNvPr id="5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47F1CA59-FE87-A13B-252E-C7FAE99EF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25" y="1543828"/>
            <a:ext cx="11876349" cy="4758628"/>
          </a:xfrm>
        </p:spPr>
      </p:pic>
    </p:spTree>
    <p:extLst>
      <p:ext uri="{BB962C8B-B14F-4D97-AF65-F5344CB8AC3E}">
        <p14:creationId xmlns:p14="http://schemas.microsoft.com/office/powerpoint/2010/main" val="8836531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3DB0-9521-0FDB-FF07-C804C112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286603"/>
            <a:ext cx="11537576" cy="1450757"/>
          </a:xfrm>
        </p:spPr>
        <p:txBody>
          <a:bodyPr/>
          <a:lstStyle/>
          <a:p>
            <a:r>
              <a:rPr lang="en-US" dirty="0"/>
              <a:t>Recall that our Goal </a:t>
            </a:r>
            <a:br>
              <a:rPr lang="en-US" dirty="0"/>
            </a:br>
            <a:r>
              <a:rPr lang="en-US" dirty="0"/>
              <a:t>is to get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dY</a:t>
            </a:r>
            <a:r>
              <a:rPr lang="en-US" dirty="0"/>
              <a:t>^</a:t>
            </a:r>
          </a:p>
        </p:txBody>
      </p:sp>
      <p:pic>
        <p:nvPicPr>
          <p:cNvPr id="5" name="Content Placeholder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08EA272A-E953-8CF3-C57B-2B7E6B6FB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059" y="600568"/>
            <a:ext cx="3753429" cy="55115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EF91E-A6FB-A100-4B56-86590A6718EF}"/>
              </a:ext>
            </a:extLst>
          </p:cNvPr>
          <p:cNvSpPr txBox="1"/>
          <p:nvPr/>
        </p:nvSpPr>
        <p:spPr>
          <a:xfrm>
            <a:off x="1631576" y="2931459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again that Y (here) is our Y^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300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FC37-5FBB-15DE-DFDE-8D16107C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</a:t>
            </a:r>
            <a:r>
              <a:rPr lang="en-US" dirty="0" err="1"/>
              <a:t>dE</a:t>
            </a:r>
            <a:r>
              <a:rPr lang="en-US" dirty="0"/>
              <a:t>/dy1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B5B6E08-CB20-AA9C-21D2-72809C75A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2" y="2017059"/>
            <a:ext cx="11715360" cy="4240306"/>
          </a:xfrm>
        </p:spPr>
      </p:pic>
    </p:spTree>
    <p:extLst>
      <p:ext uri="{BB962C8B-B14F-4D97-AF65-F5344CB8AC3E}">
        <p14:creationId xmlns:p14="http://schemas.microsoft.com/office/powerpoint/2010/main" val="40733654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B1C9-1BAE-3D40-F5D7-B7B0D786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Generalized: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dY</a:t>
            </a:r>
            <a:r>
              <a:rPr lang="en-US" dirty="0"/>
              <a:t>  (again this is our Y^ and the Y’s are matrices here)</a:t>
            </a:r>
          </a:p>
        </p:txBody>
      </p:sp>
      <p:pic>
        <p:nvPicPr>
          <p:cNvPr id="5" name="Content Placeholder 4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240A4073-9FA0-F28F-0BF4-D38231F8F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56" y="3039035"/>
            <a:ext cx="11460026" cy="18377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C52E0-2AF0-FF8C-7F76-C3FBFAB74136}"/>
              </a:ext>
            </a:extLst>
          </p:cNvPr>
          <p:cNvSpPr txBox="1"/>
          <p:nvPr/>
        </p:nvSpPr>
        <p:spPr>
          <a:xfrm>
            <a:off x="3290047" y="2286000"/>
            <a:ext cx="494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Generalized for all </a:t>
            </a:r>
            <a:r>
              <a:rPr lang="en-US" sz="3600" dirty="0" err="1"/>
              <a:t>yi</a:t>
            </a:r>
            <a:r>
              <a:rPr lang="en-US" sz="3600" dirty="0"/>
              <a:t> in 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4F956-0420-4B02-32C6-23F4141443C6}"/>
              </a:ext>
            </a:extLst>
          </p:cNvPr>
          <p:cNvSpPr txBox="1"/>
          <p:nvPr/>
        </p:nvSpPr>
        <p:spPr>
          <a:xfrm>
            <a:off x="204856" y="5316070"/>
            <a:ext cx="119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Reminder. Here, Y is predicted and Y* is known/actual label. </a:t>
            </a:r>
          </a:p>
        </p:txBody>
      </p:sp>
    </p:spTree>
    <p:extLst>
      <p:ext uri="{BB962C8B-B14F-4D97-AF65-F5344CB8AC3E}">
        <p14:creationId xmlns:p14="http://schemas.microsoft.com/office/powerpoint/2010/main" val="33863275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AB1A-A287-E24B-0B1B-BACF3316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Derivatives (assuming binary cross entropy as the Loss function 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3AC4C-8685-E4CD-28F2-7894FE98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694" y="2108201"/>
            <a:ext cx="770965" cy="3760891"/>
          </a:xfrm>
        </p:spPr>
        <p:txBody>
          <a:bodyPr/>
          <a:lstStyle/>
          <a:p>
            <a:r>
              <a:rPr lang="en-US" dirty="0"/>
              <a:t>AND</a:t>
            </a:r>
          </a:p>
        </p:txBody>
      </p:sp>
      <p:pic>
        <p:nvPicPr>
          <p:cNvPr id="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9F5E31B-5E4B-310F-1E10-19F0DBD0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71" y="1839260"/>
            <a:ext cx="4137614" cy="4606364"/>
          </a:xfrm>
          <a:prstGeom prst="rect">
            <a:avLst/>
          </a:prstGeom>
        </p:spPr>
      </p:pic>
      <p:pic>
        <p:nvPicPr>
          <p:cNvPr id="6" name="Picture 5" descr="A picture containing text, gauge, device, meter&#10;&#10;Description automatically generated">
            <a:extLst>
              <a:ext uri="{FF2B5EF4-FFF2-40B4-BE49-F238E27FC236}">
                <a16:creationId xmlns:a16="http://schemas.microsoft.com/office/drawing/2014/main" id="{833860CF-BC02-DB5E-6D78-0D9A12F4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610" y="3068843"/>
            <a:ext cx="4988801" cy="16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4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E094-47C8-0152-98ED-0DA64EF2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Kernels can detect “eyes”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146C06-86A7-9F00-AB70-4D9278E8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398" y="2108200"/>
            <a:ext cx="8319529" cy="3760788"/>
          </a:xfrm>
        </p:spPr>
      </p:pic>
    </p:spTree>
    <p:extLst>
      <p:ext uri="{BB962C8B-B14F-4D97-AF65-F5344CB8AC3E}">
        <p14:creationId xmlns:p14="http://schemas.microsoft.com/office/powerpoint/2010/main" val="301105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B837-B9DC-7A08-E6BE-6D4E4837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Kernels in a Conv. Layer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1603527-355E-43D2-FEC7-F646AF01F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440" y="2108200"/>
            <a:ext cx="5919446" cy="3760788"/>
          </a:xfrm>
        </p:spPr>
      </p:pic>
    </p:spTree>
    <p:extLst>
      <p:ext uri="{BB962C8B-B14F-4D97-AF65-F5344CB8AC3E}">
        <p14:creationId xmlns:p14="http://schemas.microsoft.com/office/powerpoint/2010/main" val="54507376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{D67C48B2-62C1-453B-BD5C-840DA3E9DB6D}tf22712842_win32</Template>
  <TotalTime>10743</TotalTime>
  <Words>1448</Words>
  <Application>Microsoft Office PowerPoint</Application>
  <PresentationFormat>Widescreen</PresentationFormat>
  <Paragraphs>150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Bookman Old Style</vt:lpstr>
      <vt:lpstr>Calibri</vt:lpstr>
      <vt:lpstr>Franklin Gothic Book</vt:lpstr>
      <vt:lpstr>Roboto</vt:lpstr>
      <vt:lpstr>1_RetrospectVTI</vt:lpstr>
      <vt:lpstr>Convolutional Neural Networks</vt:lpstr>
      <vt:lpstr>Images are Numbers</vt:lpstr>
      <vt:lpstr>Kernels Can Detect Features</vt:lpstr>
      <vt:lpstr>Example of Features of a “9”</vt:lpstr>
      <vt:lpstr>Kernels for “9” Features</vt:lpstr>
      <vt:lpstr>Kernel – Slide and Sum/Avg</vt:lpstr>
      <vt:lpstr>The “1” here Shows a Feature</vt:lpstr>
      <vt:lpstr>Kernels can detect “eyes”</vt:lpstr>
      <vt:lpstr>Multiple Kernels in a Conv. Layer</vt:lpstr>
      <vt:lpstr>A Possible Conv NN</vt:lpstr>
      <vt:lpstr>Definitions: Convolution vs  Cross-Correlation</vt:lpstr>
      <vt:lpstr>Convolution and Cross-Correlation</vt:lpstr>
      <vt:lpstr>Convolution and Cross-Correlation</vt:lpstr>
      <vt:lpstr>Convolution and Cross-Correlation</vt:lpstr>
      <vt:lpstr>Output size</vt:lpstr>
      <vt:lpstr>This was Cross-Correlation  (not convolution!)</vt:lpstr>
      <vt:lpstr>For Convolution –  we must first Rotate 180 degrees</vt:lpstr>
      <vt:lpstr>Example of a Matrix that Rotates Matrices</vt:lpstr>
      <vt:lpstr>Relationship Between Cross-Correlation and Convolution</vt:lpstr>
      <vt:lpstr>Operators </vt:lpstr>
      <vt:lpstr>Methods for Performing CC – “Valid” Method</vt:lpstr>
      <vt:lpstr>Methods for Performing CC –  “Full” Method</vt:lpstr>
      <vt:lpstr>Methods for Performing CC - Full</vt:lpstr>
      <vt:lpstr>Methods for Performing CC - Full</vt:lpstr>
      <vt:lpstr>Methods for Performing CC - Full</vt:lpstr>
      <vt:lpstr>Image Depth</vt:lpstr>
      <vt:lpstr>Image Classification</vt:lpstr>
      <vt:lpstr>B &amp; W</vt:lpstr>
      <vt:lpstr>RGB Color</vt:lpstr>
      <vt:lpstr>PowerPoint Presentation</vt:lpstr>
      <vt:lpstr>A Convolutional Layer</vt:lpstr>
      <vt:lpstr>A Convolutional Layer – cont.</vt:lpstr>
      <vt:lpstr>A Convolutional Layer – cont.</vt:lpstr>
      <vt:lpstr>Same for Second Kernel</vt:lpstr>
      <vt:lpstr>Simplified Notation for the Math</vt:lpstr>
      <vt:lpstr>Combinations</vt:lpstr>
      <vt:lpstr>Combinations Equation</vt:lpstr>
      <vt:lpstr>PowerPoint Presentation</vt:lpstr>
      <vt:lpstr>PowerPoint Presentation</vt:lpstr>
      <vt:lpstr>The Math – Gradients for Convolution</vt:lpstr>
      <vt:lpstr>Resolving the Derivatives</vt:lpstr>
      <vt:lpstr>A Convolutional Layer – cont.</vt:lpstr>
      <vt:lpstr>Before moving forward – RECALL...</vt:lpstr>
      <vt:lpstr>Breakdown of Simple Case</vt:lpstr>
      <vt:lpstr>dE/dY and dE/dK</vt:lpstr>
      <vt:lpstr>dE/dk via Y Chain Rule </vt:lpstr>
      <vt:lpstr>PowerPoint Presentation</vt:lpstr>
      <vt:lpstr>The Pattern</vt:lpstr>
      <vt:lpstr>So Far – We Looked at a Simplified Version</vt:lpstr>
      <vt:lpstr>Expansion of Full Equation  (Conv Layer)</vt:lpstr>
      <vt:lpstr>Derivatives for the full Equation</vt:lpstr>
      <vt:lpstr>Remember – in the Simple Case we had values – not matrices. Notice the lowercase k’s and y’s </vt:lpstr>
      <vt:lpstr>Solution: Take the derivative for each Kij.</vt:lpstr>
      <vt:lpstr>Gut Check</vt:lpstr>
      <vt:lpstr>Where Are We?</vt:lpstr>
      <vt:lpstr>Recall that for one input, one kernel, and one output, we have:</vt:lpstr>
      <vt:lpstr>Just Look at dE/b11 for the simple case</vt:lpstr>
      <vt:lpstr>Derivative Result for B for full Equation. This is simple b/c B1 is only in Y1. So we can generalize to Bi affecting only Yi.</vt:lpstr>
      <vt:lpstr>Why? Recall:</vt:lpstr>
      <vt:lpstr>Almost There!  So Far we have:</vt:lpstr>
      <vt:lpstr>Getting the dE/dXj</vt:lpstr>
      <vt:lpstr>PowerPoint Presentation</vt:lpstr>
      <vt:lpstr>All dE/dX</vt:lpstr>
      <vt:lpstr>These dE/dX set of Derivatives has a Pattern!</vt:lpstr>
      <vt:lpstr>Next – perform a “full” Cross-Correlation </vt:lpstr>
      <vt:lpstr>Each derivative is the result of one “window”:</vt:lpstr>
      <vt:lpstr>PowerPoint Presentation</vt:lpstr>
      <vt:lpstr>PowerPoint Presentation</vt:lpstr>
      <vt:lpstr>PowerPoint Presentation</vt:lpstr>
      <vt:lpstr>Conclusion for dE/dX:  The input gradient (dE/dX) is equal to the output gradient (dE/dY^) “fully” convolved with the kernels (K)</vt:lpstr>
      <vt:lpstr>Three Equations (derivatives) needed for the back-propagation</vt:lpstr>
      <vt:lpstr>Now we must derive dE/dY</vt:lpstr>
      <vt:lpstr>Binary Cross Entropy and dE/dY</vt:lpstr>
      <vt:lpstr>Recall that our Goal  is to get dE/dY^</vt:lpstr>
      <vt:lpstr>Derivative dE/dy1</vt:lpstr>
      <vt:lpstr>Generalized: dE/dY  (again this is our Y^ and the Y’s are matrices here)</vt:lpstr>
      <vt:lpstr>All Derivatives (assuming binary cross entropy as the Loss function 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Networks</dc:title>
  <dc:creator>Prof Ami</dc:creator>
  <cp:lastModifiedBy>Prof Ami</cp:lastModifiedBy>
  <cp:revision>130</cp:revision>
  <dcterms:created xsi:type="dcterms:W3CDTF">2022-10-08T21:18:16Z</dcterms:created>
  <dcterms:modified xsi:type="dcterms:W3CDTF">2022-10-18T01:17:20Z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