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5" r:id="rId19"/>
    <p:sldId id="316" r:id="rId20"/>
    <p:sldId id="312" r:id="rId21"/>
    <p:sldId id="313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sboltonanalytics.com/?page_id=71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JCCOHwx1c" TargetMode="External"/><Relationship Id="rId2" Type="http://schemas.openxmlformats.org/officeDocument/2006/relationships/hyperlink" Target="https://keras.io/examples/nlp/lstm_seq2seq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keras.io/a-ten-minute-introduction-to-sequence-to-sequence-learning-in-kera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keras.io/a-ten-minute-introduction-to-sequence-to-sequence-learning-in-kera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9.081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what-is-an-encoder-decoder-model-86b3d57c5e1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0966" y="1475234"/>
            <a:ext cx="6596758" cy="2901694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Encoder – Decoder NN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- image transcription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- sentiment analysis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-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481A-F503-9928-07AC-4E050159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-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F3E65-D7DA-CB68-C1BE-5A080D7F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2037521"/>
            <a:ext cx="11042374" cy="421419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Encoding </a:t>
            </a:r>
            <a:r>
              <a:rPr lang="en-US" sz="2400" dirty="0"/>
              <a:t>means to </a:t>
            </a:r>
            <a:r>
              <a:rPr lang="en-US" sz="2400" b="1" dirty="0"/>
              <a:t>convert data into a required format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In the Pictionary example we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convert a word (text) into a drawing (image).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In the machine learning context (for example) one might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convert a sequence of words in Spanish into a two-dimensional vector,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this two-dimensional vector is also known as hidden state.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encoder is built by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stacking </a:t>
            </a:r>
            <a:r>
              <a:rPr lang="en-US" sz="2400" b="1" i="0" dirty="0">
                <a:effectLst/>
                <a:latin typeface="source-serif-pro"/>
              </a:rPr>
              <a:t>recurrent neural networks (RNNs)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RNNs hav</a:t>
            </a:r>
            <a:r>
              <a:rPr lang="en-US" sz="2400" dirty="0">
                <a:solidFill>
                  <a:srgbClr val="292929"/>
                </a:solidFill>
                <a:latin typeface="source-serif-pro"/>
              </a:rPr>
              <a:t>e a structure that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 allows the model to understand the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context and temporal dependencies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of the sequences.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output of the encoder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, the hidden state,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is the state of the last RNN timestep.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643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C768-E8A9-78AF-883F-41D74078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6275"/>
          </a:xfrm>
        </p:spPr>
        <p:txBody>
          <a:bodyPr/>
          <a:lstStyle/>
          <a:p>
            <a:r>
              <a:rPr lang="en-US" dirty="0"/>
              <a:t>Simple Example Image</a:t>
            </a:r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62191B41-A72D-0323-3209-8BF71916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810" y="1375922"/>
            <a:ext cx="8464164" cy="5079476"/>
          </a:xfrm>
        </p:spPr>
      </p:pic>
    </p:spTree>
    <p:extLst>
      <p:ext uri="{BB962C8B-B14F-4D97-AF65-F5344CB8AC3E}">
        <p14:creationId xmlns:p14="http://schemas.microsoft.com/office/powerpoint/2010/main" val="216769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DE17-91C9-3DB6-13F9-03CE90EF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– Output (Hidden State)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7209-3317-BBC2-783D-BE09FF76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107097"/>
            <a:ext cx="3607905" cy="4224130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output of the encoder</a:t>
            </a:r>
            <a:r>
              <a:rPr lang="en-US" sz="2400" dirty="0">
                <a:solidFill>
                  <a:srgbClr val="292929"/>
                </a:solidFill>
                <a:latin typeface="source-serif-pro"/>
              </a:rPr>
              <a:t> is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a two-dimensional vector that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encapsulates the whole meaning of the input sequence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length of the vector depends on the number of cells in the RNN.</a:t>
            </a:r>
            <a:endParaRPr lang="en-US" sz="2400" dirty="0"/>
          </a:p>
        </p:txBody>
      </p:sp>
      <p:pic>
        <p:nvPicPr>
          <p:cNvPr id="5" name="Picture 4" descr="Chart, diagram, schematic, bubble chart&#10;&#10;Description automatically generated">
            <a:extLst>
              <a:ext uri="{FF2B5EF4-FFF2-40B4-BE49-F238E27FC236}">
                <a16:creationId xmlns:a16="http://schemas.microsoft.com/office/drawing/2014/main" id="{AB839653-762C-0F25-1DDF-F380178A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854" y="2464217"/>
            <a:ext cx="6598920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7646-A853-227C-CB6C-85CA2F18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15C3-7835-78C3-FA75-46A86BAC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5" y="2047461"/>
            <a:ext cx="10624931" cy="4114800"/>
          </a:xfrm>
        </p:spPr>
        <p:txBody>
          <a:bodyPr>
            <a:normAutofit fontScale="92500"/>
          </a:bodyPr>
          <a:lstStyle/>
          <a:p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To decode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means to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convert a coded message into intelligible language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dirty="0">
                <a:solidFill>
                  <a:srgbClr val="292929"/>
                </a:solidFill>
                <a:latin typeface="source-serif-pro"/>
              </a:rPr>
              <a:t>Recall that a “coded message” might be an image, a video, something that describes emotion, or one language that must be “decoded” into another language.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Example: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second person in the team playing Pictionary will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convert the drawing into a word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In the machine learning model, the role of the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decoder will be to convert the two-dimensional vector into the output sequence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, the English sentence.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It is also built with RNN layers and a dense layer to predict the English word.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76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D90A-0D06-147D-F7EA-6DB109EF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BE11DAD-28D9-619E-049F-49E462FEC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8" y="2007782"/>
            <a:ext cx="10919752" cy="4462592"/>
          </a:xfrm>
        </p:spPr>
      </p:pic>
    </p:spTree>
    <p:extLst>
      <p:ext uri="{BB962C8B-B14F-4D97-AF65-F5344CB8AC3E}">
        <p14:creationId xmlns:p14="http://schemas.microsoft.com/office/powerpoint/2010/main" val="380252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75CE-AC98-3D57-B48D-246A29F9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41EA1CC5-86F7-6914-0DC0-E1E8F23CE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6" y="63049"/>
            <a:ext cx="11863065" cy="6684484"/>
          </a:xfrm>
        </p:spPr>
      </p:pic>
    </p:spTree>
    <p:extLst>
      <p:ext uri="{BB962C8B-B14F-4D97-AF65-F5344CB8AC3E}">
        <p14:creationId xmlns:p14="http://schemas.microsoft.com/office/powerpoint/2010/main" val="246125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3270-9888-009B-726A-6E17B4E5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English – Spanish </a:t>
            </a:r>
            <a:br>
              <a:rPr lang="en-US" dirty="0"/>
            </a:br>
            <a:r>
              <a:rPr lang="en-US" dirty="0"/>
              <a:t>Encoder - 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C39F-B799-6FEF-F676-E9B9E737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https://gatesboltonanalytics.com/?page_id=719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934A-A181-EC1C-F397-212A10EF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ED98-E8B0-B7F8-C1C0-F087DDD4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0" i="0" dirty="0">
                <a:solidFill>
                  <a:srgbClr val="292929"/>
                </a:solidFill>
                <a:effectLst/>
                <a:latin typeface="source-serif-pro"/>
              </a:rPr>
              <a:t>One of the major advantages of this model is that </a:t>
            </a:r>
            <a:r>
              <a:rPr lang="en-US" sz="3200" b="1" i="0" dirty="0">
                <a:solidFill>
                  <a:srgbClr val="292929"/>
                </a:solidFill>
                <a:effectLst/>
                <a:latin typeface="source-serif-pro"/>
              </a:rPr>
              <a:t>the length of the input and output sequences may differ. </a:t>
            </a:r>
          </a:p>
          <a:p>
            <a:pPr algn="l"/>
            <a:endParaRPr lang="en-US" sz="3200" b="1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l"/>
            <a:r>
              <a:rPr lang="en-US" sz="3200" b="0" i="0" dirty="0">
                <a:solidFill>
                  <a:srgbClr val="292929"/>
                </a:solidFill>
                <a:effectLst/>
                <a:latin typeface="source-serif-pro"/>
              </a:rPr>
              <a:t>This opens the door for very interesting applications such as video captioning or question and answer.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07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0436-AB17-C474-5DE9-02F009CA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F1CB-22BF-2541-B013-5E5113F0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The major limit of this simple encoder decoder model is that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all the information needs to be summarized in one dimensional vector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, for long input sequences that can be extremely difficult to achieve. </a:t>
            </a:r>
          </a:p>
          <a:p>
            <a:endParaRPr lang="en-US" sz="28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Having said that, understanding encoder decoder models is key for the latest advances in NLP because it is the seed for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attention models and transformers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531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1E94-0325-5292-02F9-358A26E0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>
                <a:latin typeface="Abadi" panose="020B0604020202020204" pitchFamily="34" charset="0"/>
              </a:rPr>
              <a:t>How to Build an </a:t>
            </a:r>
            <a:r>
              <a:rPr lang="en-US" sz="4400" i="0" dirty="0">
                <a:solidFill>
                  <a:srgbClr val="292929"/>
                </a:solidFill>
                <a:effectLst/>
                <a:latin typeface="Abadi" panose="020B0604020202020204" pitchFamily="34" charset="0"/>
              </a:rPr>
              <a:t>encoder decoder translation model using LSTM with Python and </a:t>
            </a:r>
            <a:r>
              <a:rPr lang="en-US" sz="4400" i="0" dirty="0" err="1">
                <a:solidFill>
                  <a:srgbClr val="292929"/>
                </a:solidFill>
                <a:effectLst/>
                <a:latin typeface="Abadi" panose="020B0604020202020204" pitchFamily="34" charset="0"/>
              </a:rPr>
              <a:t>Keras</a:t>
            </a:r>
            <a:endParaRPr lang="en-US" dirty="0">
              <a:latin typeface="Abadi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A72B-F759-FCC7-2D24-4967A7EE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Python</a:t>
            </a:r>
          </a:p>
          <a:p>
            <a:r>
              <a:rPr lang="en-US" dirty="0"/>
              <a:t>and</a:t>
            </a:r>
          </a:p>
          <a:p>
            <a:r>
              <a:rPr lang="en-US" dirty="0">
                <a:hlinkClick r:id="rId2"/>
              </a:rPr>
              <a:t>https://keras.io/examples/nlp/lstm_seq2seq/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https://www.youtube.com/watch?v=f-JCCOHwx1c</a:t>
            </a:r>
            <a:endParaRPr lang="en-US" dirty="0"/>
          </a:p>
          <a:p>
            <a:r>
              <a:rPr lang="en-US" dirty="0">
                <a:hlinkClick r:id="rId4"/>
              </a:rPr>
              <a:t>https://blog.keras.io/a-ten-minute-introduction-to-sequence-to-sequence-learning-in-keras.html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9A54-8429-0480-33A2-9159F600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– Decoder Application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E895-BAFE-350D-E850-77407AD5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2027583"/>
            <a:ext cx="11121887" cy="406510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AKA: 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Sequence to Sequence (Seq2Seq) model</a:t>
            </a:r>
          </a:p>
          <a:p>
            <a:r>
              <a:rPr lang="en-US" sz="2800" dirty="0">
                <a:solidFill>
                  <a:srgbClr val="292929"/>
                </a:solidFill>
                <a:latin typeface="source-serif-pro"/>
              </a:rPr>
              <a:t>Related to RNNs</a:t>
            </a:r>
            <a:endParaRPr lang="en-US" sz="2800" dirty="0"/>
          </a:p>
          <a:p>
            <a:r>
              <a:rPr lang="en-US" sz="2800">
                <a:hlinkClick r:id="rId2"/>
              </a:rPr>
              <a:t>https://blog.keras.io/a-ten-minute-introduction-to-sequence-to-sequence-learning-in-keras.html</a:t>
            </a:r>
            <a:r>
              <a:rPr lang="en-US" sz="2800"/>
              <a:t> </a:t>
            </a:r>
            <a:endParaRPr lang="en-US" sz="2800" dirty="0"/>
          </a:p>
          <a:p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Encoder decoder models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:  machine learning model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generates a sentence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  to describe an image.</a:t>
            </a:r>
          </a:p>
          <a:p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Input:  An image </a:t>
            </a:r>
          </a:p>
          <a:p>
            <a:r>
              <a:rPr lang="en-US" sz="2800" dirty="0">
                <a:solidFill>
                  <a:srgbClr val="292929"/>
                </a:solidFill>
                <a:latin typeface="source-serif-pro"/>
              </a:rPr>
              <a:t>Output: A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 sequence of words. </a:t>
            </a:r>
          </a:p>
          <a:p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(This also works with videos.)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452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0DF-3CD7-5473-C283-29895E11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A picture containing text, plant, tree&#10;&#10;Description automatically generated">
            <a:extLst>
              <a:ext uri="{FF2B5EF4-FFF2-40B4-BE49-F238E27FC236}">
                <a16:creationId xmlns:a16="http://schemas.microsoft.com/office/drawing/2014/main" id="{23F5FB0C-4056-BBFF-92D7-5E80BD264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366" y="1437198"/>
            <a:ext cx="10585268" cy="4943724"/>
          </a:xfrm>
        </p:spPr>
      </p:pic>
    </p:spTree>
    <p:extLst>
      <p:ext uri="{BB962C8B-B14F-4D97-AF65-F5344CB8AC3E}">
        <p14:creationId xmlns:p14="http://schemas.microsoft.com/office/powerpoint/2010/main" val="7405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24EF-3965-4FDE-7CF1-0587956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– Decoder Application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FB50-4625-1DDB-6F89-47B052C5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sz="2800" b="1" i="0" dirty="0">
                <a:solidFill>
                  <a:srgbClr val="292929"/>
                </a:solidFill>
                <a:effectLst/>
                <a:latin typeface="sohne"/>
              </a:rPr>
              <a:t>Sentiment Analysis</a:t>
            </a:r>
          </a:p>
          <a:p>
            <a:pPr algn="l"/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These models understand the “meaning and emotions” of the input sentence  - and  - output a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sentiment score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pPr algn="l"/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It is usually rated between -1 (negative) and 1 (positive) where 0 is neutral. </a:t>
            </a:r>
          </a:p>
          <a:p>
            <a:pPr algn="l"/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It is used in call centers to analyze the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evolution of the client’s emotions 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and their </a:t>
            </a:r>
            <a:r>
              <a:rPr lang="en-US" sz="2800" b="1" i="0" dirty="0">
                <a:solidFill>
                  <a:srgbClr val="292929"/>
                </a:solidFill>
                <a:effectLst/>
                <a:latin typeface="source-serif-pro"/>
              </a:rPr>
              <a:t>reactions to certain keywords 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source-serif-pro"/>
              </a:rPr>
              <a:t>or company discounts.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86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4E5A-54FE-F6EE-788A-3B39E2A8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– Decoder Application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2B74-EF47-56D5-8D3F-77EA2AC4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2108201"/>
            <a:ext cx="10807810" cy="4073938"/>
          </a:xfrm>
        </p:spPr>
        <p:txBody>
          <a:bodyPr>
            <a:normAutofit fontScale="92500"/>
          </a:bodyPr>
          <a:lstStyle/>
          <a:p>
            <a:r>
              <a:rPr lang="en-US" sz="2400" b="1" u="sng" dirty="0"/>
              <a:t>Translation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This model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reads an input sentence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, </a:t>
            </a:r>
          </a:p>
          <a:p>
            <a:r>
              <a:rPr lang="en-US" sz="2400" dirty="0">
                <a:solidFill>
                  <a:srgbClr val="292929"/>
                </a:solidFill>
                <a:latin typeface="source-serif-pro"/>
              </a:rPr>
              <a:t>“U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nderstands “the message and the concepts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Translates it into a second language. </a:t>
            </a:r>
          </a:p>
          <a:p>
            <a:endParaRPr lang="en-US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Google Translate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is built upon an encoder decoder structure, for more detail follow </a:t>
            </a:r>
            <a:r>
              <a:rPr lang="en-US" sz="2400" b="0" i="0" u="sng" dirty="0">
                <a:effectLst/>
                <a:latin typeface="source-serif-pro"/>
                <a:hlinkClick r:id="rId2"/>
              </a:rPr>
              <a:t>this paper.</a:t>
            </a:r>
            <a:endParaRPr lang="en-US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  <a:hlinkClick r:id="rId2"/>
              </a:rPr>
              <a:t>https://arxiv.org/abs/1609.08144</a:t>
            </a:r>
            <a:endParaRPr lang="en-US" sz="2400" dirty="0">
              <a:solidFill>
                <a:srgbClr val="292929"/>
              </a:solidFill>
              <a:latin typeface="source-serif-pro"/>
            </a:endParaRPr>
          </a:p>
        </p:txBody>
      </p:sp>
    </p:spTree>
    <p:extLst>
      <p:ext uri="{BB962C8B-B14F-4D97-AF65-F5344CB8AC3E}">
        <p14:creationId xmlns:p14="http://schemas.microsoft.com/office/powerpoint/2010/main" val="401576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FE41-1F0F-DFD9-1407-79DC6AAE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Translate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75FD4C-36E1-5FB8-0469-10FECEB4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58" y="2276060"/>
            <a:ext cx="11852076" cy="3369365"/>
          </a:xfrm>
        </p:spPr>
      </p:pic>
    </p:spTree>
    <p:extLst>
      <p:ext uri="{BB962C8B-B14F-4D97-AF65-F5344CB8AC3E}">
        <p14:creationId xmlns:p14="http://schemas.microsoft.com/office/powerpoint/2010/main" val="422487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AC19-F2E2-A979-76CC-48CB961B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What is an encoder decoder model?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1069-5DBB-9447-8D5A-8E209734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108201"/>
            <a:ext cx="11834191" cy="3760891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RE: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  <a:hlinkClick r:id="rId2"/>
              </a:rPr>
              <a:t>https://towardsdatascience.com/what-is-an-encoder-decoder-model-86b3d57c5e1a</a:t>
            </a:r>
            <a:endParaRPr lang="en-US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best way to understand the concept of an encoder-decoder model is by playing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Pictionary.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 </a:t>
            </a:r>
          </a:p>
          <a:p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 rules of the game are very simple:</a:t>
            </a:r>
          </a:p>
          <a:p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Player 1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randomly picks a word from a list and needs to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sketch the meaning in a drawing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Player 2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must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analyze the drawing and identify the word which it describes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01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8CFD4B6-B8CF-12B2-F39D-777534E1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3" y="2977134"/>
            <a:ext cx="7313543" cy="359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0FE8A-DE19-ACB1-D9CB-28A21901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89B6-C6A9-7556-EF7C-6F195987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45" y="2038627"/>
            <a:ext cx="4998720" cy="1668669"/>
          </a:xfrm>
        </p:spPr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Three important elements:</a:t>
            </a:r>
          </a:p>
          <a:p>
            <a:r>
              <a:rPr lang="en-US" dirty="0">
                <a:solidFill>
                  <a:srgbClr val="292929"/>
                </a:solidFill>
                <a:latin typeface="source-serif-pro"/>
              </a:rPr>
              <a:t>1) P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layer 1 </a:t>
            </a:r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converts the word into a drawing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dirty="0">
                <a:solidFill>
                  <a:srgbClr val="292929"/>
                </a:solidFill>
                <a:latin typeface="source-serif-pro"/>
              </a:rPr>
              <a:t>2) 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Player 2 </a:t>
            </a:r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guesses the word from the drawing.</a:t>
            </a:r>
          </a:p>
        </p:txBody>
      </p:sp>
    </p:spTree>
    <p:extLst>
      <p:ext uri="{BB962C8B-B14F-4D97-AF65-F5344CB8AC3E}">
        <p14:creationId xmlns:p14="http://schemas.microsoft.com/office/powerpoint/2010/main" val="372752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8703-A072-4A55-CCE7-4D77C063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into ML Concepts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0B17E00-42B6-3219-04E3-B9A2F92A8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38" y="1990052"/>
            <a:ext cx="11616924" cy="4480321"/>
          </a:xfrm>
        </p:spPr>
      </p:pic>
    </p:spTree>
    <p:extLst>
      <p:ext uri="{BB962C8B-B14F-4D97-AF65-F5344CB8AC3E}">
        <p14:creationId xmlns:p14="http://schemas.microsoft.com/office/powerpoint/2010/main" val="116158163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898</TotalTime>
  <Words>758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</vt:lpstr>
      <vt:lpstr>Bookman Old Style</vt:lpstr>
      <vt:lpstr>Calibri</vt:lpstr>
      <vt:lpstr>Franklin Gothic Book</vt:lpstr>
      <vt:lpstr>sohne</vt:lpstr>
      <vt:lpstr>source-serif-pro</vt:lpstr>
      <vt:lpstr>1_RetrospectVTI</vt:lpstr>
      <vt:lpstr>Encoder – Decoder NN  - image transcription  - sentiment analysis  - translation</vt:lpstr>
      <vt:lpstr>Encoder – Decoder Application 1</vt:lpstr>
      <vt:lpstr>Example</vt:lpstr>
      <vt:lpstr>Encoder – Decoder Application 2</vt:lpstr>
      <vt:lpstr>Encoder – Decoder Application 3</vt:lpstr>
      <vt:lpstr>Google Translate</vt:lpstr>
      <vt:lpstr>What is an encoder decoder model?</vt:lpstr>
      <vt:lpstr>Elements</vt:lpstr>
      <vt:lpstr>Translate into ML Concepts</vt:lpstr>
      <vt:lpstr>Encoding - Input</vt:lpstr>
      <vt:lpstr>Simple Example Image</vt:lpstr>
      <vt:lpstr>Encoder – Output (Hidden State)</vt:lpstr>
      <vt:lpstr>Decoder</vt:lpstr>
      <vt:lpstr>Decoder</vt:lpstr>
      <vt:lpstr>PowerPoint Presentation</vt:lpstr>
      <vt:lpstr>Code for English – Spanish  Encoder - Decoder</vt:lpstr>
      <vt:lpstr>Advantages</vt:lpstr>
      <vt:lpstr>Limitations</vt:lpstr>
      <vt:lpstr> How to Build an encoder decoder translation model using LSTM with Python and Keras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Encoder – Decoder NN</dc:title>
  <dc:creator>Prof Ami</dc:creator>
  <cp:lastModifiedBy>Prof Ami</cp:lastModifiedBy>
  <cp:revision>14</cp:revision>
  <dcterms:created xsi:type="dcterms:W3CDTF">2022-11-09T02:28:10Z</dcterms:created>
  <dcterms:modified xsi:type="dcterms:W3CDTF">2022-11-10T03:21:27Z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