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98" r:id="rId5"/>
    <p:sldId id="299" r:id="rId6"/>
    <p:sldId id="317" r:id="rId7"/>
    <p:sldId id="301" r:id="rId8"/>
    <p:sldId id="302" r:id="rId9"/>
    <p:sldId id="303" r:id="rId10"/>
    <p:sldId id="304" r:id="rId11"/>
    <p:sldId id="305" r:id="rId12"/>
    <p:sldId id="307" r:id="rId13"/>
    <p:sldId id="308" r:id="rId14"/>
    <p:sldId id="306" r:id="rId15"/>
    <p:sldId id="310" r:id="rId16"/>
    <p:sldId id="311" r:id="rId17"/>
    <p:sldId id="312" r:id="rId18"/>
    <p:sldId id="313" r:id="rId19"/>
    <p:sldId id="316" r:id="rId20"/>
    <p:sldId id="318" r:id="rId21"/>
    <p:sldId id="319" r:id="rId22"/>
    <p:sldId id="320" r:id="rId23"/>
    <p:sldId id="321" r:id="rId24"/>
    <p:sldId id="322" r:id="rId25"/>
    <p:sldId id="323" r:id="rId26"/>
    <p:sldId id="327" r:id="rId27"/>
    <p:sldId id="328" r:id="rId28"/>
    <p:sldId id="324" r:id="rId29"/>
    <p:sldId id="329" r:id="rId30"/>
    <p:sldId id="326" r:id="rId31"/>
    <p:sldId id="331" r:id="rId32"/>
    <p:sldId id="332" r:id="rId33"/>
    <p:sldId id="333" r:id="rId34"/>
    <p:sldId id="334" r:id="rId35"/>
    <p:sldId id="335" r:id="rId36"/>
    <p:sldId id="336" r:id="rId37"/>
    <p:sldId id="337" r:id="rId38"/>
    <p:sldId id="338" r:id="rId39"/>
    <p:sldId id="378" r:id="rId40"/>
    <p:sldId id="379" r:id="rId41"/>
    <p:sldId id="380" r:id="rId42"/>
    <p:sldId id="384" r:id="rId43"/>
    <p:sldId id="385" r:id="rId44"/>
    <p:sldId id="387" r:id="rId45"/>
    <p:sldId id="386" r:id="rId46"/>
    <p:sldId id="389" r:id="rId47"/>
    <p:sldId id="341" r:id="rId48"/>
    <p:sldId id="342" r:id="rId49"/>
    <p:sldId id="343" r:id="rId50"/>
    <p:sldId id="344" r:id="rId51"/>
    <p:sldId id="345" r:id="rId52"/>
    <p:sldId id="346" r:id="rId53"/>
    <p:sldId id="347" r:id="rId54"/>
    <p:sldId id="348" r:id="rId55"/>
    <p:sldId id="349" r:id="rId56"/>
    <p:sldId id="350" r:id="rId57"/>
    <p:sldId id="351" r:id="rId58"/>
    <p:sldId id="340" r:id="rId59"/>
    <p:sldId id="339" r:id="rId60"/>
    <p:sldId id="352" r:id="rId61"/>
    <p:sldId id="353" r:id="rId62"/>
    <p:sldId id="354" r:id="rId63"/>
    <p:sldId id="355" r:id="rId64"/>
    <p:sldId id="356" r:id="rId65"/>
    <p:sldId id="357" r:id="rId66"/>
    <p:sldId id="358" r:id="rId67"/>
    <p:sldId id="360" r:id="rId68"/>
    <p:sldId id="361" r:id="rId69"/>
    <p:sldId id="362" r:id="rId70"/>
    <p:sldId id="363" r:id="rId71"/>
    <p:sldId id="364" r:id="rId72"/>
    <p:sldId id="366" r:id="rId73"/>
    <p:sldId id="369" r:id="rId74"/>
    <p:sldId id="368" r:id="rId75"/>
    <p:sldId id="370" r:id="rId76"/>
    <p:sldId id="367" r:id="rId77"/>
    <p:sldId id="371" r:id="rId78"/>
    <p:sldId id="372" r:id="rId79"/>
    <p:sldId id="373" r:id="rId80"/>
    <p:sldId id="374" r:id="rId81"/>
    <p:sldId id="375" r:id="rId82"/>
    <p:sldId id="376" r:id="rId83"/>
    <p:sldId id="377" r:id="rId84"/>
    <p:sldId id="359" r:id="rId85"/>
    <p:sldId id="315" r:id="rId8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2" autoAdjust="0"/>
    <p:restoredTop sz="94619" autoAdjust="0"/>
  </p:normalViewPr>
  <p:slideViewPr>
    <p:cSldViewPr snapToGrid="0">
      <p:cViewPr varScale="1">
        <p:scale>
          <a:sx n="82" d="100"/>
          <a:sy n="82" d="100"/>
        </p:scale>
        <p:origin x="183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theme" Target="theme/theme1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5" Type="http://schemas.openxmlformats.org/officeDocument/2006/relationships/slide" Target="slides/slide1.xml"/><Relationship Id="rId90" Type="http://schemas.openxmlformats.org/officeDocument/2006/relationships/tableStyles" Target="tableStyles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presProps" Target="presProps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11/8/2022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43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11/8/2022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465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11/8/2022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783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11/8/2022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35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11/8/2022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925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11/8/2022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543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11/8/2022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93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11/8/2022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184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11/8/2022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613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11/8/2022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603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eplearningbook.org/contents/rnn.html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s://keras.io/" TargetMode="External"/><Relationship Id="rId2" Type="http://schemas.openxmlformats.org/officeDocument/2006/relationships/hyperlink" Target="https://en.wikipedia.org/wiki/Long_short-term_memory" TargetMode="Externa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4_lyJVnpMg" TargetMode="External"/><Relationship Id="rId2" Type="http://schemas.openxmlformats.org/officeDocument/2006/relationships/hyperlink" Target="https://towardsdatascience.com/a-beginners-guide-on-sentiment-analysis-with-rnn-9e100627c02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Wu9BsMSKqyk" TargetMode="Externa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EnXr6v2ifU&amp;t=849s" TargetMode="External"/><Relationship Id="rId2" Type="http://schemas.openxmlformats.org/officeDocument/2006/relationships/hyperlink" Target="https://www.youtube.com/watch?v=QvkQ1B3FBqA&amp;list=RDLVQvkQ1B3FBqA&amp;index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tensorflow.org/text/tutorials/text_classification_rnn" TargetMode="External"/><Relationship Id="rId5" Type="http://schemas.openxmlformats.org/officeDocument/2006/relationships/hyperlink" Target="https://towardsdatascience.com/a-beginners-guide-on-sentiment-analysis-with-rnn-9e100627c02e" TargetMode="External"/><Relationship Id="rId4" Type="http://schemas.openxmlformats.org/officeDocument/2006/relationships/hyperlink" Target="https://www.youtube.com/watch?v=rZufA635dq4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4" name="Picture 3" descr="A close up of a piece of paper with a pencil laying on top">
            <a:extLst>
              <a:ext uri="{FF2B5EF4-FFF2-40B4-BE49-F238E27FC236}">
                <a16:creationId xmlns:a16="http://schemas.microsoft.com/office/drawing/2014/main" id="{65810330-F0B5-43C9-BC34-094FFB5C05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975"/>
            <a:ext cx="12191980" cy="685800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2607" y="1238442"/>
            <a:ext cx="3635926" cy="4355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93030" y="925287"/>
            <a:ext cx="7244694" cy="3451641"/>
          </a:xfrm>
          <a:solidFill>
            <a:schemeClr val="bg2"/>
          </a:solidFill>
        </p:spPr>
        <p:txBody>
          <a:bodyPr anchor="b">
            <a:normAutofit fontScale="90000"/>
          </a:bodyPr>
          <a:lstStyle/>
          <a:p>
            <a:br>
              <a:rPr lang="en-US" sz="4400" dirty="0">
                <a:solidFill>
                  <a:schemeClr val="tx1"/>
                </a:solidFill>
              </a:rPr>
            </a:br>
            <a:br>
              <a:rPr lang="en-US" sz="4400" dirty="0">
                <a:solidFill>
                  <a:schemeClr val="tx1"/>
                </a:solidFill>
              </a:rPr>
            </a:br>
            <a:br>
              <a:rPr lang="en-US" sz="4400" dirty="0">
                <a:solidFill>
                  <a:schemeClr val="tx1"/>
                </a:solidFill>
              </a:rPr>
            </a:br>
            <a:r>
              <a:rPr lang="en-US" sz="4400" dirty="0">
                <a:solidFill>
                  <a:schemeClr val="tx1"/>
                </a:solidFill>
              </a:rPr>
              <a:t>RNNs</a:t>
            </a:r>
            <a:br>
              <a:rPr lang="en-US" sz="4400" dirty="0">
                <a:solidFill>
                  <a:schemeClr val="tx1"/>
                </a:solidFill>
              </a:rPr>
            </a:br>
            <a:r>
              <a:rPr lang="en-US" sz="4400" dirty="0">
                <a:solidFill>
                  <a:schemeClr val="tx1"/>
                </a:solidFill>
              </a:rPr>
              <a:t>Recurrence Relations</a:t>
            </a:r>
            <a:br>
              <a:rPr lang="en-US" sz="4400" dirty="0">
                <a:solidFill>
                  <a:schemeClr val="tx1"/>
                </a:solidFill>
              </a:rPr>
            </a:br>
            <a:r>
              <a:rPr lang="en-US" sz="4400" dirty="0">
                <a:solidFill>
                  <a:schemeClr val="tx1"/>
                </a:solidFill>
              </a:rPr>
              <a:t>Transfer Learning</a:t>
            </a:r>
            <a:br>
              <a:rPr lang="en-US" sz="4400" dirty="0">
                <a:solidFill>
                  <a:schemeClr val="tx1"/>
                </a:solidFill>
              </a:rPr>
            </a:br>
            <a:r>
              <a:rPr lang="en-US" sz="4400" dirty="0">
                <a:solidFill>
                  <a:schemeClr val="tx1"/>
                </a:solidFill>
              </a:rPr>
              <a:t>Attention</a:t>
            </a:r>
            <a:br>
              <a:rPr lang="en-US" sz="4400" dirty="0">
                <a:solidFill>
                  <a:schemeClr val="tx1"/>
                </a:solidFill>
              </a:rPr>
            </a:br>
            <a:r>
              <a:rPr lang="en-US" sz="4400" dirty="0">
                <a:solidFill>
                  <a:schemeClr val="tx1"/>
                </a:solidFill>
              </a:rPr>
              <a:t>Memory</a:t>
            </a:r>
            <a:br>
              <a:rPr lang="en-US" sz="4400" dirty="0">
                <a:solidFill>
                  <a:schemeClr val="tx1"/>
                </a:solidFill>
              </a:rPr>
            </a:b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7750" y="4608576"/>
            <a:ext cx="3205640" cy="774186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600" dirty="0"/>
              <a:t>gates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609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EDC90921-9082-491B-940E-827D679F3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3143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Diagram&#10;&#10;Description automatically generated">
            <a:extLst>
              <a:ext uri="{FF2B5EF4-FFF2-40B4-BE49-F238E27FC236}">
                <a16:creationId xmlns:a16="http://schemas.microsoft.com/office/drawing/2014/main" id="{8EF55CD6-55AA-A41F-065B-12E6B118E7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7689" y="612962"/>
            <a:ext cx="11216621" cy="5632075"/>
          </a:xfrm>
        </p:spPr>
      </p:pic>
    </p:spTree>
    <p:extLst>
      <p:ext uri="{BB962C8B-B14F-4D97-AF65-F5344CB8AC3E}">
        <p14:creationId xmlns:p14="http://schemas.microsoft.com/office/powerpoint/2010/main" val="30324150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C7658-3CE7-22E2-1840-785D49F9A9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964" y="4696691"/>
            <a:ext cx="11305309" cy="2087953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en-US" sz="2400" b="1" dirty="0"/>
              <a:t>The RNN maintains an internal state, ht. </a:t>
            </a:r>
            <a:r>
              <a:rPr lang="en-US" sz="2400" dirty="0"/>
              <a:t>This will be </a:t>
            </a:r>
            <a:r>
              <a:rPr lang="en-US" sz="2400" b="1" dirty="0"/>
              <a:t>updated at every step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ht</a:t>
            </a:r>
            <a:r>
              <a:rPr lang="en-US" sz="2400" dirty="0"/>
              <a:t> is a function of the current input and the prior state. The </a:t>
            </a:r>
            <a:r>
              <a:rPr lang="en-US" sz="2400" dirty="0" err="1"/>
              <a:t>ht</a:t>
            </a:r>
            <a:r>
              <a:rPr lang="en-US" sz="2400" dirty="0"/>
              <a:t> is parameterized using a weight matrix, W, which will be learned.  </a:t>
            </a:r>
            <a:r>
              <a:rPr lang="en-US" sz="2400" b="1" dirty="0"/>
              <a:t>The key is that this set of weights is the SAME across all time step through the sequence. 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70D43D65-DD2D-F355-335C-02D857B1E2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46"/>
          <a:stretch/>
        </p:blipFill>
        <p:spPr>
          <a:xfrm>
            <a:off x="588819" y="166255"/>
            <a:ext cx="10508672" cy="4382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6976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30483-D91F-FA41-7A78-F79415000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327" y="286604"/>
            <a:ext cx="11242963" cy="908352"/>
          </a:xfrm>
        </p:spPr>
        <p:txBody>
          <a:bodyPr>
            <a:normAutofit fontScale="90000"/>
          </a:bodyPr>
          <a:lstStyle/>
          <a:p>
            <a:r>
              <a:rPr lang="en-US" dirty="0"/>
              <a:t>Pseudocode </a:t>
            </a:r>
            <a:r>
              <a:rPr lang="en-US" dirty="0" err="1"/>
              <a:t>RNNs:What</a:t>
            </a:r>
            <a:r>
              <a:rPr lang="en-US" dirty="0"/>
              <a:t> is the next word?</a:t>
            </a:r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ADD3721B-0663-8CC5-0F4E-E9DA699D10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818" y="1194957"/>
            <a:ext cx="11700164" cy="5226490"/>
          </a:xfrm>
        </p:spPr>
      </p:pic>
    </p:spTree>
    <p:extLst>
      <p:ext uri="{BB962C8B-B14F-4D97-AF65-F5344CB8AC3E}">
        <p14:creationId xmlns:p14="http://schemas.microsoft.com/office/powerpoint/2010/main" val="28443375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2A7D2-5C8D-4B1E-10A8-6B4966554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4272" y="286604"/>
            <a:ext cx="9181407" cy="866788"/>
          </a:xfrm>
        </p:spPr>
        <p:txBody>
          <a:bodyPr/>
          <a:lstStyle/>
          <a:p>
            <a:r>
              <a:rPr lang="en-US" dirty="0"/>
              <a:t>Updating the Hidden State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1C615EF2-368E-5DAF-5550-5A0C2B3ACA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4186" y="1558637"/>
            <a:ext cx="9485973" cy="4861070"/>
          </a:xfrm>
        </p:spPr>
      </p:pic>
    </p:spTree>
    <p:extLst>
      <p:ext uri="{BB962C8B-B14F-4D97-AF65-F5344CB8AC3E}">
        <p14:creationId xmlns:p14="http://schemas.microsoft.com/office/powerpoint/2010/main" val="32310747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F8ACD-CEF0-1785-D473-A20A27B07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Unrolling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0B6C3D68-4F8A-CFDC-7798-9E1240D670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500" y="2454399"/>
            <a:ext cx="11128055" cy="3073566"/>
          </a:xfrm>
        </p:spPr>
      </p:pic>
    </p:spTree>
    <p:extLst>
      <p:ext uri="{BB962C8B-B14F-4D97-AF65-F5344CB8AC3E}">
        <p14:creationId xmlns:p14="http://schemas.microsoft.com/office/powerpoint/2010/main" val="23122457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651AB-B804-774E-82BE-40C4ED01C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an RNN: The Loss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F9BF8DB5-027E-9B5D-4DE6-2EF20C34FD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1866598"/>
            <a:ext cx="10058400" cy="4387175"/>
          </a:xfrm>
        </p:spPr>
      </p:pic>
    </p:spTree>
    <p:extLst>
      <p:ext uri="{BB962C8B-B14F-4D97-AF65-F5344CB8AC3E}">
        <p14:creationId xmlns:p14="http://schemas.microsoft.com/office/powerpoint/2010/main" val="36834497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339AE-791D-B4B7-A009-07D1E8CBC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001870"/>
          </a:xfrm>
        </p:spPr>
        <p:txBody>
          <a:bodyPr/>
          <a:lstStyle/>
          <a:p>
            <a:r>
              <a:rPr lang="en-US" dirty="0"/>
              <a:t>A Deeper Look at RNNs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3E66B4-3DFC-4A6E-B33B-015F7779D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773" y="1569028"/>
            <a:ext cx="10802389" cy="4530436"/>
          </a:xfrm>
        </p:spPr>
        <p:txBody>
          <a:bodyPr/>
          <a:lstStyle/>
          <a:p>
            <a:r>
              <a:rPr lang="en-US" dirty="0"/>
              <a:t>1) RNNs are a family of NN’s for processing sequential data of variable length.</a:t>
            </a:r>
          </a:p>
          <a:p>
            <a:r>
              <a:rPr lang="en-US" dirty="0"/>
              <a:t>2) RNNs </a:t>
            </a:r>
            <a:r>
              <a:rPr lang="en-US" b="1" dirty="0"/>
              <a:t>share parameters </a:t>
            </a:r>
            <a:r>
              <a:rPr lang="en-US" dirty="0"/>
              <a:t>across different parts of the model</a:t>
            </a:r>
            <a:r>
              <a:rPr lang="en-US" b="1" dirty="0"/>
              <a:t>. </a:t>
            </a:r>
          </a:p>
          <a:p>
            <a:r>
              <a:rPr lang="en-US" dirty="0"/>
              <a:t>3) Note that if we had separate parameters for each time index, it would not be possible to generalize sequence lengths. </a:t>
            </a:r>
          </a:p>
          <a:p>
            <a:endParaRPr lang="en-US" dirty="0"/>
          </a:p>
          <a:p>
            <a:r>
              <a:rPr lang="en-US" dirty="0"/>
              <a:t>For example:</a:t>
            </a:r>
          </a:p>
          <a:p>
            <a:r>
              <a:rPr lang="en-US" dirty="0"/>
              <a:t>Sentence 1: “I went to Nepal in 2021”</a:t>
            </a:r>
          </a:p>
          <a:p>
            <a:r>
              <a:rPr lang="en-US" dirty="0"/>
              <a:t>Sentence 2: “In 2021, I went to Nepal.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862B51-6D2B-4DB7-04B5-3A06C4BE3738}"/>
              </a:ext>
            </a:extLst>
          </p:cNvPr>
          <p:cNvSpPr txBox="1"/>
          <p:nvPr/>
        </p:nvSpPr>
        <p:spPr>
          <a:xfrm>
            <a:off x="259773" y="5356136"/>
            <a:ext cx="5013617" cy="830997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Goal – to recognize the year whether </a:t>
            </a:r>
          </a:p>
          <a:p>
            <a:r>
              <a:rPr lang="en-US" sz="2400" dirty="0"/>
              <a:t>it is the 6</a:t>
            </a:r>
            <a:r>
              <a:rPr lang="en-US" sz="2400" baseline="30000" dirty="0"/>
              <a:t>th</a:t>
            </a:r>
            <a:r>
              <a:rPr lang="en-US" sz="2400" dirty="0"/>
              <a:t> or 2</a:t>
            </a:r>
            <a:r>
              <a:rPr lang="en-US" sz="2400" baseline="30000" dirty="0"/>
              <a:t>nd</a:t>
            </a:r>
            <a:r>
              <a:rPr lang="en-US" sz="2400" dirty="0"/>
              <a:t> word.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93A30A-70BD-FCA7-3E35-9FC483135907}"/>
              </a:ext>
            </a:extLst>
          </p:cNvPr>
          <p:cNvSpPr txBox="1"/>
          <p:nvPr/>
        </p:nvSpPr>
        <p:spPr>
          <a:xfrm>
            <a:off x="5985163" y="3595255"/>
            <a:ext cx="5681229" cy="26776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l"/>
            <a:r>
              <a:rPr lang="en-US" sz="2400" b="0" i="0" dirty="0">
                <a:solidFill>
                  <a:srgbClr val="000000"/>
                </a:solidFill>
                <a:effectLst/>
                <a:latin typeface="ff4"/>
              </a:rPr>
              <a:t>A traditional fully connected</a:t>
            </a:r>
          </a:p>
          <a:p>
            <a:pPr algn="l"/>
            <a:r>
              <a:rPr lang="en-US" sz="2400" b="0" i="0" dirty="0">
                <a:solidFill>
                  <a:srgbClr val="000000"/>
                </a:solidFill>
                <a:effectLst/>
                <a:latin typeface="ff4"/>
              </a:rPr>
              <a:t>FF would have 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ff4"/>
              </a:rPr>
              <a:t>separate parameters 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ff4"/>
              </a:rPr>
              <a:t>for each input feature, so it would need to learn all the rules of the language 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ff4"/>
              </a:rPr>
              <a:t>separately at each position 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ff4"/>
              </a:rPr>
              <a:t>in the sentence. By comparison, a RNN 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ff4"/>
              </a:rPr>
              <a:t>shares the same weights across several time steps</a:t>
            </a:r>
          </a:p>
        </p:txBody>
      </p:sp>
    </p:spTree>
    <p:extLst>
      <p:ext uri="{BB962C8B-B14F-4D97-AF65-F5344CB8AC3E}">
        <p14:creationId xmlns:p14="http://schemas.microsoft.com/office/powerpoint/2010/main" val="24884859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10153-967A-0E86-CE8E-CBB2EF431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the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88A2F-F04D-F395-DC5A-A8623E359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536" y="2108201"/>
            <a:ext cx="10397144" cy="415751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1) RNNs operate on a sequence of vectors </a:t>
            </a:r>
            <a:r>
              <a:rPr lang="en-US" b="1" dirty="0"/>
              <a:t>x</a:t>
            </a:r>
            <a:r>
              <a:rPr lang="en-US" dirty="0"/>
              <a:t>(t), where t ranges from 1 to T. </a:t>
            </a:r>
          </a:p>
          <a:p>
            <a:r>
              <a:rPr lang="en-US" dirty="0"/>
              <a:t>2) For simplicity, we will focus on one sequence of vectors. However, in practice, minibatches of sequences are used, each with its own T. </a:t>
            </a:r>
          </a:p>
          <a:p>
            <a:endParaRPr lang="en-US" dirty="0"/>
          </a:p>
          <a:p>
            <a:r>
              <a:rPr lang="en-US" dirty="0"/>
              <a:t>What is a </a:t>
            </a:r>
            <a:r>
              <a:rPr lang="en-US" b="1" dirty="0"/>
              <a:t>sequence of vectors?</a:t>
            </a:r>
            <a:endParaRPr lang="en-US" dirty="0"/>
          </a:p>
          <a:p>
            <a:r>
              <a:rPr lang="en-US" dirty="0"/>
              <a:t>Suppose we one-hot-encode a </a:t>
            </a:r>
            <a:r>
              <a:rPr lang="en-US" b="1" dirty="0"/>
              <a:t>vocabulary</a:t>
            </a:r>
            <a:r>
              <a:rPr lang="en-US" dirty="0"/>
              <a:t>. </a:t>
            </a:r>
          </a:p>
          <a:p>
            <a:r>
              <a:rPr lang="en-US" dirty="0"/>
              <a:t>Then, we have “encoded words”:    [1 0 0 .. 0 ]    [0 0 1 0 .. 0 ]   ... [ 0 1 0 ... 0 ]</a:t>
            </a:r>
          </a:p>
          <a:p>
            <a:r>
              <a:rPr lang="en-US" dirty="0"/>
              <a:t>This might say: “I like cake”</a:t>
            </a:r>
          </a:p>
          <a:p>
            <a:r>
              <a:rPr lang="en-US" dirty="0"/>
              <a:t>There are many methods for representing and encoding. </a:t>
            </a:r>
          </a:p>
        </p:txBody>
      </p:sp>
    </p:spTree>
    <p:extLst>
      <p:ext uri="{BB962C8B-B14F-4D97-AF65-F5344CB8AC3E}">
        <p14:creationId xmlns:p14="http://schemas.microsoft.com/office/powerpoint/2010/main" val="10432358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295DC-84FB-D4C3-327F-DDD673467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RNN’s “Time”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161099-DEB6-C2A6-AF1B-23451D5B6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974" y="2108201"/>
            <a:ext cx="8070272" cy="3760891"/>
          </a:xfrm>
        </p:spPr>
        <p:txBody>
          <a:bodyPr/>
          <a:lstStyle/>
          <a:p>
            <a:r>
              <a:rPr lang="en-US" dirty="0"/>
              <a:t>The notion of “sequence” does not have to refer to the passage of time – though it can. </a:t>
            </a:r>
          </a:p>
          <a:p>
            <a:r>
              <a:rPr lang="en-US" dirty="0"/>
              <a:t>This sequence of amino acids must remain in order so as to represent a protein.</a:t>
            </a:r>
          </a:p>
          <a:p>
            <a:r>
              <a:rPr lang="en-US" dirty="0"/>
              <a:t>Similarly, sentences have “order” that can be related to both time/context, as well as grammar, etc. </a:t>
            </a:r>
          </a:p>
          <a:p>
            <a:r>
              <a:rPr lang="en-US" dirty="0"/>
              <a:t>Stock prices are temporal. </a:t>
            </a:r>
          </a:p>
          <a:p>
            <a:r>
              <a:rPr lang="en-US" dirty="0"/>
              <a:t>While we will not go this deep, RNNs can also engage in multidimensional time/space as well as go back in time. </a:t>
            </a:r>
          </a:p>
          <a:p>
            <a:endParaRPr lang="en-US" dirty="0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B6F4CA60-73C4-BD80-5279-2C8B624A5E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3069" y="3026872"/>
            <a:ext cx="3232958" cy="2383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8846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42CFD-935D-2918-82E8-555C3F828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804442"/>
          </a:xfrm>
        </p:spPr>
        <p:txBody>
          <a:bodyPr/>
          <a:lstStyle/>
          <a:p>
            <a:r>
              <a:rPr lang="en-US" dirty="0"/>
              <a:t>Classical Dynamical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1705AD-A5A5-C975-4EDA-3D61DC7E63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095" y="1304500"/>
            <a:ext cx="10058400" cy="1777999"/>
          </a:xfrm>
          <a:solidFill>
            <a:schemeClr val="bg2"/>
          </a:solidFill>
        </p:spPr>
        <p:txBody>
          <a:bodyPr/>
          <a:lstStyle/>
          <a:p>
            <a:r>
              <a:rPr lang="en-US" dirty="0"/>
              <a:t>Each node represents a </a:t>
            </a:r>
            <a:r>
              <a:rPr lang="en-US" b="1" dirty="0"/>
              <a:t>state</a:t>
            </a:r>
            <a:r>
              <a:rPr lang="en-US" dirty="0"/>
              <a:t> at some time t, and the function f maps the state at time t to the state at time t+1. </a:t>
            </a:r>
          </a:p>
          <a:p>
            <a:r>
              <a:rPr lang="en-US" dirty="0"/>
              <a:t>** Important: The same set of parameters is used to parameterize f at all time steps. </a:t>
            </a:r>
          </a:p>
          <a:p>
            <a:r>
              <a:rPr lang="en-US" dirty="0"/>
              <a:t>(In other words, the same weight matrix is used)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943946E3-353F-AAFD-DA1F-8F7813195D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9426" y="3082499"/>
            <a:ext cx="8087199" cy="1450757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0606BCFC-617A-29A4-314D-C66E7722C9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4514925"/>
            <a:ext cx="7053790" cy="2050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465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9BE1E-E65A-CFC2-E3B4-F764FFA53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</a:t>
            </a:r>
            <a:br>
              <a:rPr lang="en-US" dirty="0"/>
            </a:br>
            <a:r>
              <a:rPr lang="en-US" dirty="0"/>
              <a:t>Sequential Data?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85D08C-FBB2-ECFD-6800-3992BD562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318" y="2269486"/>
            <a:ext cx="6280266" cy="3760891"/>
          </a:xfrm>
        </p:spPr>
        <p:txBody>
          <a:bodyPr>
            <a:normAutofit/>
          </a:bodyPr>
          <a:lstStyle/>
          <a:p>
            <a:r>
              <a:rPr lang="en-US" sz="2400" dirty="0"/>
              <a:t>Audio Data – sequence of sound waves</a:t>
            </a:r>
          </a:p>
          <a:p>
            <a:r>
              <a:rPr lang="en-US" sz="2400" dirty="0"/>
              <a:t>Text – Sequence of words (groups of words) etc.</a:t>
            </a:r>
          </a:p>
          <a:p>
            <a:r>
              <a:rPr lang="en-US" sz="2400" dirty="0"/>
              <a:t>Stock Prices over time</a:t>
            </a:r>
          </a:p>
          <a:p>
            <a:r>
              <a:rPr lang="en-US" sz="2400" dirty="0"/>
              <a:t>Biological data</a:t>
            </a:r>
          </a:p>
          <a:p>
            <a:endParaRPr lang="en-US" sz="2400" dirty="0"/>
          </a:p>
        </p:txBody>
      </p:sp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EAC64099-CCAC-004C-37C8-18F0198617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8113" y="257557"/>
            <a:ext cx="5219700" cy="2346960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26BAD691-E8B8-A1C4-D119-AF5A647AFB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89357"/>
            <a:ext cx="8183880" cy="1082040"/>
          </a:xfrm>
          <a:prstGeom prst="rect">
            <a:avLst/>
          </a:prstGeom>
        </p:spPr>
      </p:pic>
      <p:pic>
        <p:nvPicPr>
          <p:cNvPr id="11" name="Picture 10" descr="Timeline&#10;&#10;Description automatically generated">
            <a:extLst>
              <a:ext uri="{FF2B5EF4-FFF2-40B4-BE49-F238E27FC236}">
                <a16:creationId xmlns:a16="http://schemas.microsoft.com/office/drawing/2014/main" id="{C0DA2EC2-EF2B-FD71-BD39-893ED4945D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8901" y="2910130"/>
            <a:ext cx="4048912" cy="29173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925695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9941E-1AEA-01D7-E952-B9CCA9E20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Recurrence Relations: Tower of Hanoi</a:t>
            </a:r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3205E92C-46E9-AA09-186B-1E6B734496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3125" y="2073668"/>
            <a:ext cx="9745749" cy="3994624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0237DFA-E60A-B187-A8A1-33400A9D78BA}"/>
              </a:ext>
            </a:extLst>
          </p:cNvPr>
          <p:cNvSpPr/>
          <p:nvPr/>
        </p:nvSpPr>
        <p:spPr>
          <a:xfrm>
            <a:off x="1097280" y="2171700"/>
            <a:ext cx="4877493" cy="7065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1112A46F-0455-CD36-3FA3-A607756CA1AA}"/>
              </a:ext>
            </a:extLst>
          </p:cNvPr>
          <p:cNvSpPr/>
          <p:nvPr/>
        </p:nvSpPr>
        <p:spPr>
          <a:xfrm>
            <a:off x="6091381" y="2379518"/>
            <a:ext cx="735446" cy="3844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2B161B-C627-BDBD-0F0C-FD9063650AE2}"/>
              </a:ext>
            </a:extLst>
          </p:cNvPr>
          <p:cNvSpPr txBox="1"/>
          <p:nvPr/>
        </p:nvSpPr>
        <p:spPr>
          <a:xfrm>
            <a:off x="6943435" y="2271935"/>
            <a:ext cx="46923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This is the recurrence relation</a:t>
            </a:r>
          </a:p>
        </p:txBody>
      </p:sp>
      <p:sp>
        <p:nvSpPr>
          <p:cNvPr id="9" name="Arrow: Curved Left 8">
            <a:extLst>
              <a:ext uri="{FF2B5EF4-FFF2-40B4-BE49-F238E27FC236}">
                <a16:creationId xmlns:a16="http://schemas.microsoft.com/office/drawing/2014/main" id="{20F3F963-3FC6-C772-5A8D-B4865589FC13}"/>
              </a:ext>
            </a:extLst>
          </p:cNvPr>
          <p:cNvSpPr/>
          <p:nvPr/>
        </p:nvSpPr>
        <p:spPr>
          <a:xfrm>
            <a:off x="7169728" y="2993422"/>
            <a:ext cx="1454727" cy="173528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EC1705-9DB4-F022-68A0-69E6C207AEF2}"/>
              </a:ext>
            </a:extLst>
          </p:cNvPr>
          <p:cNvSpPr txBox="1"/>
          <p:nvPr/>
        </p:nvSpPr>
        <p:spPr>
          <a:xfrm>
            <a:off x="8822407" y="3329730"/>
            <a:ext cx="281333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This is  the “Unfolding”</a:t>
            </a:r>
          </a:p>
        </p:txBody>
      </p:sp>
    </p:spTree>
    <p:extLst>
      <p:ext uri="{BB962C8B-B14F-4D97-AF65-F5344CB8AC3E}">
        <p14:creationId xmlns:p14="http://schemas.microsoft.com/office/powerpoint/2010/main" val="10062605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8891B-F29D-B204-8A87-A6492EBB3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3131820" cy="1450757"/>
          </a:xfrm>
        </p:spPr>
        <p:txBody>
          <a:bodyPr/>
          <a:lstStyle/>
          <a:p>
            <a:r>
              <a:rPr lang="en-US" dirty="0"/>
              <a:t>Unfolding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226888-0319-5411-4E0C-2632F28F7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524" y="2139373"/>
            <a:ext cx="3755275" cy="4209472"/>
          </a:xfrm>
        </p:spPr>
        <p:txBody>
          <a:bodyPr/>
          <a:lstStyle/>
          <a:p>
            <a:r>
              <a:rPr lang="en-US" dirty="0"/>
              <a:t>For T finite, a recurrence relation can be “unfolded” and can yield an expression that does not involve the recurrence. </a:t>
            </a:r>
          </a:p>
          <a:p>
            <a:r>
              <a:rPr lang="en-US" dirty="0"/>
              <a:t>In this case, the new expression can be represented by a directed acyclic graph. 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87FEDF97-6F5C-E055-CF5E-50C46017ED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0620" y="286603"/>
            <a:ext cx="5024564" cy="1792547"/>
          </a:xfrm>
          <a:prstGeom prst="rect">
            <a:avLst/>
          </a:prstGeom>
        </p:spPr>
      </p:pic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A0C5A5FC-966D-662C-C70E-04DBDAE00B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730" t="10915"/>
          <a:stretch/>
        </p:blipFill>
        <p:spPr>
          <a:xfrm>
            <a:off x="7107795" y="3088156"/>
            <a:ext cx="4724680" cy="3381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A diagram of a house&#10;&#10;Description automatically generated with low confidence">
            <a:extLst>
              <a:ext uri="{FF2B5EF4-FFF2-40B4-BE49-F238E27FC236}">
                <a16:creationId xmlns:a16="http://schemas.microsoft.com/office/drawing/2014/main" id="{E90BF9BE-09C0-C662-EE84-D3E4981B10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7182" y="3164728"/>
            <a:ext cx="2385108" cy="33048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68686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EE145-EE4B-54E6-9B36-1D4175164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RNN (left) and Unfolded (right)</a:t>
            </a:r>
          </a:p>
        </p:txBody>
      </p:sp>
      <p:pic>
        <p:nvPicPr>
          <p:cNvPr id="5" name="Content Placeholder 4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FD97AE63-168F-ECF1-99F1-5585C59F8E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0491" y="2473709"/>
            <a:ext cx="10133878" cy="2888000"/>
          </a:xfrm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736F3D8F-4F6C-8026-E55B-E44D22FC9D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2054" y="5361709"/>
            <a:ext cx="4643248" cy="95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4151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ext, letter&#10;&#10;Description automatically generated">
            <a:extLst>
              <a:ext uri="{FF2B5EF4-FFF2-40B4-BE49-F238E27FC236}">
                <a16:creationId xmlns:a16="http://schemas.microsoft.com/office/drawing/2014/main" id="{E5636C9E-90E7-B672-B395-13439E7882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29159"/>
          <a:stretch/>
        </p:blipFill>
        <p:spPr>
          <a:xfrm>
            <a:off x="135058" y="976745"/>
            <a:ext cx="11629074" cy="4686300"/>
          </a:xfrm>
        </p:spPr>
      </p:pic>
    </p:spTree>
    <p:extLst>
      <p:ext uri="{BB962C8B-B14F-4D97-AF65-F5344CB8AC3E}">
        <p14:creationId xmlns:p14="http://schemas.microsoft.com/office/powerpoint/2010/main" val="9636525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8E8FF-141A-8C83-4621-A7EA86CBD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61425"/>
          </a:xfrm>
        </p:spPr>
        <p:txBody>
          <a:bodyPr/>
          <a:lstStyle/>
          <a:p>
            <a:r>
              <a:rPr lang="en-US" dirty="0"/>
              <a:t>Advantages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46BA25F-907B-E81C-9423-3190A811FB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3656" y="3511566"/>
            <a:ext cx="10587413" cy="961635"/>
          </a:xfr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ECD315CF-8101-3D66-3C4F-6D5A2D5B48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656" y="1481612"/>
            <a:ext cx="10764400" cy="16050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6D21988-52D8-CA0D-FF9C-C75B46E438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078" y="4762633"/>
            <a:ext cx="11056853" cy="152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6903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F672E-DE4F-3C6E-B437-DCDFCD49A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</a:t>
            </a:r>
            <a:r>
              <a:rPr lang="en-US" dirty="0" err="1"/>
              <a:t>Lossyness</a:t>
            </a:r>
            <a:r>
              <a:rPr lang="en-US" dirty="0"/>
              <a:t>” and Memory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B957A2-2014-9268-F5EF-69059DF716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118" y="2005445"/>
            <a:ext cx="11107882" cy="4565952"/>
          </a:xfrm>
        </p:spPr>
        <p:txBody>
          <a:bodyPr>
            <a:normAutofit/>
          </a:bodyPr>
          <a:lstStyle/>
          <a:p>
            <a:r>
              <a:rPr lang="en-US" sz="1800" dirty="0"/>
              <a:t>1) When an RNN is trained to predict the future from the past, the RNN learns to use h(t) as a kind of “lossy” summary of </a:t>
            </a:r>
            <a:r>
              <a:rPr lang="en-US" sz="1800" b="1" dirty="0"/>
              <a:t>relevant</a:t>
            </a:r>
            <a:r>
              <a:rPr lang="en-US" sz="1800" dirty="0"/>
              <a:t> past inputs up to time t. </a:t>
            </a:r>
          </a:p>
          <a:p>
            <a:r>
              <a:rPr lang="en-US" sz="1800" dirty="0"/>
              <a:t>2) It is “</a:t>
            </a:r>
            <a:r>
              <a:rPr lang="en-US" sz="1800" b="1" dirty="0"/>
              <a:t>lossy”</a:t>
            </a:r>
            <a:r>
              <a:rPr lang="en-US" sz="1800" dirty="0"/>
              <a:t> because its length may be quite large but it maps to a fixed length h(t). </a:t>
            </a:r>
          </a:p>
          <a:p>
            <a:r>
              <a:rPr lang="en-US" sz="1800" dirty="0"/>
              <a:t>3) It might selectively keep some aspects of the past with more precision than other aspects. </a:t>
            </a:r>
          </a:p>
          <a:p>
            <a:r>
              <a:rPr lang="en-US" sz="1800" dirty="0"/>
              <a:t>4) The amount of history retained varies by RNN and goal. </a:t>
            </a:r>
            <a:r>
              <a:rPr lang="en-US" sz="1800" b="1" dirty="0"/>
              <a:t>Auto-encoders</a:t>
            </a:r>
            <a:r>
              <a:rPr lang="en-US" sz="1800" dirty="0"/>
              <a:t> retain all history, other RNN’s use “</a:t>
            </a:r>
            <a:r>
              <a:rPr lang="en-US" sz="1800" b="1" dirty="0"/>
              <a:t>Attention</a:t>
            </a:r>
            <a:r>
              <a:rPr lang="en-US" sz="1800" dirty="0"/>
              <a:t>” to focus on more “important” aspects. </a:t>
            </a:r>
          </a:p>
          <a:p>
            <a:r>
              <a:rPr lang="en-US" sz="1800" dirty="0"/>
              <a:t>5) The use of “</a:t>
            </a:r>
            <a:r>
              <a:rPr lang="en-US" sz="1800" b="1" dirty="0"/>
              <a:t>transfer learning</a:t>
            </a:r>
            <a:r>
              <a:rPr lang="en-US" sz="1800" dirty="0"/>
              <a:t>” can also assist by “bringing” past knowledge into the system. </a:t>
            </a:r>
          </a:p>
          <a:p>
            <a:endParaRPr lang="en-US" sz="1800" dirty="0"/>
          </a:p>
          <a:p>
            <a:r>
              <a:rPr lang="en-US" sz="1800" b="1" dirty="0"/>
              <a:t>Example: When predicting the next word in a sequence, one can store only enough information to predict – rather than “all” the information. 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7146645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19702-4B97-FC51-1D04-73967A64A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RNN Design Notes</a:t>
            </a:r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DF2D882E-7C5D-7E68-9674-FA6C6773FF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148" y="2150918"/>
            <a:ext cx="11357263" cy="3522518"/>
          </a:xfrm>
        </p:spPr>
      </p:pic>
    </p:spTree>
    <p:extLst>
      <p:ext uri="{BB962C8B-B14F-4D97-AF65-F5344CB8AC3E}">
        <p14:creationId xmlns:p14="http://schemas.microsoft.com/office/powerpoint/2010/main" val="7738653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C3CE83C8-71C1-2D92-E522-4179291D76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0164" y="0"/>
            <a:ext cx="8094518" cy="583153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4A206FF-7D9F-E89B-8156-646F0B4D7F81}"/>
              </a:ext>
            </a:extLst>
          </p:cNvPr>
          <p:cNvSpPr txBox="1"/>
          <p:nvPr/>
        </p:nvSpPr>
        <p:spPr>
          <a:xfrm>
            <a:off x="270164" y="5810220"/>
            <a:ext cx="8846127" cy="83099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RNN that produces an output at each time step and have recurrent connections between hidden units</a:t>
            </a:r>
          </a:p>
        </p:txBody>
      </p:sp>
      <p:pic>
        <p:nvPicPr>
          <p:cNvPr id="8" name="Picture 7" descr="Text, letter&#10;&#10;Description automatically generated">
            <a:extLst>
              <a:ext uri="{FF2B5EF4-FFF2-40B4-BE49-F238E27FC236}">
                <a16:creationId xmlns:a16="http://schemas.microsoft.com/office/drawing/2014/main" id="{4763DF87-92F9-B49E-4047-C3EDCF3DD7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4746" y="90125"/>
            <a:ext cx="4222172" cy="25488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2455558-91DE-BA21-9B97-A9D39B5BB5FB}"/>
              </a:ext>
            </a:extLst>
          </p:cNvPr>
          <p:cNvCxnSpPr/>
          <p:nvPr/>
        </p:nvCxnSpPr>
        <p:spPr>
          <a:xfrm flipH="1">
            <a:off x="1381991" y="1974273"/>
            <a:ext cx="2192482" cy="727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1812B30-7579-4A5B-649A-D783650FB862}"/>
              </a:ext>
            </a:extLst>
          </p:cNvPr>
          <p:cNvSpPr txBox="1"/>
          <p:nvPr/>
        </p:nvSpPr>
        <p:spPr>
          <a:xfrm>
            <a:off x="1818409" y="1974273"/>
            <a:ext cx="1135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Loss Sum</a:t>
            </a:r>
          </a:p>
        </p:txBody>
      </p:sp>
    </p:spTree>
    <p:extLst>
      <p:ext uri="{BB962C8B-B14F-4D97-AF65-F5344CB8AC3E}">
        <p14:creationId xmlns:p14="http://schemas.microsoft.com/office/powerpoint/2010/main" val="30246409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3E3D0-16D7-71F2-B270-66524A734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Text, letter&#10;&#10;Description automatically generated">
            <a:extLst>
              <a:ext uri="{FF2B5EF4-FFF2-40B4-BE49-F238E27FC236}">
                <a16:creationId xmlns:a16="http://schemas.microsoft.com/office/drawing/2014/main" id="{FFA94126-49DA-85EF-7AD1-13B5542BBD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963" y="160003"/>
            <a:ext cx="11822145" cy="6022588"/>
          </a:xfrm>
        </p:spPr>
      </p:pic>
    </p:spTree>
    <p:extLst>
      <p:ext uri="{BB962C8B-B14F-4D97-AF65-F5344CB8AC3E}">
        <p14:creationId xmlns:p14="http://schemas.microsoft.com/office/powerpoint/2010/main" val="40042174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C4059-9F4A-8137-CAE2-53CA29E11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336" y="286603"/>
            <a:ext cx="11890664" cy="970697"/>
          </a:xfrm>
        </p:spPr>
        <p:txBody>
          <a:bodyPr/>
          <a:lstStyle/>
          <a:p>
            <a:r>
              <a:rPr lang="en-US" dirty="0"/>
              <a:t>Runtime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1C83FF-FFC3-95E1-A031-9ABC24F936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335" y="2139374"/>
            <a:ext cx="11461173" cy="4105562"/>
          </a:xfrm>
        </p:spPr>
        <p:txBody>
          <a:bodyPr>
            <a:normAutofit/>
          </a:bodyPr>
          <a:lstStyle/>
          <a:p>
            <a:r>
              <a:rPr lang="en-US" dirty="0"/>
              <a:t>1) The gradient computation involves performing a forward pass (left to right) of the unrolled (unfolded) graph. </a:t>
            </a:r>
          </a:p>
          <a:p>
            <a:r>
              <a:rPr lang="en-US" dirty="0"/>
              <a:t>2) The runtime is O(T) and it cannot be reduced via parallelization because the graph is sequential (dependent of the previous values).</a:t>
            </a:r>
          </a:p>
          <a:p>
            <a:r>
              <a:rPr lang="en-US" dirty="0"/>
              <a:t>3) Memory cost is O(T) because all states must be stored until they are reused during the backward pass. </a:t>
            </a:r>
          </a:p>
          <a:p>
            <a:r>
              <a:rPr lang="en-US" dirty="0"/>
              <a:t>4) This type of network is workful, but expensive to train. </a:t>
            </a:r>
          </a:p>
          <a:p>
            <a:r>
              <a:rPr lang="en-US" dirty="0"/>
              <a:t>(More on BPTT  -  Back Propagation Through Time  - later)</a:t>
            </a:r>
          </a:p>
          <a:p>
            <a:r>
              <a:rPr lang="en-US" dirty="0"/>
              <a:t>5) An alternative (less powerful ) network that is less expensive is one with connections only from the output ONLY at one time step to the hidden unit at the next time step. </a:t>
            </a:r>
          </a:p>
        </p:txBody>
      </p:sp>
    </p:spTree>
    <p:extLst>
      <p:ext uri="{BB962C8B-B14F-4D97-AF65-F5344CB8AC3E}">
        <p14:creationId xmlns:p14="http://schemas.microsoft.com/office/powerpoint/2010/main" val="2185737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C19C6-28A1-236B-BE1D-1020EA81B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MIT’s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11B0DE-BBE2-20F4-0B0D-28A17CEA9E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following few slides are visualizations borrowed from MIT’s conceptual overview of RNNs. </a:t>
            </a:r>
          </a:p>
        </p:txBody>
      </p:sp>
    </p:spTree>
    <p:extLst>
      <p:ext uri="{BB962C8B-B14F-4D97-AF65-F5344CB8AC3E}">
        <p14:creationId xmlns:p14="http://schemas.microsoft.com/office/powerpoint/2010/main" val="22656697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B4CCE-5A2B-44CB-2584-A10A1CD8C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007" y="1999372"/>
            <a:ext cx="3017519" cy="2992582"/>
          </a:xfrm>
        </p:spPr>
        <p:txBody>
          <a:bodyPr>
            <a:normAutofit/>
          </a:bodyPr>
          <a:lstStyle/>
          <a:p>
            <a:r>
              <a:rPr lang="en-US" sz="3200" dirty="0"/>
              <a:t>RNN w/recurrence feedback only from output to hidden layer.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E14A29B8-5A1B-2483-560E-70E4571E03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18970" y="216455"/>
            <a:ext cx="8744556" cy="6558417"/>
          </a:xfrm>
        </p:spPr>
      </p:pic>
    </p:spTree>
    <p:extLst>
      <p:ext uri="{BB962C8B-B14F-4D97-AF65-F5344CB8AC3E}">
        <p14:creationId xmlns:p14="http://schemas.microsoft.com/office/powerpoint/2010/main" val="1263348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F9119B8A-32E8-F1E0-4CC9-164885E9B7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34173" y="673817"/>
            <a:ext cx="6423712" cy="5018526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155D0A-FA54-AB20-A529-BEEE6AFD0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099" y="151521"/>
            <a:ext cx="10058400" cy="1450757"/>
          </a:xfrm>
        </p:spPr>
        <p:txBody>
          <a:bodyPr/>
          <a:lstStyle/>
          <a:p>
            <a:r>
              <a:rPr lang="en-US" dirty="0"/>
              <a:t>RNN that </a:t>
            </a:r>
            <a:br>
              <a:rPr lang="en-US" dirty="0"/>
            </a:br>
            <a:r>
              <a:rPr lang="en-US" dirty="0"/>
              <a:t>Summarizes a Sequence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B63532-305D-AE6A-ED79-4E6B813EF76D}"/>
              </a:ext>
            </a:extLst>
          </p:cNvPr>
          <p:cNvSpPr txBox="1"/>
          <p:nvPr/>
        </p:nvSpPr>
        <p:spPr>
          <a:xfrm>
            <a:off x="737755" y="2982191"/>
            <a:ext cx="34082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This RNN has only a single output at the end. </a:t>
            </a:r>
          </a:p>
        </p:txBody>
      </p:sp>
    </p:spTree>
    <p:extLst>
      <p:ext uri="{BB962C8B-B14F-4D97-AF65-F5344CB8AC3E}">
        <p14:creationId xmlns:p14="http://schemas.microsoft.com/office/powerpoint/2010/main" val="151311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CEC72-ACA7-FCC1-F87A-C83586315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the Gradient: RNNs</a:t>
            </a:r>
            <a:br>
              <a:rPr lang="en-US" dirty="0"/>
            </a:br>
            <a:r>
              <a:rPr lang="en-US" dirty="0"/>
              <a:t>Back Prop Through Time (BPTT)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19CF06-765C-3FEB-23C9-75AB6D417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9543011" cy="3760891"/>
          </a:xfrm>
        </p:spPr>
        <p:txBody>
          <a:bodyPr>
            <a:normAutofit/>
          </a:bodyPr>
          <a:lstStyle/>
          <a:p>
            <a:r>
              <a:rPr lang="en-US" sz="2800" dirty="0"/>
              <a:t>1) </a:t>
            </a:r>
            <a:r>
              <a:rPr lang="en-US" sz="2800" b="1" dirty="0"/>
              <a:t>General idea</a:t>
            </a:r>
            <a:r>
              <a:rPr lang="en-US" sz="2800" dirty="0"/>
              <a:t>: Apply the back propagation algorithm to the unrolled (unfolded) graph. </a:t>
            </a:r>
          </a:p>
          <a:p>
            <a:r>
              <a:rPr lang="en-US" sz="2800" dirty="0"/>
              <a:t>2) No specialized algorithms are necessary.</a:t>
            </a:r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791254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9C56C-2210-9AA8-CECF-AA2A5E078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BPTT Example: </a:t>
            </a:r>
            <a:r>
              <a:rPr lang="en-US" sz="4000" dirty="0"/>
              <a:t>Given these nodes functions, and Loss </a:t>
            </a:r>
            <a:endParaRPr lang="en-US" dirty="0"/>
          </a:p>
        </p:txBody>
      </p:sp>
      <p:pic>
        <p:nvPicPr>
          <p:cNvPr id="5" name="Content Placeholder 4" descr="Text, letter&#10;&#10;Description automatically generated">
            <a:extLst>
              <a:ext uri="{FF2B5EF4-FFF2-40B4-BE49-F238E27FC236}">
                <a16:creationId xmlns:a16="http://schemas.microsoft.com/office/drawing/2014/main" id="{006373EE-7666-FE56-117D-65AC1D7F95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26800"/>
          <a:stretch/>
        </p:blipFill>
        <p:spPr>
          <a:xfrm>
            <a:off x="207818" y="2012590"/>
            <a:ext cx="6473537" cy="2598316"/>
          </a:xfrm>
        </p:spPr>
      </p:pic>
      <p:pic>
        <p:nvPicPr>
          <p:cNvPr id="8" name="Picture 7" descr="Text, letter&#10;&#10;Description automatically generated">
            <a:extLst>
              <a:ext uri="{FF2B5EF4-FFF2-40B4-BE49-F238E27FC236}">
                <a16:creationId xmlns:a16="http://schemas.microsoft.com/office/drawing/2014/main" id="{C383F71F-FABA-FA41-EC4A-A76F2A0583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500" y="3548032"/>
            <a:ext cx="5996621" cy="2555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0782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C3CE83C8-71C1-2D92-E522-4179291D76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0164" y="0"/>
            <a:ext cx="8094518" cy="583153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4A206FF-7D9F-E89B-8156-646F0B4D7F81}"/>
              </a:ext>
            </a:extLst>
          </p:cNvPr>
          <p:cNvSpPr txBox="1"/>
          <p:nvPr/>
        </p:nvSpPr>
        <p:spPr>
          <a:xfrm>
            <a:off x="270164" y="5810220"/>
            <a:ext cx="8846127" cy="83099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RNN that produces an output at each time step and have recurrent connections between hidden units</a:t>
            </a:r>
          </a:p>
        </p:txBody>
      </p:sp>
      <p:pic>
        <p:nvPicPr>
          <p:cNvPr id="8" name="Picture 7" descr="Text, letter&#10;&#10;Description automatically generated">
            <a:extLst>
              <a:ext uri="{FF2B5EF4-FFF2-40B4-BE49-F238E27FC236}">
                <a16:creationId xmlns:a16="http://schemas.microsoft.com/office/drawing/2014/main" id="{4763DF87-92F9-B49E-4047-C3EDCF3DD7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4746" y="90125"/>
            <a:ext cx="4222172" cy="25488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2455558-91DE-BA21-9B97-A9D39B5BB5FB}"/>
              </a:ext>
            </a:extLst>
          </p:cNvPr>
          <p:cNvCxnSpPr/>
          <p:nvPr/>
        </p:nvCxnSpPr>
        <p:spPr>
          <a:xfrm flipH="1">
            <a:off x="1381991" y="1974273"/>
            <a:ext cx="2192482" cy="727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1812B30-7579-4A5B-649A-D783650FB862}"/>
              </a:ext>
            </a:extLst>
          </p:cNvPr>
          <p:cNvSpPr txBox="1"/>
          <p:nvPr/>
        </p:nvSpPr>
        <p:spPr>
          <a:xfrm>
            <a:off x="1818409" y="1974273"/>
            <a:ext cx="1135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Loss Sum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4C4927-D498-D863-EA95-760449D7E869}"/>
              </a:ext>
            </a:extLst>
          </p:cNvPr>
          <p:cNvSpPr txBox="1"/>
          <p:nvPr/>
        </p:nvSpPr>
        <p:spPr>
          <a:xfrm>
            <a:off x="1065997" y="841424"/>
            <a:ext cx="2508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(Apply </a:t>
            </a:r>
            <a:r>
              <a:rPr lang="en-US" dirty="0" err="1"/>
              <a:t>softmax</a:t>
            </a:r>
            <a:r>
              <a:rPr lang="en-US" dirty="0"/>
              <a:t> and compare </a:t>
            </a:r>
            <a:r>
              <a:rPr lang="en-US" dirty="0" err="1"/>
              <a:t>y_hat</a:t>
            </a:r>
            <a:r>
              <a:rPr lang="en-US" dirty="0"/>
              <a:t> to y)</a:t>
            </a:r>
          </a:p>
        </p:txBody>
      </p:sp>
    </p:spTree>
    <p:extLst>
      <p:ext uri="{BB962C8B-B14F-4D97-AF65-F5344CB8AC3E}">
        <p14:creationId xmlns:p14="http://schemas.microsoft.com/office/powerpoint/2010/main" val="26676851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ext, letter&#10;&#10;Description automatically generated">
            <a:extLst>
              <a:ext uri="{FF2B5EF4-FFF2-40B4-BE49-F238E27FC236}">
                <a16:creationId xmlns:a16="http://schemas.microsoft.com/office/drawing/2014/main" id="{62BEA539-074C-8D83-D767-C08505DD39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7279" y="31888"/>
            <a:ext cx="8200085" cy="6826112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491985E-6C63-248B-944E-00309D1D7166}"/>
              </a:ext>
            </a:extLst>
          </p:cNvPr>
          <p:cNvSpPr txBox="1"/>
          <p:nvPr/>
        </p:nvSpPr>
        <p:spPr>
          <a:xfrm>
            <a:off x="470188" y="2645217"/>
            <a:ext cx="293803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Details for the derivatives can be found here:</a:t>
            </a:r>
          </a:p>
          <a:p>
            <a:endParaRPr lang="en-US" dirty="0"/>
          </a:p>
          <a:p>
            <a:r>
              <a:rPr lang="en-US" dirty="0">
                <a:hlinkClick r:id="rId3"/>
              </a:rPr>
              <a:t>https://www.deeplearningbook.org/contents/rnn.html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0F356D-421E-3A0F-88EF-B5A12C086266}"/>
              </a:ext>
            </a:extLst>
          </p:cNvPr>
          <p:cNvSpPr txBox="1"/>
          <p:nvPr/>
        </p:nvSpPr>
        <p:spPr>
          <a:xfrm>
            <a:off x="321645" y="904009"/>
            <a:ext cx="3235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From Your Book</a:t>
            </a:r>
          </a:p>
        </p:txBody>
      </p:sp>
    </p:spTree>
    <p:extLst>
      <p:ext uri="{BB962C8B-B14F-4D97-AF65-F5344CB8AC3E}">
        <p14:creationId xmlns:p14="http://schemas.microsoft.com/office/powerpoint/2010/main" val="19656905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55116-1DA2-6755-8098-313B3877F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719" y="286603"/>
            <a:ext cx="11170226" cy="897961"/>
          </a:xfrm>
        </p:spPr>
        <p:txBody>
          <a:bodyPr/>
          <a:lstStyle/>
          <a:p>
            <a:r>
              <a:rPr lang="en-US" dirty="0"/>
              <a:t>A More Gentle Look at the Derivatives</a:t>
            </a:r>
          </a:p>
        </p:txBody>
      </p:sp>
      <p:pic>
        <p:nvPicPr>
          <p:cNvPr id="9" name="Content Placeholder 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289C6A2-5B73-0060-D9CB-C50A38C730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2387" y="1284855"/>
            <a:ext cx="10147226" cy="51674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716419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iagram, schematic&#10;&#10;Description automatically generated">
            <a:extLst>
              <a:ext uri="{FF2B5EF4-FFF2-40B4-BE49-F238E27FC236}">
                <a16:creationId xmlns:a16="http://schemas.microsoft.com/office/drawing/2014/main" id="{E21C5664-C992-BF2F-1660-7365428D7D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6560"/>
          <a:stretch/>
        </p:blipFill>
        <p:spPr>
          <a:xfrm>
            <a:off x="5064968" y="2901696"/>
            <a:ext cx="6962660" cy="3852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Content Placeholder 7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F6E23722-B504-9659-7A18-18637B899C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7208"/>
          <a:stretch/>
        </p:blipFill>
        <p:spPr>
          <a:xfrm>
            <a:off x="0" y="175502"/>
            <a:ext cx="6202905" cy="3253498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8833440-77D6-B1D7-5A6A-077941901A0B}"/>
              </a:ext>
            </a:extLst>
          </p:cNvPr>
          <p:cNvSpPr txBox="1"/>
          <p:nvPr/>
        </p:nvSpPr>
        <p:spPr>
          <a:xfrm>
            <a:off x="6884491" y="569103"/>
            <a:ext cx="4461551" cy="193899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W, U, and V do not change with time. </a:t>
            </a:r>
          </a:p>
          <a:p>
            <a:r>
              <a:rPr lang="en-US" sz="2400" dirty="0"/>
              <a:t>In other words – all the “W”’s here are the same W.</a:t>
            </a:r>
          </a:p>
          <a:p>
            <a:r>
              <a:rPr lang="en-US" sz="2400" dirty="0"/>
              <a:t>Same for U and for V.</a:t>
            </a:r>
          </a:p>
        </p:txBody>
      </p:sp>
    </p:spTree>
    <p:extLst>
      <p:ext uri="{BB962C8B-B14F-4D97-AF65-F5344CB8AC3E}">
        <p14:creationId xmlns:p14="http://schemas.microsoft.com/office/powerpoint/2010/main" val="37918767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47CE7-AEA0-D926-9EB3-49CA37497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698" y="330415"/>
            <a:ext cx="6103620" cy="1450757"/>
          </a:xfrm>
        </p:spPr>
        <p:txBody>
          <a:bodyPr/>
          <a:lstStyle/>
          <a:p>
            <a:r>
              <a:rPr lang="en-US" dirty="0"/>
              <a:t>Find  </a:t>
            </a:r>
            <a:r>
              <a:rPr lang="en-US" b="1" dirty="0" err="1"/>
              <a:t>dLt</a:t>
            </a:r>
            <a:r>
              <a:rPr lang="en-US" b="1" dirty="0"/>
              <a:t>/</a:t>
            </a:r>
            <a:r>
              <a:rPr lang="en-US" b="1" dirty="0" err="1"/>
              <a:t>dV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1C149F-4FD9-ADEA-FE10-15EB922653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4482" y="2108201"/>
            <a:ext cx="5260582" cy="4441455"/>
          </a:xfrm>
        </p:spPr>
        <p:txBody>
          <a:bodyPr>
            <a:normAutofit/>
          </a:bodyPr>
          <a:lstStyle/>
          <a:p>
            <a:r>
              <a:rPr lang="en-US" dirty="0"/>
              <a:t>Note:  L, the total loss is the SUM over all the L’s.</a:t>
            </a:r>
          </a:p>
          <a:p>
            <a:r>
              <a:rPr lang="en-US" dirty="0">
                <a:highlight>
                  <a:srgbClr val="FFFF00"/>
                </a:highlight>
              </a:rPr>
              <a:t>L = </a:t>
            </a:r>
            <a:r>
              <a:rPr lang="en-US" dirty="0" err="1">
                <a:highlight>
                  <a:srgbClr val="FFFF00"/>
                </a:highlight>
              </a:rPr>
              <a:t>SUMt</a:t>
            </a:r>
            <a:r>
              <a:rPr lang="en-US" dirty="0">
                <a:highlight>
                  <a:srgbClr val="FFFF00"/>
                </a:highlight>
              </a:rPr>
              <a:t> to T of Lt</a:t>
            </a:r>
          </a:p>
          <a:p>
            <a:r>
              <a:rPr lang="en-US" b="1" dirty="0" err="1">
                <a:solidFill>
                  <a:srgbClr val="0070C0"/>
                </a:solidFill>
              </a:rPr>
              <a:t>y^t</a:t>
            </a:r>
            <a:r>
              <a:rPr lang="en-US" b="1" dirty="0">
                <a:solidFill>
                  <a:srgbClr val="0070C0"/>
                </a:solidFill>
              </a:rPr>
              <a:t> = a(V*</a:t>
            </a:r>
            <a:r>
              <a:rPr lang="en-US" b="1" dirty="0" err="1">
                <a:solidFill>
                  <a:srgbClr val="0070C0"/>
                </a:solidFill>
              </a:rPr>
              <a:t>ht</a:t>
            </a:r>
            <a:r>
              <a:rPr lang="en-US" b="1" dirty="0">
                <a:solidFill>
                  <a:srgbClr val="0070C0"/>
                </a:solidFill>
              </a:rPr>
              <a:t>) where a is </a:t>
            </a:r>
            <a:r>
              <a:rPr lang="en-US" b="1" dirty="0" err="1">
                <a:solidFill>
                  <a:srgbClr val="0070C0"/>
                </a:solidFill>
              </a:rPr>
              <a:t>softmax</a:t>
            </a:r>
            <a:endParaRPr lang="en-US" b="1" dirty="0">
              <a:solidFill>
                <a:srgbClr val="0070C0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zt</a:t>
            </a:r>
            <a:r>
              <a:rPr lang="en-US" dirty="0">
                <a:solidFill>
                  <a:schemeClr val="tx1"/>
                </a:solidFill>
              </a:rPr>
              <a:t>= V*</a:t>
            </a:r>
            <a:r>
              <a:rPr lang="en-US" dirty="0" err="1">
                <a:solidFill>
                  <a:schemeClr val="tx1"/>
                </a:solidFill>
              </a:rPr>
              <a:t>ht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err="1"/>
              <a:t>dLt</a:t>
            </a:r>
            <a:r>
              <a:rPr lang="en-US" dirty="0"/>
              <a:t>/</a:t>
            </a:r>
            <a:r>
              <a:rPr lang="en-US" dirty="0" err="1"/>
              <a:t>dV</a:t>
            </a:r>
            <a:r>
              <a:rPr lang="en-US" dirty="0"/>
              <a:t> = </a:t>
            </a:r>
            <a:r>
              <a:rPr lang="en-US" b="1" dirty="0" err="1">
                <a:solidFill>
                  <a:srgbClr val="00B050"/>
                </a:solidFill>
              </a:rPr>
              <a:t>dLt</a:t>
            </a:r>
            <a:r>
              <a:rPr lang="en-US" b="1" dirty="0">
                <a:solidFill>
                  <a:srgbClr val="00B050"/>
                </a:solidFill>
              </a:rPr>
              <a:t>/</a:t>
            </a:r>
            <a:r>
              <a:rPr lang="en-US" b="1" dirty="0" err="1">
                <a:solidFill>
                  <a:srgbClr val="00B050"/>
                </a:solidFill>
              </a:rPr>
              <a:t>dy^t</a:t>
            </a:r>
            <a:r>
              <a:rPr lang="en-US" b="1" dirty="0">
                <a:solidFill>
                  <a:srgbClr val="00B050"/>
                </a:solidFill>
              </a:rPr>
              <a:t>   *  </a:t>
            </a:r>
            <a:r>
              <a:rPr lang="en-US" b="1" dirty="0" err="1">
                <a:solidFill>
                  <a:srgbClr val="00B050"/>
                </a:solidFill>
              </a:rPr>
              <a:t>dy^t</a:t>
            </a:r>
            <a:r>
              <a:rPr lang="en-US" b="1" dirty="0">
                <a:solidFill>
                  <a:srgbClr val="00B050"/>
                </a:solidFill>
              </a:rPr>
              <a:t>/</a:t>
            </a:r>
            <a:r>
              <a:rPr lang="en-US" b="1" dirty="0" err="1">
                <a:solidFill>
                  <a:srgbClr val="00B050"/>
                </a:solidFill>
              </a:rPr>
              <a:t>dzt</a:t>
            </a:r>
            <a:r>
              <a:rPr lang="en-US" b="1" dirty="0">
                <a:solidFill>
                  <a:srgbClr val="00B050"/>
                </a:solidFill>
              </a:rPr>
              <a:t>  </a:t>
            </a:r>
            <a:r>
              <a:rPr lang="en-US" dirty="0"/>
              <a:t>* </a:t>
            </a:r>
            <a:r>
              <a:rPr lang="en-US" dirty="0" err="1">
                <a:solidFill>
                  <a:srgbClr val="C00000"/>
                </a:solidFill>
              </a:rPr>
              <a:t>dzt</a:t>
            </a:r>
            <a:r>
              <a:rPr lang="en-US" dirty="0">
                <a:solidFill>
                  <a:srgbClr val="C00000"/>
                </a:solidFill>
              </a:rPr>
              <a:t>/</a:t>
            </a:r>
            <a:r>
              <a:rPr lang="en-US" dirty="0" err="1">
                <a:solidFill>
                  <a:srgbClr val="C00000"/>
                </a:solidFill>
              </a:rPr>
              <a:t>dV</a:t>
            </a:r>
            <a:endParaRPr lang="en-US" dirty="0">
              <a:solidFill>
                <a:srgbClr val="C00000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dLt</a:t>
            </a:r>
            <a:r>
              <a:rPr lang="en-US" dirty="0">
                <a:solidFill>
                  <a:schemeClr val="tx1"/>
                </a:solidFill>
              </a:rPr>
              <a:t>/</a:t>
            </a:r>
            <a:r>
              <a:rPr lang="en-US" dirty="0" err="1">
                <a:solidFill>
                  <a:schemeClr val="tx1"/>
                </a:solidFill>
              </a:rPr>
              <a:t>dV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</a:rPr>
              <a:t>= </a:t>
            </a:r>
            <a:r>
              <a:rPr lang="en-US" b="1" dirty="0">
                <a:solidFill>
                  <a:srgbClr val="00B050"/>
                </a:solidFill>
              </a:rPr>
              <a:t>(</a:t>
            </a:r>
            <a:r>
              <a:rPr lang="en-US" b="1" dirty="0" err="1">
                <a:solidFill>
                  <a:srgbClr val="00B050"/>
                </a:solidFill>
              </a:rPr>
              <a:t>y^t</a:t>
            </a:r>
            <a:r>
              <a:rPr lang="en-US" b="1" dirty="0">
                <a:solidFill>
                  <a:srgbClr val="00B050"/>
                </a:solidFill>
              </a:rPr>
              <a:t> – </a:t>
            </a:r>
            <a:r>
              <a:rPr lang="en-US" b="1" dirty="0" err="1">
                <a:solidFill>
                  <a:srgbClr val="00B050"/>
                </a:solidFill>
              </a:rPr>
              <a:t>yt</a:t>
            </a:r>
            <a:r>
              <a:rPr lang="en-US" b="1" dirty="0">
                <a:solidFill>
                  <a:srgbClr val="00B050"/>
                </a:solidFill>
              </a:rPr>
              <a:t>) </a:t>
            </a:r>
            <a:r>
              <a:rPr lang="en-US" b="1" dirty="0">
                <a:solidFill>
                  <a:srgbClr val="C00000"/>
                </a:solidFill>
              </a:rPr>
              <a:t>   </a:t>
            </a:r>
            <a:r>
              <a:rPr lang="en-US" dirty="0" err="1">
                <a:solidFill>
                  <a:srgbClr val="C00000"/>
                </a:solidFill>
              </a:rPr>
              <a:t>ht</a:t>
            </a:r>
            <a:r>
              <a:rPr lang="en-US" dirty="0">
                <a:solidFill>
                  <a:srgbClr val="C00000"/>
                </a:solidFill>
              </a:rPr>
              <a:t>,   (outer product)</a:t>
            </a:r>
            <a:r>
              <a:rPr lang="en-US" b="1" dirty="0">
                <a:solidFill>
                  <a:srgbClr val="00B050"/>
                </a:solidFill>
              </a:rPr>
              <a:t>   </a:t>
            </a:r>
          </a:p>
          <a:p>
            <a:endParaRPr lang="en-US" b="1" dirty="0">
              <a:solidFill>
                <a:srgbClr val="00B050"/>
              </a:solidFill>
            </a:endParaRPr>
          </a:p>
          <a:p>
            <a:r>
              <a:rPr lang="en-US" dirty="0">
                <a:solidFill>
                  <a:schemeClr val="tx1"/>
                </a:solidFill>
                <a:highlight>
                  <a:srgbClr val="FFFF00"/>
                </a:highlight>
              </a:rPr>
              <a:t>dL/</a:t>
            </a:r>
            <a:r>
              <a:rPr lang="en-US" dirty="0" err="1">
                <a:solidFill>
                  <a:schemeClr val="tx1"/>
                </a:solidFill>
                <a:highlight>
                  <a:srgbClr val="FFFF00"/>
                </a:highlight>
              </a:rPr>
              <a:t>dV</a:t>
            </a:r>
            <a:r>
              <a:rPr lang="en-US" dirty="0">
                <a:solidFill>
                  <a:schemeClr val="tx1"/>
                </a:solidFill>
                <a:highlight>
                  <a:srgbClr val="FFFF00"/>
                </a:highlight>
              </a:rPr>
              <a:t> = SUM</a:t>
            </a:r>
            <a:r>
              <a:rPr lang="en-US" sz="1400" dirty="0">
                <a:solidFill>
                  <a:schemeClr val="tx1"/>
                </a:solidFill>
                <a:highlight>
                  <a:srgbClr val="FFFF00"/>
                </a:highlight>
              </a:rPr>
              <a:t>k:0</a:t>
            </a:r>
            <a:r>
              <a:rPr lang="en-US" sz="1400" dirty="0">
                <a:solidFill>
                  <a:schemeClr val="tx1"/>
                </a:solidFill>
                <a:highlight>
                  <a:srgbClr val="FFFF00"/>
                </a:highlight>
                <a:sym typeface="Wingdings" panose="05000000000000000000" pitchFamily="2" charset="2"/>
              </a:rPr>
              <a:t>T </a:t>
            </a:r>
            <a:r>
              <a:rPr lang="en-US" dirty="0">
                <a:solidFill>
                  <a:schemeClr val="tx1"/>
                </a:solidFill>
                <a:highlight>
                  <a:srgbClr val="FFFF00"/>
                </a:highlight>
                <a:sym typeface="Wingdings" panose="05000000000000000000" pitchFamily="2" charset="2"/>
              </a:rPr>
              <a:t>(</a:t>
            </a:r>
            <a:r>
              <a:rPr lang="en-US" dirty="0" err="1">
                <a:solidFill>
                  <a:schemeClr val="tx1"/>
                </a:solidFill>
                <a:highlight>
                  <a:srgbClr val="FFFF00"/>
                </a:highlight>
                <a:sym typeface="Wingdings" panose="05000000000000000000" pitchFamily="2" charset="2"/>
              </a:rPr>
              <a:t>y^k</a:t>
            </a:r>
            <a:r>
              <a:rPr lang="en-US" dirty="0">
                <a:solidFill>
                  <a:schemeClr val="tx1"/>
                </a:solidFill>
                <a:highlight>
                  <a:srgbClr val="FFFF00"/>
                </a:highlight>
                <a:sym typeface="Wingdings" panose="05000000000000000000" pitchFamily="2" charset="2"/>
              </a:rPr>
              <a:t> – </a:t>
            </a:r>
            <a:r>
              <a:rPr lang="en-US" dirty="0" err="1">
                <a:solidFill>
                  <a:schemeClr val="tx1"/>
                </a:solidFill>
                <a:highlight>
                  <a:srgbClr val="FFFF00"/>
                </a:highlight>
                <a:sym typeface="Wingdings" panose="05000000000000000000" pitchFamily="2" charset="2"/>
              </a:rPr>
              <a:t>yk</a:t>
            </a:r>
            <a:r>
              <a:rPr lang="en-US" dirty="0">
                <a:solidFill>
                  <a:schemeClr val="tx1"/>
                </a:solidFill>
                <a:highlight>
                  <a:srgbClr val="FFFF00"/>
                </a:highlight>
                <a:sym typeface="Wingdings" panose="05000000000000000000" pitchFamily="2" charset="2"/>
              </a:rPr>
              <a:t>)      </a:t>
            </a:r>
            <a:r>
              <a:rPr lang="en-US" dirty="0" err="1">
                <a:solidFill>
                  <a:schemeClr val="tx1"/>
                </a:solidFill>
                <a:highlight>
                  <a:srgbClr val="FFFF00"/>
                </a:highlight>
                <a:sym typeface="Wingdings" panose="05000000000000000000" pitchFamily="2" charset="2"/>
              </a:rPr>
              <a:t>ht</a:t>
            </a:r>
            <a:endParaRPr lang="en-US" dirty="0">
              <a:solidFill>
                <a:schemeClr val="tx1"/>
              </a:solidFill>
              <a:highlight>
                <a:srgbClr val="FFFF00"/>
              </a:highlight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F2BA4C-132A-33EE-4313-F9338CB16B26}"/>
              </a:ext>
            </a:extLst>
          </p:cNvPr>
          <p:cNvSpPr txBox="1"/>
          <p:nvPr/>
        </p:nvSpPr>
        <p:spPr>
          <a:xfrm>
            <a:off x="1558636" y="5867320"/>
            <a:ext cx="61098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V = V – LR * </a:t>
            </a:r>
            <a:r>
              <a:rPr lang="en-US" sz="2800" dirty="0" err="1">
                <a:solidFill>
                  <a:srgbClr val="0070C0"/>
                </a:solidFill>
              </a:rPr>
              <a:t>SUMt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dLt</a:t>
            </a:r>
            <a:r>
              <a:rPr lang="en-US" sz="2800" dirty="0">
                <a:solidFill>
                  <a:srgbClr val="0070C0"/>
                </a:solidFill>
              </a:rPr>
              <a:t>/</a:t>
            </a:r>
            <a:r>
              <a:rPr lang="en-US" sz="2800" dirty="0" err="1">
                <a:solidFill>
                  <a:srgbClr val="0070C0"/>
                </a:solidFill>
              </a:rPr>
              <a:t>dV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23558C-5B88-F715-04A0-37ACA0B4EF48}"/>
              </a:ext>
            </a:extLst>
          </p:cNvPr>
          <p:cNvSpPr txBox="1"/>
          <p:nvPr/>
        </p:nvSpPr>
        <p:spPr>
          <a:xfrm>
            <a:off x="6889172" y="135082"/>
            <a:ext cx="3886199" cy="1230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(Recall that when using </a:t>
            </a:r>
            <a:r>
              <a:rPr lang="en-US" b="1" dirty="0" err="1">
                <a:highlight>
                  <a:srgbClr val="FFFF00"/>
                </a:highlight>
              </a:rPr>
              <a:t>softmax</a:t>
            </a:r>
            <a:r>
              <a:rPr lang="en-US" b="1" dirty="0">
                <a:highlight>
                  <a:srgbClr val="FFFF00"/>
                </a:highlight>
              </a:rPr>
              <a:t> and cross entropy,</a:t>
            </a:r>
            <a:r>
              <a:rPr lang="en-US" dirty="0"/>
              <a:t> the combined error/derivative is the simple difference between y^ and y)</a:t>
            </a:r>
          </a:p>
        </p:txBody>
      </p:sp>
      <p:pic>
        <p:nvPicPr>
          <p:cNvPr id="10" name="Picture 9" descr="Diagram, schematic&#10;&#10;Description automatically generated">
            <a:extLst>
              <a:ext uri="{FF2B5EF4-FFF2-40B4-BE49-F238E27FC236}">
                <a16:creationId xmlns:a16="http://schemas.microsoft.com/office/drawing/2014/main" id="{6FA2524A-4042-B252-FDB8-8060CB0CA4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1664"/>
          <a:stretch/>
        </p:blipFill>
        <p:spPr>
          <a:xfrm>
            <a:off x="166936" y="2038152"/>
            <a:ext cx="6551143" cy="3333375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496D4A39-DA8C-E9CC-914C-487EC592F05F}"/>
              </a:ext>
            </a:extLst>
          </p:cNvPr>
          <p:cNvSpPr/>
          <p:nvPr/>
        </p:nvSpPr>
        <p:spPr>
          <a:xfrm>
            <a:off x="3176693" y="3179134"/>
            <a:ext cx="531628" cy="49973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C632898-AE76-7B2D-2D4C-AF49C0584AFF}"/>
              </a:ext>
            </a:extLst>
          </p:cNvPr>
          <p:cNvSpPr/>
          <p:nvPr/>
        </p:nvSpPr>
        <p:spPr>
          <a:xfrm>
            <a:off x="8739963" y="4752753"/>
            <a:ext cx="138223" cy="12759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38183C1-E64B-F133-A518-A5B6CB4A9BAD}"/>
              </a:ext>
            </a:extLst>
          </p:cNvPr>
          <p:cNvCxnSpPr/>
          <p:nvPr/>
        </p:nvCxnSpPr>
        <p:spPr>
          <a:xfrm>
            <a:off x="8739963" y="4752753"/>
            <a:ext cx="138223" cy="1275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3C9FBE1-6F65-7326-64FD-2F5B8A38385F}"/>
              </a:ext>
            </a:extLst>
          </p:cNvPr>
          <p:cNvCxnSpPr>
            <a:stCxn id="12" idx="3"/>
            <a:endCxn id="12" idx="7"/>
          </p:cNvCxnSpPr>
          <p:nvPr/>
        </p:nvCxnSpPr>
        <p:spPr>
          <a:xfrm flipV="1">
            <a:off x="8760205" y="4771438"/>
            <a:ext cx="97739" cy="902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47594C5E-CE6E-9D39-6099-2DEF833041FC}"/>
              </a:ext>
            </a:extLst>
          </p:cNvPr>
          <p:cNvSpPr/>
          <p:nvPr/>
        </p:nvSpPr>
        <p:spPr>
          <a:xfrm>
            <a:off x="9920177" y="5730949"/>
            <a:ext cx="159488" cy="13637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4AC57B1-B0F6-EC85-FC8A-4F93403305E8}"/>
              </a:ext>
            </a:extLst>
          </p:cNvPr>
          <p:cNvCxnSpPr>
            <a:endCxn id="17" idx="3"/>
          </p:cNvCxnSpPr>
          <p:nvPr/>
        </p:nvCxnSpPr>
        <p:spPr>
          <a:xfrm flipH="1">
            <a:off x="9920177" y="5730949"/>
            <a:ext cx="159488" cy="1363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FB9E0A2-AF66-4C9C-50EB-CED3AAA010A4}"/>
              </a:ext>
            </a:extLst>
          </p:cNvPr>
          <p:cNvCxnSpPr>
            <a:endCxn id="17" idx="4"/>
          </p:cNvCxnSpPr>
          <p:nvPr/>
        </p:nvCxnSpPr>
        <p:spPr>
          <a:xfrm>
            <a:off x="9920177" y="5730949"/>
            <a:ext cx="79744" cy="1363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69535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999E6-85B5-CB4D-A9BF-F41AFD664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5218460" cy="627797"/>
          </a:xfrm>
        </p:spPr>
        <p:txBody>
          <a:bodyPr>
            <a:normAutofit/>
          </a:bodyPr>
          <a:lstStyle/>
          <a:p>
            <a:r>
              <a:rPr lang="en-US" sz="3200" dirty="0"/>
              <a:t>Look at dL1/</a:t>
            </a:r>
            <a:r>
              <a:rPr lang="en-US" sz="3200" dirty="0" err="1"/>
              <a:t>dW</a:t>
            </a:r>
            <a:endParaRPr lang="en-US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C8F266-0DEC-EE47-FB92-021CF9C2F2F9}"/>
              </a:ext>
            </a:extLst>
          </p:cNvPr>
          <p:cNvSpPr txBox="1"/>
          <p:nvPr/>
        </p:nvSpPr>
        <p:spPr>
          <a:xfrm>
            <a:off x="701749" y="1541721"/>
            <a:ext cx="5794744" cy="369331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dL1/</a:t>
            </a:r>
            <a:r>
              <a:rPr lang="en-US" dirty="0" err="1"/>
              <a:t>dW</a:t>
            </a:r>
            <a:r>
              <a:rPr lang="en-US" dirty="0"/>
              <a:t> = dL1/dy^1  * dy^1/dz1 * dz1/dh1 * dh1/</a:t>
            </a:r>
            <a:r>
              <a:rPr lang="en-US" dirty="0" err="1"/>
              <a:t>dW</a:t>
            </a:r>
            <a:endParaRPr lang="en-US" dirty="0"/>
          </a:p>
          <a:p>
            <a:r>
              <a:rPr lang="en-US" dirty="0"/>
              <a:t>               = (y^1 – y1)                      * V             </a:t>
            </a:r>
            <a:r>
              <a:rPr lang="en-US" dirty="0">
                <a:highlight>
                  <a:srgbClr val="FFFF00"/>
                </a:highlight>
              </a:rPr>
              <a:t>*  ??</a:t>
            </a:r>
          </a:p>
          <a:p>
            <a:endParaRPr lang="en-US" dirty="0"/>
          </a:p>
          <a:p>
            <a:r>
              <a:rPr lang="en-US" dirty="0"/>
              <a:t>For dh1/</a:t>
            </a:r>
            <a:r>
              <a:rPr lang="en-US" dirty="0" err="1"/>
              <a:t>dW</a:t>
            </a:r>
            <a:r>
              <a:rPr lang="en-US" dirty="0"/>
              <a:t>, first, what was </a:t>
            </a:r>
            <a:r>
              <a:rPr lang="en-US" dirty="0" err="1"/>
              <a:t>ht</a:t>
            </a:r>
            <a:r>
              <a:rPr lang="en-US" dirty="0"/>
              <a:t>?</a:t>
            </a:r>
          </a:p>
          <a:p>
            <a:r>
              <a:rPr lang="en-US" dirty="0"/>
              <a:t>In our case (though this can be different for diff activation functions) we used tanh.</a:t>
            </a:r>
          </a:p>
          <a:p>
            <a:endParaRPr lang="en-US" dirty="0"/>
          </a:p>
          <a:p>
            <a:r>
              <a:rPr lang="en-US" dirty="0"/>
              <a:t>Recall:  </a:t>
            </a:r>
            <a:r>
              <a:rPr lang="en-US" dirty="0" err="1"/>
              <a:t>h</a:t>
            </a:r>
            <a:r>
              <a:rPr lang="en-US" sz="1400" dirty="0" err="1"/>
              <a:t>t</a:t>
            </a:r>
            <a:r>
              <a:rPr lang="en-US" dirty="0"/>
              <a:t>  = tanh(</a:t>
            </a:r>
            <a:r>
              <a:rPr lang="en-US" dirty="0" err="1"/>
              <a:t>x</a:t>
            </a:r>
            <a:r>
              <a:rPr lang="en-US" sz="1400" dirty="0" err="1"/>
              <a:t>t</a:t>
            </a:r>
            <a:r>
              <a:rPr lang="en-US" dirty="0" err="1"/>
              <a:t>U</a:t>
            </a:r>
            <a:r>
              <a:rPr lang="en-US" dirty="0"/>
              <a:t> + Wh</a:t>
            </a:r>
            <a:r>
              <a:rPr lang="en-US" sz="1400" dirty="0"/>
              <a:t>t-1</a:t>
            </a:r>
            <a:r>
              <a:rPr lang="en-US" dirty="0"/>
              <a:t>)</a:t>
            </a:r>
          </a:p>
          <a:p>
            <a:r>
              <a:rPr lang="en-US" dirty="0"/>
              <a:t>Therefore, h</a:t>
            </a:r>
            <a:r>
              <a:rPr lang="en-US" sz="1400" dirty="0"/>
              <a:t>1</a:t>
            </a:r>
            <a:r>
              <a:rPr lang="en-US" dirty="0"/>
              <a:t> = tanh(x</a:t>
            </a:r>
            <a:r>
              <a:rPr lang="en-US" sz="1400" dirty="0"/>
              <a:t>1</a:t>
            </a:r>
            <a:r>
              <a:rPr lang="en-US" dirty="0"/>
              <a:t>U + Wh</a:t>
            </a:r>
            <a:r>
              <a:rPr lang="en-US" sz="1400" dirty="0"/>
              <a:t>0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Using this, dh1/</a:t>
            </a:r>
            <a:r>
              <a:rPr lang="en-US" dirty="0" err="1"/>
              <a:t>dW</a:t>
            </a:r>
            <a:r>
              <a:rPr lang="en-US" dirty="0"/>
              <a:t> is</a:t>
            </a:r>
          </a:p>
          <a:p>
            <a:r>
              <a:rPr lang="en-US" dirty="0">
                <a:highlight>
                  <a:srgbClr val="FFFF00"/>
                </a:highlight>
              </a:rPr>
              <a:t>(1 – tanh^2(x1U  + Wh0))*h0, where h0 is not dependent on anything and is not an actual hidden layer. </a:t>
            </a:r>
          </a:p>
        </p:txBody>
      </p:sp>
      <p:pic>
        <p:nvPicPr>
          <p:cNvPr id="10" name="Content Placeholder 9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F058D0EE-DAED-253B-7298-4A4205D905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35376" y="0"/>
            <a:ext cx="5856623" cy="3189767"/>
          </a:xfr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B143E70-203C-7B9C-A47C-7D9809031095}"/>
              </a:ext>
            </a:extLst>
          </p:cNvPr>
          <p:cNvCxnSpPr>
            <a:cxnSpLocks/>
          </p:cNvCxnSpPr>
          <p:nvPr/>
        </p:nvCxnSpPr>
        <p:spPr>
          <a:xfrm>
            <a:off x="6889898" y="1911053"/>
            <a:ext cx="86123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962B15A-212E-340D-588C-7087B9216268}"/>
              </a:ext>
            </a:extLst>
          </p:cNvPr>
          <p:cNvCxnSpPr/>
          <p:nvPr/>
        </p:nvCxnSpPr>
        <p:spPr>
          <a:xfrm flipV="1">
            <a:off x="8261498" y="914400"/>
            <a:ext cx="0" cy="4040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8D30992-9597-0E42-50FB-B30AF114A8D8}"/>
              </a:ext>
            </a:extLst>
          </p:cNvPr>
          <p:cNvCxnSpPr/>
          <p:nvPr/>
        </p:nvCxnSpPr>
        <p:spPr>
          <a:xfrm flipV="1">
            <a:off x="8261498" y="286603"/>
            <a:ext cx="0" cy="4040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9DEEB025-1406-B00C-143A-7E632F90E701}"/>
              </a:ext>
            </a:extLst>
          </p:cNvPr>
          <p:cNvSpPr txBox="1"/>
          <p:nvPr/>
        </p:nvSpPr>
        <p:spPr>
          <a:xfrm>
            <a:off x="6584417" y="401529"/>
            <a:ext cx="80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zt</a:t>
            </a:r>
            <a:r>
              <a:rPr lang="en-US" dirty="0"/>
              <a:t>=</a:t>
            </a:r>
            <a:r>
              <a:rPr lang="en-US" dirty="0" err="1"/>
              <a:t>Vht</a:t>
            </a:r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0CDE3CE-D303-1BC7-E3A5-8DD2D8BF416E}"/>
              </a:ext>
            </a:extLst>
          </p:cNvPr>
          <p:cNvSpPr txBox="1"/>
          <p:nvPr/>
        </p:nvSpPr>
        <p:spPr>
          <a:xfrm>
            <a:off x="701749" y="5412730"/>
            <a:ext cx="10058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dL1/</a:t>
            </a:r>
            <a:r>
              <a:rPr lang="en-US" dirty="0" err="1"/>
              <a:t>dW</a:t>
            </a:r>
            <a:r>
              <a:rPr lang="en-US" dirty="0"/>
              <a:t> = dL1/dy^1  * dy^1/dz1 * dz1/dh1 * dh1/</a:t>
            </a:r>
            <a:r>
              <a:rPr lang="en-US" dirty="0" err="1"/>
              <a:t>dW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983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32128944-7A95-37E5-B81C-81E0A53AEC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611" y="300625"/>
            <a:ext cx="10186674" cy="6479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0807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999E6-85B5-CB4D-A9BF-F41AFD664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5218460" cy="627797"/>
          </a:xfrm>
        </p:spPr>
        <p:txBody>
          <a:bodyPr>
            <a:normAutofit/>
          </a:bodyPr>
          <a:lstStyle/>
          <a:p>
            <a:r>
              <a:rPr lang="en-US" sz="3200" dirty="0"/>
              <a:t>Look at dL2/</a:t>
            </a:r>
            <a:r>
              <a:rPr lang="en-US" sz="3200" dirty="0" err="1"/>
              <a:t>dW</a:t>
            </a:r>
            <a:endParaRPr lang="en-US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C8F266-0DEC-EE47-FB92-021CF9C2F2F9}"/>
              </a:ext>
            </a:extLst>
          </p:cNvPr>
          <p:cNvSpPr txBox="1"/>
          <p:nvPr/>
        </p:nvSpPr>
        <p:spPr>
          <a:xfrm>
            <a:off x="263371" y="1116418"/>
            <a:ext cx="5794744" cy="424731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dL2/</a:t>
            </a:r>
            <a:r>
              <a:rPr lang="en-US" dirty="0" err="1"/>
              <a:t>dW</a:t>
            </a:r>
            <a:r>
              <a:rPr lang="en-US" dirty="0"/>
              <a:t> = dL2/dy^2 * dy^2/dz2 * dz2/dh2 * dh2/</a:t>
            </a:r>
            <a:r>
              <a:rPr lang="en-US" dirty="0" err="1"/>
              <a:t>dW</a:t>
            </a:r>
            <a:endParaRPr lang="en-US" dirty="0"/>
          </a:p>
          <a:p>
            <a:r>
              <a:rPr lang="en-US" dirty="0"/>
              <a:t>               = (y^2 – y2)                      * V             </a:t>
            </a:r>
            <a:r>
              <a:rPr lang="en-US" dirty="0">
                <a:highlight>
                  <a:srgbClr val="FFFF00"/>
                </a:highlight>
              </a:rPr>
              <a:t>*  ??</a:t>
            </a:r>
          </a:p>
          <a:p>
            <a:endParaRPr lang="en-US" dirty="0"/>
          </a:p>
          <a:p>
            <a:r>
              <a:rPr lang="en-US" dirty="0"/>
              <a:t>Recall:  </a:t>
            </a:r>
            <a:r>
              <a:rPr lang="en-US" dirty="0" err="1"/>
              <a:t>h</a:t>
            </a:r>
            <a:r>
              <a:rPr lang="en-US" sz="1400" dirty="0" err="1"/>
              <a:t>t</a:t>
            </a:r>
            <a:r>
              <a:rPr lang="en-US" dirty="0"/>
              <a:t>  = tanh(</a:t>
            </a:r>
            <a:r>
              <a:rPr lang="en-US" dirty="0" err="1"/>
              <a:t>x</a:t>
            </a:r>
            <a:r>
              <a:rPr lang="en-US" sz="1400" dirty="0" err="1"/>
              <a:t>t</a:t>
            </a:r>
            <a:r>
              <a:rPr lang="en-US" dirty="0" err="1"/>
              <a:t>U</a:t>
            </a:r>
            <a:r>
              <a:rPr lang="en-US" dirty="0"/>
              <a:t> + Wh</a:t>
            </a:r>
            <a:r>
              <a:rPr lang="en-US" sz="1400" dirty="0"/>
              <a:t>t-1</a:t>
            </a:r>
            <a:r>
              <a:rPr lang="en-US" dirty="0"/>
              <a:t>)</a:t>
            </a:r>
          </a:p>
          <a:p>
            <a:r>
              <a:rPr lang="en-US" dirty="0"/>
              <a:t>Therefore, h</a:t>
            </a:r>
            <a:r>
              <a:rPr lang="en-US" sz="1400" dirty="0"/>
              <a:t>2</a:t>
            </a:r>
            <a:r>
              <a:rPr lang="en-US" dirty="0"/>
              <a:t>= tanh(x</a:t>
            </a:r>
            <a:r>
              <a:rPr lang="en-US" sz="1400" dirty="0"/>
              <a:t>2</a:t>
            </a:r>
            <a:r>
              <a:rPr lang="en-US" dirty="0"/>
              <a:t>U + Wh</a:t>
            </a:r>
            <a:r>
              <a:rPr lang="en-US" sz="1400" dirty="0"/>
              <a:t>1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TO get dh2/</a:t>
            </a:r>
            <a:r>
              <a:rPr lang="en-US" dirty="0" err="1"/>
              <a:t>dW</a:t>
            </a:r>
            <a:r>
              <a:rPr lang="en-US" dirty="0"/>
              <a:t>, we need the derivative of </a:t>
            </a:r>
          </a:p>
          <a:p>
            <a:r>
              <a:rPr lang="en-US" dirty="0">
                <a:highlight>
                  <a:srgbClr val="FFFF00"/>
                </a:highlight>
              </a:rPr>
              <a:t>(1 – tanh^2(x2U  + Wh1))*h1    </a:t>
            </a:r>
            <a:r>
              <a:rPr lang="en-US" dirty="0" err="1"/>
              <a:t>wrt</a:t>
            </a:r>
            <a:r>
              <a:rPr lang="en-US" dirty="0"/>
              <a:t>  W and also </a:t>
            </a:r>
            <a:r>
              <a:rPr lang="en-US" dirty="0" err="1"/>
              <a:t>wrt</a:t>
            </a:r>
            <a:r>
              <a:rPr lang="en-US" dirty="0"/>
              <a:t> to h1 which is defined in terms of W. </a:t>
            </a:r>
          </a:p>
          <a:p>
            <a:endParaRPr lang="en-US" dirty="0">
              <a:highlight>
                <a:srgbClr val="FFFF00"/>
              </a:highlight>
            </a:endParaRPr>
          </a:p>
          <a:p>
            <a:r>
              <a:rPr lang="en-US" dirty="0"/>
              <a:t>dh2/</a:t>
            </a:r>
            <a:r>
              <a:rPr lang="en-US" dirty="0" err="1"/>
              <a:t>dW</a:t>
            </a:r>
            <a:r>
              <a:rPr lang="en-US" dirty="0"/>
              <a:t> =&gt;  </a:t>
            </a:r>
            <a:r>
              <a:rPr lang="en-US" dirty="0">
                <a:solidFill>
                  <a:srgbClr val="0070C0"/>
                </a:solidFill>
              </a:rPr>
              <a:t>dh2/</a:t>
            </a:r>
            <a:r>
              <a:rPr lang="en-US" dirty="0" err="1">
                <a:solidFill>
                  <a:srgbClr val="0070C0"/>
                </a:solidFill>
              </a:rPr>
              <a:t>dW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+ [</a:t>
            </a:r>
            <a:r>
              <a:rPr lang="en-US" dirty="0">
                <a:solidFill>
                  <a:srgbClr val="00B050"/>
                </a:solidFill>
              </a:rPr>
              <a:t>(dh2/dh1)(dh1/</a:t>
            </a:r>
            <a:r>
              <a:rPr lang="en-US" dirty="0" err="1">
                <a:solidFill>
                  <a:srgbClr val="00B050"/>
                </a:solidFill>
              </a:rPr>
              <a:t>dW</a:t>
            </a:r>
            <a:r>
              <a:rPr lang="en-US" dirty="0">
                <a:solidFill>
                  <a:srgbClr val="00B050"/>
                </a:solidFill>
              </a:rPr>
              <a:t>)</a:t>
            </a:r>
            <a:r>
              <a:rPr lang="en-US" dirty="0"/>
              <a:t>]</a:t>
            </a:r>
          </a:p>
          <a:p>
            <a:endParaRPr lang="en-US" dirty="0">
              <a:highlight>
                <a:srgbClr val="FFFF00"/>
              </a:highlight>
            </a:endParaRPr>
          </a:p>
          <a:p>
            <a:r>
              <a:rPr lang="en-US" dirty="0">
                <a:solidFill>
                  <a:srgbClr val="0070C0"/>
                </a:solidFill>
              </a:rPr>
              <a:t>In this term, we treat h1 as a constant.</a:t>
            </a:r>
          </a:p>
          <a:p>
            <a:r>
              <a:rPr lang="en-US" dirty="0">
                <a:solidFill>
                  <a:srgbClr val="00B050"/>
                </a:solidFill>
              </a:rPr>
              <a:t>In this term, we treat h1 as a function of W where h1 affects h2 and W affects h1.</a:t>
            </a:r>
          </a:p>
        </p:txBody>
      </p:sp>
      <p:pic>
        <p:nvPicPr>
          <p:cNvPr id="10" name="Content Placeholder 9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F058D0EE-DAED-253B-7298-4A4205D905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35376" y="0"/>
            <a:ext cx="5856623" cy="3189767"/>
          </a:xfr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B143E70-203C-7B9C-A47C-7D9809031095}"/>
              </a:ext>
            </a:extLst>
          </p:cNvPr>
          <p:cNvCxnSpPr>
            <a:cxnSpLocks/>
          </p:cNvCxnSpPr>
          <p:nvPr/>
        </p:nvCxnSpPr>
        <p:spPr>
          <a:xfrm>
            <a:off x="6889898" y="1911053"/>
            <a:ext cx="86123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962B15A-212E-340D-588C-7087B9216268}"/>
              </a:ext>
            </a:extLst>
          </p:cNvPr>
          <p:cNvCxnSpPr/>
          <p:nvPr/>
        </p:nvCxnSpPr>
        <p:spPr>
          <a:xfrm flipV="1">
            <a:off x="8261498" y="914400"/>
            <a:ext cx="0" cy="4040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8D30992-9597-0E42-50FB-B30AF114A8D8}"/>
              </a:ext>
            </a:extLst>
          </p:cNvPr>
          <p:cNvCxnSpPr/>
          <p:nvPr/>
        </p:nvCxnSpPr>
        <p:spPr>
          <a:xfrm flipV="1">
            <a:off x="8261498" y="286603"/>
            <a:ext cx="0" cy="4040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9DEEB025-1406-B00C-143A-7E632F90E701}"/>
              </a:ext>
            </a:extLst>
          </p:cNvPr>
          <p:cNvSpPr txBox="1"/>
          <p:nvPr/>
        </p:nvSpPr>
        <p:spPr>
          <a:xfrm>
            <a:off x="6584417" y="401529"/>
            <a:ext cx="80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zt</a:t>
            </a:r>
            <a:r>
              <a:rPr lang="en-US" dirty="0"/>
              <a:t>=</a:t>
            </a:r>
            <a:r>
              <a:rPr lang="en-US" dirty="0" err="1"/>
              <a:t>Vht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8CE997-B6D0-09CA-A3FA-71059D21E38E}"/>
              </a:ext>
            </a:extLst>
          </p:cNvPr>
          <p:cNvSpPr txBox="1"/>
          <p:nvPr/>
        </p:nvSpPr>
        <p:spPr>
          <a:xfrm>
            <a:off x="352418" y="5625474"/>
            <a:ext cx="1141139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dL2/</a:t>
            </a:r>
            <a:r>
              <a:rPr lang="en-US" sz="2400" dirty="0" err="1"/>
              <a:t>dW</a:t>
            </a:r>
            <a:r>
              <a:rPr lang="en-US" sz="2400" dirty="0"/>
              <a:t> = dL2/dy^2 * dy^2/dz2 * dz2/dh2 *  </a:t>
            </a:r>
            <a:r>
              <a:rPr lang="en-US" sz="2400" dirty="0">
                <a:solidFill>
                  <a:srgbClr val="0070C0"/>
                </a:solidFill>
              </a:rPr>
              <a:t>dh2/</a:t>
            </a:r>
            <a:r>
              <a:rPr lang="en-US" sz="2400" dirty="0" err="1">
                <a:solidFill>
                  <a:srgbClr val="0070C0"/>
                </a:solidFill>
              </a:rPr>
              <a:t>dW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/>
              <a:t>+ [</a:t>
            </a:r>
            <a:r>
              <a:rPr lang="en-US" sz="2400" dirty="0">
                <a:solidFill>
                  <a:srgbClr val="00B050"/>
                </a:solidFill>
              </a:rPr>
              <a:t>(dh2/dh1)(dh1/</a:t>
            </a:r>
            <a:r>
              <a:rPr lang="en-US" sz="2400" dirty="0" err="1">
                <a:solidFill>
                  <a:srgbClr val="00B050"/>
                </a:solidFill>
              </a:rPr>
              <a:t>dW</a:t>
            </a:r>
            <a:r>
              <a:rPr lang="en-US" sz="2400" dirty="0">
                <a:solidFill>
                  <a:srgbClr val="00B050"/>
                </a:solidFill>
              </a:rPr>
              <a:t>)</a:t>
            </a:r>
            <a:r>
              <a:rPr lang="en-US" sz="2400" dirty="0"/>
              <a:t>]</a:t>
            </a:r>
          </a:p>
          <a:p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57D465-DC6D-06A8-A596-2AF7B34E7988}"/>
              </a:ext>
            </a:extLst>
          </p:cNvPr>
          <p:cNvSpPr txBox="1"/>
          <p:nvPr/>
        </p:nvSpPr>
        <p:spPr>
          <a:xfrm>
            <a:off x="6889898" y="3668234"/>
            <a:ext cx="3979235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/>
              <a:t>Before we resolve the terms – let’s find dL3/</a:t>
            </a:r>
            <a:r>
              <a:rPr lang="en-US" sz="2400" dirty="0" err="1"/>
              <a:t>dW</a:t>
            </a:r>
            <a:r>
              <a:rPr lang="en-US" sz="2400" dirty="0"/>
              <a:t> to see if we can find the PATTERN!</a:t>
            </a:r>
          </a:p>
        </p:txBody>
      </p:sp>
    </p:spTree>
    <p:extLst>
      <p:ext uri="{BB962C8B-B14F-4D97-AF65-F5344CB8AC3E}">
        <p14:creationId xmlns:p14="http://schemas.microsoft.com/office/powerpoint/2010/main" val="14289658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999E6-85B5-CB4D-A9BF-F41AFD664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5218460" cy="627797"/>
          </a:xfrm>
        </p:spPr>
        <p:txBody>
          <a:bodyPr>
            <a:normAutofit/>
          </a:bodyPr>
          <a:lstStyle/>
          <a:p>
            <a:r>
              <a:rPr lang="en-US" sz="3200" dirty="0"/>
              <a:t>Look at dL3/</a:t>
            </a:r>
            <a:r>
              <a:rPr lang="en-US" sz="3200" dirty="0" err="1"/>
              <a:t>dW</a:t>
            </a:r>
            <a:endParaRPr lang="en-US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C8F266-0DEC-EE47-FB92-021CF9C2F2F9}"/>
              </a:ext>
            </a:extLst>
          </p:cNvPr>
          <p:cNvSpPr txBox="1"/>
          <p:nvPr/>
        </p:nvSpPr>
        <p:spPr>
          <a:xfrm>
            <a:off x="208294" y="1681727"/>
            <a:ext cx="6743485" cy="175432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dL3/</a:t>
            </a:r>
            <a:r>
              <a:rPr lang="en-US" dirty="0" err="1"/>
              <a:t>dW</a:t>
            </a:r>
            <a:r>
              <a:rPr lang="en-US" dirty="0"/>
              <a:t> = dL3/dy^3 * dy^3/dz3 * dz3/dh3 * </a:t>
            </a:r>
            <a:r>
              <a:rPr lang="en-US" dirty="0">
                <a:highlight>
                  <a:srgbClr val="FFFF00"/>
                </a:highlight>
              </a:rPr>
              <a:t>dh3/</a:t>
            </a:r>
            <a:r>
              <a:rPr lang="en-US" dirty="0" err="1">
                <a:highlight>
                  <a:srgbClr val="FFFF00"/>
                </a:highlight>
              </a:rPr>
              <a:t>dW</a:t>
            </a:r>
            <a:endParaRPr lang="en-US" dirty="0">
              <a:highlight>
                <a:srgbClr val="FFFF00"/>
              </a:highlight>
            </a:endParaRPr>
          </a:p>
          <a:p>
            <a:r>
              <a:rPr lang="en-US" dirty="0"/>
              <a:t>               = (y^3 – y3)                      * V             </a:t>
            </a:r>
            <a:r>
              <a:rPr lang="en-US" dirty="0">
                <a:highlight>
                  <a:srgbClr val="FFFF00"/>
                </a:highlight>
              </a:rPr>
              <a:t>*  ??</a:t>
            </a:r>
          </a:p>
          <a:p>
            <a:endParaRPr lang="en-US" dirty="0"/>
          </a:p>
          <a:p>
            <a:endParaRPr lang="en-US" dirty="0">
              <a:highlight>
                <a:srgbClr val="FFFF00"/>
              </a:highlight>
            </a:endParaRPr>
          </a:p>
          <a:p>
            <a:endParaRPr lang="en-US" dirty="0"/>
          </a:p>
          <a:p>
            <a:endParaRPr lang="en-US" dirty="0">
              <a:highlight>
                <a:srgbClr val="FFFF00"/>
              </a:highlight>
            </a:endParaRPr>
          </a:p>
        </p:txBody>
      </p:sp>
      <p:pic>
        <p:nvPicPr>
          <p:cNvPr id="10" name="Content Placeholder 9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F058D0EE-DAED-253B-7298-4A4205D905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35377" y="246286"/>
            <a:ext cx="5856623" cy="3189767"/>
          </a:xfr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B143E70-203C-7B9C-A47C-7D9809031095}"/>
              </a:ext>
            </a:extLst>
          </p:cNvPr>
          <p:cNvCxnSpPr>
            <a:cxnSpLocks/>
          </p:cNvCxnSpPr>
          <p:nvPr/>
        </p:nvCxnSpPr>
        <p:spPr>
          <a:xfrm>
            <a:off x="6889898" y="1911053"/>
            <a:ext cx="86123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962B15A-212E-340D-588C-7087B9216268}"/>
              </a:ext>
            </a:extLst>
          </p:cNvPr>
          <p:cNvCxnSpPr/>
          <p:nvPr/>
        </p:nvCxnSpPr>
        <p:spPr>
          <a:xfrm flipV="1">
            <a:off x="8261498" y="914400"/>
            <a:ext cx="0" cy="4040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8D30992-9597-0E42-50FB-B30AF114A8D8}"/>
              </a:ext>
            </a:extLst>
          </p:cNvPr>
          <p:cNvCxnSpPr/>
          <p:nvPr/>
        </p:nvCxnSpPr>
        <p:spPr>
          <a:xfrm flipV="1">
            <a:off x="8261498" y="286603"/>
            <a:ext cx="0" cy="4040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9DEEB025-1406-B00C-143A-7E632F90E701}"/>
              </a:ext>
            </a:extLst>
          </p:cNvPr>
          <p:cNvSpPr txBox="1"/>
          <p:nvPr/>
        </p:nvSpPr>
        <p:spPr>
          <a:xfrm>
            <a:off x="6584417" y="401529"/>
            <a:ext cx="80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zt</a:t>
            </a:r>
            <a:r>
              <a:rPr lang="en-US" dirty="0"/>
              <a:t>=</a:t>
            </a:r>
            <a:r>
              <a:rPr lang="en-US" dirty="0" err="1"/>
              <a:t>Vht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8CE997-B6D0-09CA-A3FA-71059D21E38E}"/>
              </a:ext>
            </a:extLst>
          </p:cNvPr>
          <p:cNvSpPr txBox="1"/>
          <p:nvPr/>
        </p:nvSpPr>
        <p:spPr>
          <a:xfrm>
            <a:off x="208293" y="5625474"/>
            <a:ext cx="1166827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dL3/</a:t>
            </a:r>
            <a:r>
              <a:rPr lang="en-US" sz="2000" dirty="0" err="1"/>
              <a:t>dW</a:t>
            </a:r>
            <a:r>
              <a:rPr lang="en-US" sz="2000" dirty="0"/>
              <a:t> = dL3/dy^3 * dy^3/dz3 * dz3/dh3 * </a:t>
            </a:r>
            <a:r>
              <a:rPr lang="en-US" sz="2000" dirty="0">
                <a:solidFill>
                  <a:srgbClr val="0070C0"/>
                </a:solidFill>
              </a:rPr>
              <a:t>dh3/</a:t>
            </a:r>
            <a:r>
              <a:rPr lang="en-US" sz="2000" dirty="0" err="1">
                <a:solidFill>
                  <a:srgbClr val="0070C0"/>
                </a:solidFill>
              </a:rPr>
              <a:t>dW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/>
              <a:t>+ [</a:t>
            </a:r>
            <a:r>
              <a:rPr lang="en-US" sz="2000" dirty="0">
                <a:solidFill>
                  <a:srgbClr val="00B050"/>
                </a:solidFill>
              </a:rPr>
              <a:t>(dh3/dh2</a:t>
            </a:r>
            <a:r>
              <a:rPr lang="en-US" sz="2000" dirty="0"/>
              <a:t>)[(</a:t>
            </a:r>
            <a:r>
              <a:rPr lang="en-US" sz="2000" dirty="0">
                <a:highlight>
                  <a:srgbClr val="00FF00"/>
                </a:highlight>
              </a:rPr>
              <a:t>dh2/</a:t>
            </a:r>
            <a:r>
              <a:rPr lang="en-US" sz="2000" dirty="0" err="1">
                <a:highlight>
                  <a:srgbClr val="00FF00"/>
                </a:highlight>
              </a:rPr>
              <a:t>dW</a:t>
            </a:r>
            <a:r>
              <a:rPr lang="en-US" sz="2000" dirty="0">
                <a:highlight>
                  <a:srgbClr val="00FF00"/>
                </a:highlight>
              </a:rPr>
              <a:t> + [(dh2/dh1)(dh1/</a:t>
            </a:r>
            <a:r>
              <a:rPr lang="en-US" sz="2000" dirty="0" err="1">
                <a:highlight>
                  <a:srgbClr val="00FF00"/>
                </a:highlight>
              </a:rPr>
              <a:t>dW</a:t>
            </a:r>
            <a:r>
              <a:rPr lang="en-US" sz="2000" dirty="0">
                <a:highlight>
                  <a:srgbClr val="00FF00"/>
                </a:highlight>
              </a:rPr>
              <a:t>)])]]</a:t>
            </a:r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79E462-DD11-8503-1A23-C6FB6FE84757}"/>
              </a:ext>
            </a:extLst>
          </p:cNvPr>
          <p:cNvSpPr txBox="1"/>
          <p:nvPr/>
        </p:nvSpPr>
        <p:spPr>
          <a:xfrm>
            <a:off x="237603" y="3464716"/>
            <a:ext cx="1178781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dh3/</a:t>
            </a:r>
            <a:r>
              <a:rPr lang="en-US" dirty="0" err="1"/>
              <a:t>dW</a:t>
            </a:r>
            <a:r>
              <a:rPr lang="en-US" dirty="0"/>
              <a:t> =&gt;  </a:t>
            </a:r>
            <a:r>
              <a:rPr lang="en-US" dirty="0">
                <a:solidFill>
                  <a:srgbClr val="0070C0"/>
                </a:solidFill>
              </a:rPr>
              <a:t>dh3/</a:t>
            </a:r>
            <a:r>
              <a:rPr lang="en-US" dirty="0" err="1">
                <a:solidFill>
                  <a:srgbClr val="0070C0"/>
                </a:solidFill>
              </a:rPr>
              <a:t>dW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+ [</a:t>
            </a:r>
            <a:r>
              <a:rPr lang="en-US" dirty="0">
                <a:solidFill>
                  <a:srgbClr val="00B050"/>
                </a:solidFill>
              </a:rPr>
              <a:t>(dh3/dh2)(</a:t>
            </a:r>
            <a:r>
              <a:rPr lang="en-US" dirty="0">
                <a:highlight>
                  <a:srgbClr val="00FF00"/>
                </a:highlight>
              </a:rPr>
              <a:t>dh2/</a:t>
            </a:r>
            <a:r>
              <a:rPr lang="en-US" dirty="0" err="1">
                <a:highlight>
                  <a:srgbClr val="00FF00"/>
                </a:highlight>
              </a:rPr>
              <a:t>dW</a:t>
            </a:r>
            <a:r>
              <a:rPr lang="en-US" dirty="0">
                <a:highlight>
                  <a:srgbClr val="00FF00"/>
                </a:highlight>
              </a:rPr>
              <a:t>)]</a:t>
            </a:r>
          </a:p>
          <a:p>
            <a:r>
              <a:rPr lang="en-US" dirty="0"/>
              <a:t>but plug in </a:t>
            </a:r>
            <a:r>
              <a:rPr lang="en-US" dirty="0">
                <a:highlight>
                  <a:srgbClr val="00FF00"/>
                </a:highlight>
              </a:rPr>
              <a:t>dh2/</a:t>
            </a:r>
            <a:r>
              <a:rPr lang="en-US" dirty="0" err="1">
                <a:highlight>
                  <a:srgbClr val="00FF00"/>
                </a:highlight>
              </a:rPr>
              <a:t>dW</a:t>
            </a:r>
            <a:r>
              <a:rPr lang="en-US" dirty="0">
                <a:highlight>
                  <a:srgbClr val="00FF00"/>
                </a:highlight>
              </a:rPr>
              <a:t> </a:t>
            </a:r>
            <a:r>
              <a:rPr lang="en-US" dirty="0"/>
              <a:t>and get....</a:t>
            </a:r>
          </a:p>
          <a:p>
            <a:endParaRPr lang="en-US" dirty="0"/>
          </a:p>
          <a:p>
            <a:r>
              <a:rPr lang="en-US" dirty="0"/>
              <a:t>dh3/</a:t>
            </a:r>
            <a:r>
              <a:rPr lang="en-US" dirty="0" err="1"/>
              <a:t>dW</a:t>
            </a:r>
            <a:r>
              <a:rPr lang="en-US" dirty="0"/>
              <a:t> =&gt;  </a:t>
            </a:r>
            <a:r>
              <a:rPr lang="en-US" dirty="0">
                <a:solidFill>
                  <a:srgbClr val="0070C0"/>
                </a:solidFill>
              </a:rPr>
              <a:t>dh3/</a:t>
            </a:r>
            <a:r>
              <a:rPr lang="en-US" dirty="0" err="1">
                <a:solidFill>
                  <a:srgbClr val="0070C0"/>
                </a:solidFill>
              </a:rPr>
              <a:t>dW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+ [</a:t>
            </a:r>
            <a:r>
              <a:rPr lang="en-US" dirty="0">
                <a:solidFill>
                  <a:srgbClr val="00B050"/>
                </a:solidFill>
              </a:rPr>
              <a:t>(dh3/dh2</a:t>
            </a:r>
            <a:r>
              <a:rPr lang="en-US" dirty="0"/>
              <a:t>)[(</a:t>
            </a:r>
            <a:r>
              <a:rPr lang="en-US" dirty="0">
                <a:highlight>
                  <a:srgbClr val="00FF00"/>
                </a:highlight>
              </a:rPr>
              <a:t>dh2/</a:t>
            </a:r>
            <a:r>
              <a:rPr lang="en-US" dirty="0" err="1">
                <a:highlight>
                  <a:srgbClr val="00FF00"/>
                </a:highlight>
              </a:rPr>
              <a:t>dW</a:t>
            </a:r>
            <a:r>
              <a:rPr lang="en-US" dirty="0">
                <a:highlight>
                  <a:srgbClr val="00FF00"/>
                </a:highlight>
              </a:rPr>
              <a:t> + [(dh2/dh1)(dh1/</a:t>
            </a:r>
            <a:r>
              <a:rPr lang="en-US" dirty="0" err="1">
                <a:highlight>
                  <a:srgbClr val="00FF00"/>
                </a:highlight>
              </a:rPr>
              <a:t>dW</a:t>
            </a:r>
            <a:r>
              <a:rPr lang="en-US" dirty="0">
                <a:highlight>
                  <a:srgbClr val="00FF00"/>
                </a:highlight>
              </a:rPr>
              <a:t>)])]]</a:t>
            </a:r>
          </a:p>
        </p:txBody>
      </p:sp>
    </p:spTree>
    <p:extLst>
      <p:ext uri="{BB962C8B-B14F-4D97-AF65-F5344CB8AC3E}">
        <p14:creationId xmlns:p14="http://schemas.microsoft.com/office/powerpoint/2010/main" val="151033884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66BB4-299D-70E3-8E65-CC541247E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Pattern? What is dL/</a:t>
            </a:r>
            <a:r>
              <a:rPr lang="en-US" dirty="0" err="1"/>
              <a:t>dW</a:t>
            </a:r>
            <a:r>
              <a:rPr lang="en-US" dirty="0"/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6503F4-3328-76BB-ACAB-982B130A63D0}"/>
              </a:ext>
            </a:extLst>
          </p:cNvPr>
          <p:cNvSpPr txBox="1"/>
          <p:nvPr/>
        </p:nvSpPr>
        <p:spPr>
          <a:xfrm>
            <a:off x="393404" y="3156039"/>
            <a:ext cx="115894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dL3/</a:t>
            </a:r>
            <a:r>
              <a:rPr lang="en-US" sz="1800" dirty="0" err="1"/>
              <a:t>dW</a:t>
            </a:r>
            <a:r>
              <a:rPr lang="en-US" sz="1800" dirty="0"/>
              <a:t> = dL3/dy^3 * dy^3/dz3 * dz3/dh3 * </a:t>
            </a:r>
            <a:r>
              <a:rPr lang="en-US" sz="1800" dirty="0">
                <a:solidFill>
                  <a:srgbClr val="0070C0"/>
                </a:solidFill>
              </a:rPr>
              <a:t>dh3/</a:t>
            </a:r>
            <a:r>
              <a:rPr lang="en-US" sz="1800" dirty="0" err="1">
                <a:solidFill>
                  <a:srgbClr val="0070C0"/>
                </a:solidFill>
              </a:rPr>
              <a:t>dW</a:t>
            </a:r>
            <a:r>
              <a:rPr lang="en-US" sz="1800" dirty="0">
                <a:solidFill>
                  <a:srgbClr val="0070C0"/>
                </a:solidFill>
              </a:rPr>
              <a:t> </a:t>
            </a:r>
            <a:r>
              <a:rPr lang="en-US" sz="1800" dirty="0"/>
              <a:t>+ [</a:t>
            </a:r>
            <a:r>
              <a:rPr lang="en-US" sz="1800" dirty="0">
                <a:solidFill>
                  <a:srgbClr val="00B050"/>
                </a:solidFill>
              </a:rPr>
              <a:t>(dh3/dh2</a:t>
            </a:r>
            <a:r>
              <a:rPr lang="en-US" sz="1800" dirty="0"/>
              <a:t>)[(</a:t>
            </a:r>
            <a:r>
              <a:rPr lang="en-US" sz="1800" dirty="0">
                <a:highlight>
                  <a:srgbClr val="00FF00"/>
                </a:highlight>
              </a:rPr>
              <a:t>dh2/</a:t>
            </a:r>
            <a:r>
              <a:rPr lang="en-US" sz="1800" dirty="0" err="1">
                <a:highlight>
                  <a:srgbClr val="00FF00"/>
                </a:highlight>
              </a:rPr>
              <a:t>dW</a:t>
            </a:r>
            <a:r>
              <a:rPr lang="en-US" sz="1800" dirty="0">
                <a:highlight>
                  <a:srgbClr val="00FF00"/>
                </a:highlight>
              </a:rPr>
              <a:t> + [(dh2/dh1)(dh1/</a:t>
            </a:r>
            <a:r>
              <a:rPr lang="en-US" sz="1800" dirty="0" err="1">
                <a:highlight>
                  <a:srgbClr val="00FF00"/>
                </a:highlight>
              </a:rPr>
              <a:t>dW</a:t>
            </a:r>
            <a:r>
              <a:rPr lang="en-US" sz="1800" dirty="0">
                <a:highlight>
                  <a:srgbClr val="00FF00"/>
                </a:highlight>
              </a:rPr>
              <a:t>)])]]</a:t>
            </a:r>
            <a:endParaRPr lang="en-US" sz="1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B9D61A-C304-6B66-918D-0A2734310408}"/>
              </a:ext>
            </a:extLst>
          </p:cNvPr>
          <p:cNvSpPr txBox="1"/>
          <p:nvPr/>
        </p:nvSpPr>
        <p:spPr>
          <a:xfrm>
            <a:off x="393404" y="2600063"/>
            <a:ext cx="103667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dL2/</a:t>
            </a:r>
            <a:r>
              <a:rPr lang="en-US" sz="1800" dirty="0" err="1"/>
              <a:t>dW</a:t>
            </a:r>
            <a:r>
              <a:rPr lang="en-US" sz="1800" dirty="0"/>
              <a:t> = dL2/dy^2 * dy^2/dz2 * dz2/dh2 *  </a:t>
            </a:r>
            <a:r>
              <a:rPr lang="en-US" sz="1800" dirty="0">
                <a:solidFill>
                  <a:srgbClr val="0070C0"/>
                </a:solidFill>
              </a:rPr>
              <a:t>dh2/</a:t>
            </a:r>
            <a:r>
              <a:rPr lang="en-US" sz="1800" dirty="0" err="1">
                <a:solidFill>
                  <a:srgbClr val="0070C0"/>
                </a:solidFill>
              </a:rPr>
              <a:t>dW</a:t>
            </a:r>
            <a:r>
              <a:rPr lang="en-US" sz="1800" dirty="0">
                <a:solidFill>
                  <a:srgbClr val="0070C0"/>
                </a:solidFill>
              </a:rPr>
              <a:t> </a:t>
            </a:r>
            <a:r>
              <a:rPr lang="en-US" sz="1800" dirty="0"/>
              <a:t>+ [</a:t>
            </a:r>
            <a:r>
              <a:rPr lang="en-US" sz="1800" dirty="0">
                <a:solidFill>
                  <a:srgbClr val="00B050"/>
                </a:solidFill>
              </a:rPr>
              <a:t>(dh2/dh1)(dh1/</a:t>
            </a:r>
            <a:r>
              <a:rPr lang="en-US" sz="1800" dirty="0" err="1">
                <a:solidFill>
                  <a:srgbClr val="00B050"/>
                </a:solidFill>
              </a:rPr>
              <a:t>dW</a:t>
            </a:r>
            <a:r>
              <a:rPr lang="en-US" sz="1800" dirty="0">
                <a:solidFill>
                  <a:srgbClr val="00B050"/>
                </a:solidFill>
              </a:rPr>
              <a:t>)</a:t>
            </a:r>
            <a:r>
              <a:rPr lang="en-US" sz="1800" dirty="0"/>
              <a:t>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AB1300-1394-1EA7-A854-0C39BE97E009}"/>
              </a:ext>
            </a:extLst>
          </p:cNvPr>
          <p:cNvSpPr txBox="1"/>
          <p:nvPr/>
        </p:nvSpPr>
        <p:spPr>
          <a:xfrm>
            <a:off x="393404" y="2120526"/>
            <a:ext cx="6097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dL1/</a:t>
            </a:r>
            <a:r>
              <a:rPr lang="en-US" dirty="0" err="1"/>
              <a:t>dW</a:t>
            </a:r>
            <a:r>
              <a:rPr lang="en-US" dirty="0"/>
              <a:t> = dL1/dy^1  * dy^1/dz1 * dz1/dh1 * dh1/</a:t>
            </a:r>
            <a:r>
              <a:rPr lang="en-US" dirty="0" err="1"/>
              <a:t>dW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901105-B621-7829-9B8F-5138557FF579}"/>
              </a:ext>
            </a:extLst>
          </p:cNvPr>
          <p:cNvSpPr txBox="1"/>
          <p:nvPr/>
        </p:nvSpPr>
        <p:spPr>
          <a:xfrm>
            <a:off x="343785" y="3832098"/>
            <a:ext cx="11504429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Pattern:</a:t>
            </a:r>
          </a:p>
          <a:p>
            <a:r>
              <a:rPr lang="en-US" dirty="0" err="1"/>
              <a:t>dLt</a:t>
            </a:r>
            <a:r>
              <a:rPr lang="en-US" dirty="0"/>
              <a:t>/</a:t>
            </a:r>
            <a:r>
              <a:rPr lang="en-US" dirty="0" err="1"/>
              <a:t>dW</a:t>
            </a:r>
            <a:r>
              <a:rPr lang="en-US" dirty="0"/>
              <a:t> =</a:t>
            </a:r>
            <a:r>
              <a:rPr lang="en-US" sz="1800" dirty="0"/>
              <a:t> </a:t>
            </a:r>
            <a:r>
              <a:rPr lang="en-US" sz="1800" dirty="0" err="1"/>
              <a:t>dLt</a:t>
            </a:r>
            <a:r>
              <a:rPr lang="en-US" sz="1800" dirty="0"/>
              <a:t>/</a:t>
            </a:r>
            <a:r>
              <a:rPr lang="en-US" sz="1800" dirty="0" err="1"/>
              <a:t>dy^t</a:t>
            </a:r>
            <a:r>
              <a:rPr lang="en-US" sz="1800" dirty="0"/>
              <a:t> * </a:t>
            </a:r>
            <a:r>
              <a:rPr lang="en-US" sz="1800" dirty="0" err="1"/>
              <a:t>dy^t</a:t>
            </a:r>
            <a:r>
              <a:rPr lang="en-US" sz="1800" dirty="0"/>
              <a:t>/</a:t>
            </a:r>
            <a:r>
              <a:rPr lang="en-US" sz="1800" dirty="0" err="1"/>
              <a:t>dzt</a:t>
            </a:r>
            <a:r>
              <a:rPr lang="en-US" sz="1800" dirty="0"/>
              <a:t> * </a:t>
            </a:r>
            <a:r>
              <a:rPr lang="en-US" sz="1800" dirty="0" err="1"/>
              <a:t>dzt</a:t>
            </a:r>
            <a:r>
              <a:rPr lang="en-US" sz="1800" dirty="0"/>
              <a:t>/</a:t>
            </a:r>
            <a:r>
              <a:rPr lang="en-US" sz="1800" dirty="0" err="1"/>
              <a:t>dht</a:t>
            </a:r>
            <a:r>
              <a:rPr lang="en-US" sz="1800" dirty="0"/>
              <a:t>* </a:t>
            </a:r>
            <a:r>
              <a:rPr lang="en-US" sz="1800" dirty="0" err="1">
                <a:solidFill>
                  <a:srgbClr val="0070C0"/>
                </a:solidFill>
              </a:rPr>
              <a:t>dht</a:t>
            </a:r>
            <a:r>
              <a:rPr lang="en-US" sz="1800" dirty="0">
                <a:solidFill>
                  <a:srgbClr val="0070C0"/>
                </a:solidFill>
              </a:rPr>
              <a:t>/</a:t>
            </a:r>
            <a:r>
              <a:rPr lang="en-US" sz="1800" dirty="0" err="1">
                <a:solidFill>
                  <a:srgbClr val="0070C0"/>
                </a:solidFill>
              </a:rPr>
              <a:t>dW</a:t>
            </a:r>
            <a:r>
              <a:rPr lang="en-US" sz="1800" dirty="0">
                <a:solidFill>
                  <a:srgbClr val="0070C0"/>
                </a:solidFill>
              </a:rPr>
              <a:t> </a:t>
            </a:r>
            <a:r>
              <a:rPr lang="en-US" sz="1800" dirty="0"/>
              <a:t>+ [</a:t>
            </a:r>
            <a:r>
              <a:rPr lang="en-US" sz="1800" dirty="0">
                <a:solidFill>
                  <a:srgbClr val="00B050"/>
                </a:solidFill>
              </a:rPr>
              <a:t>(</a:t>
            </a:r>
            <a:r>
              <a:rPr lang="en-US" sz="1800" dirty="0" err="1">
                <a:solidFill>
                  <a:srgbClr val="00B050"/>
                </a:solidFill>
              </a:rPr>
              <a:t>dht</a:t>
            </a:r>
            <a:r>
              <a:rPr lang="en-US" sz="1800" dirty="0">
                <a:solidFill>
                  <a:srgbClr val="00B050"/>
                </a:solidFill>
              </a:rPr>
              <a:t>/dht-1</a:t>
            </a:r>
            <a:r>
              <a:rPr lang="en-US" sz="1800" dirty="0"/>
              <a:t>)[(</a:t>
            </a:r>
            <a:r>
              <a:rPr lang="en-US" sz="1800" dirty="0">
                <a:highlight>
                  <a:srgbClr val="00FF00"/>
                </a:highlight>
              </a:rPr>
              <a:t>dht-1/</a:t>
            </a:r>
            <a:r>
              <a:rPr lang="en-US" sz="1800" dirty="0" err="1">
                <a:highlight>
                  <a:srgbClr val="00FF00"/>
                </a:highlight>
              </a:rPr>
              <a:t>dW</a:t>
            </a:r>
            <a:r>
              <a:rPr lang="en-US" sz="1800" dirty="0">
                <a:highlight>
                  <a:srgbClr val="00FF00"/>
                </a:highlight>
              </a:rPr>
              <a:t> + [(dht-1/dht-2)(dht-2/</a:t>
            </a:r>
            <a:r>
              <a:rPr lang="en-US" sz="1800" dirty="0" err="1">
                <a:highlight>
                  <a:srgbClr val="00FF00"/>
                </a:highlight>
              </a:rPr>
              <a:t>dW</a:t>
            </a:r>
            <a:r>
              <a:rPr lang="en-US" sz="1800" dirty="0">
                <a:highlight>
                  <a:srgbClr val="00FF00"/>
                </a:highlight>
              </a:rPr>
              <a:t>)])]]</a:t>
            </a:r>
          </a:p>
          <a:p>
            <a:endParaRPr lang="en-US" dirty="0">
              <a:highlight>
                <a:srgbClr val="00FF00"/>
              </a:highlight>
            </a:endParaRPr>
          </a:p>
          <a:p>
            <a:r>
              <a:rPr lang="en-US" dirty="0"/>
              <a:t> dL/</a:t>
            </a:r>
            <a:r>
              <a:rPr lang="en-US" dirty="0" err="1"/>
              <a:t>dW</a:t>
            </a:r>
            <a:r>
              <a:rPr lang="en-US" dirty="0"/>
              <a:t> =</a:t>
            </a:r>
            <a:r>
              <a:rPr lang="en-US" sz="1800" dirty="0"/>
              <a:t> </a:t>
            </a:r>
            <a:r>
              <a:rPr lang="en-US" dirty="0"/>
              <a:t>SUMt:1 to T  SUMk:1 to t [ </a:t>
            </a:r>
            <a:r>
              <a:rPr lang="en-US" sz="1800" dirty="0" err="1"/>
              <a:t>dLt</a:t>
            </a:r>
            <a:r>
              <a:rPr lang="en-US" sz="1800" dirty="0"/>
              <a:t>/</a:t>
            </a:r>
            <a:r>
              <a:rPr lang="en-US" sz="1800" dirty="0" err="1"/>
              <a:t>dy^t</a:t>
            </a:r>
            <a:r>
              <a:rPr lang="en-US" sz="1800" dirty="0"/>
              <a:t> * </a:t>
            </a:r>
            <a:r>
              <a:rPr lang="en-US" sz="1800" dirty="0" err="1"/>
              <a:t>dy^t</a:t>
            </a:r>
            <a:r>
              <a:rPr lang="en-US" sz="1800" dirty="0"/>
              <a:t>/</a:t>
            </a:r>
            <a:r>
              <a:rPr lang="en-US" sz="1800" dirty="0" err="1"/>
              <a:t>dzt</a:t>
            </a:r>
            <a:r>
              <a:rPr lang="en-US" sz="1800" dirty="0"/>
              <a:t> * </a:t>
            </a:r>
            <a:r>
              <a:rPr lang="en-US" sz="1800" dirty="0" err="1"/>
              <a:t>dzt</a:t>
            </a:r>
            <a:r>
              <a:rPr lang="en-US" sz="1800" dirty="0"/>
              <a:t>/</a:t>
            </a:r>
            <a:r>
              <a:rPr lang="en-US" sz="1800" dirty="0" err="1"/>
              <a:t>dht</a:t>
            </a:r>
            <a:r>
              <a:rPr lang="en-US" sz="1800" dirty="0"/>
              <a:t>* [ PROD </a:t>
            </a:r>
            <a:r>
              <a:rPr lang="en-US" dirty="0"/>
              <a:t>m:k-1 to t</a:t>
            </a:r>
            <a:r>
              <a:rPr lang="en-US" sz="1800" dirty="0">
                <a:sym typeface="Wingdings" panose="05000000000000000000" pitchFamily="2" charset="2"/>
              </a:rPr>
              <a:t>  (</a:t>
            </a:r>
            <a:r>
              <a:rPr lang="en-US" sz="1800" dirty="0" err="1">
                <a:sym typeface="Wingdings" panose="05000000000000000000" pitchFamily="2" charset="2"/>
              </a:rPr>
              <a:t>dhm</a:t>
            </a:r>
            <a:r>
              <a:rPr lang="en-US" sz="1800" dirty="0">
                <a:sym typeface="Wingdings" panose="05000000000000000000" pitchFamily="2" charset="2"/>
              </a:rPr>
              <a:t>/dhm-1)  ] * </a:t>
            </a:r>
            <a:r>
              <a:rPr lang="en-US" sz="1800" dirty="0" err="1">
                <a:sym typeface="Wingdings" panose="05000000000000000000" pitchFamily="2" charset="2"/>
              </a:rPr>
              <a:t>dhk</a:t>
            </a:r>
            <a:r>
              <a:rPr lang="en-US" sz="1800" dirty="0">
                <a:sym typeface="Wingdings" panose="05000000000000000000" pitchFamily="2" charset="2"/>
              </a:rPr>
              <a:t>/</a:t>
            </a:r>
            <a:r>
              <a:rPr lang="en-US" sz="1800" dirty="0" err="1">
                <a:sym typeface="Wingdings" panose="05000000000000000000" pitchFamily="2" charset="2"/>
              </a:rPr>
              <a:t>dW</a:t>
            </a:r>
            <a:endParaRPr lang="en-US" sz="1800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 err="1">
                <a:sym typeface="Wingdings" panose="05000000000000000000" pitchFamily="2" charset="2"/>
              </a:rPr>
              <a:t>dhk</a:t>
            </a:r>
            <a:r>
              <a:rPr lang="en-US" dirty="0">
                <a:sym typeface="Wingdings" panose="05000000000000000000" pitchFamily="2" charset="2"/>
              </a:rPr>
              <a:t>/</a:t>
            </a:r>
            <a:r>
              <a:rPr lang="en-US" dirty="0" err="1">
                <a:sym typeface="Wingdings" panose="05000000000000000000" pitchFamily="2" charset="2"/>
              </a:rPr>
              <a:t>dW</a:t>
            </a:r>
            <a:r>
              <a:rPr lang="en-US" dirty="0">
                <a:sym typeface="Wingdings" panose="05000000000000000000" pitchFamily="2" charset="2"/>
              </a:rPr>
              <a:t> can be written as hk-1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en-US" dirty="0">
                <a:highlight>
                  <a:srgbClr val="FFFF00"/>
                </a:highlight>
              </a:rPr>
              <a:t>dL/</a:t>
            </a:r>
            <a:r>
              <a:rPr lang="en-US" dirty="0" err="1">
                <a:highlight>
                  <a:srgbClr val="FFFF00"/>
                </a:highlight>
              </a:rPr>
              <a:t>dW</a:t>
            </a:r>
            <a:r>
              <a:rPr lang="en-US" dirty="0">
                <a:highlight>
                  <a:srgbClr val="FFFF00"/>
                </a:highlight>
              </a:rPr>
              <a:t> =</a:t>
            </a:r>
            <a:r>
              <a:rPr lang="en-US" sz="1800" dirty="0">
                <a:highlight>
                  <a:srgbClr val="FFFF00"/>
                </a:highlight>
              </a:rPr>
              <a:t> </a:t>
            </a:r>
            <a:r>
              <a:rPr lang="en-US" dirty="0">
                <a:highlight>
                  <a:srgbClr val="FFFF00"/>
                </a:highlight>
              </a:rPr>
              <a:t>SUMt:1 to T  SUMk:1 to t [ </a:t>
            </a:r>
            <a:r>
              <a:rPr lang="en-US" sz="1800" dirty="0" err="1">
                <a:highlight>
                  <a:srgbClr val="FFFF00"/>
                </a:highlight>
              </a:rPr>
              <a:t>dLt</a:t>
            </a:r>
            <a:r>
              <a:rPr lang="en-US" sz="1800" dirty="0">
                <a:highlight>
                  <a:srgbClr val="FFFF00"/>
                </a:highlight>
              </a:rPr>
              <a:t>/</a:t>
            </a:r>
            <a:r>
              <a:rPr lang="en-US" sz="1800" dirty="0" err="1">
                <a:highlight>
                  <a:srgbClr val="FFFF00"/>
                </a:highlight>
              </a:rPr>
              <a:t>dy^t</a:t>
            </a:r>
            <a:r>
              <a:rPr lang="en-US" sz="1800" dirty="0">
                <a:highlight>
                  <a:srgbClr val="FFFF00"/>
                </a:highlight>
              </a:rPr>
              <a:t> * </a:t>
            </a:r>
            <a:r>
              <a:rPr lang="en-US" sz="1800" dirty="0" err="1">
                <a:highlight>
                  <a:srgbClr val="FFFF00"/>
                </a:highlight>
              </a:rPr>
              <a:t>dy^t</a:t>
            </a:r>
            <a:r>
              <a:rPr lang="en-US" sz="1800" dirty="0">
                <a:highlight>
                  <a:srgbClr val="FFFF00"/>
                </a:highlight>
              </a:rPr>
              <a:t>/</a:t>
            </a:r>
            <a:r>
              <a:rPr lang="en-US" sz="1800" dirty="0" err="1">
                <a:highlight>
                  <a:srgbClr val="FFFF00"/>
                </a:highlight>
              </a:rPr>
              <a:t>dzt</a:t>
            </a:r>
            <a:r>
              <a:rPr lang="en-US" sz="1800" dirty="0">
                <a:highlight>
                  <a:srgbClr val="FFFF00"/>
                </a:highlight>
              </a:rPr>
              <a:t> * </a:t>
            </a:r>
            <a:r>
              <a:rPr lang="en-US" sz="1800" dirty="0" err="1">
                <a:highlight>
                  <a:srgbClr val="FFFF00"/>
                </a:highlight>
              </a:rPr>
              <a:t>dzt</a:t>
            </a:r>
            <a:r>
              <a:rPr lang="en-US" sz="1800" dirty="0">
                <a:highlight>
                  <a:srgbClr val="FFFF00"/>
                </a:highlight>
              </a:rPr>
              <a:t>/</a:t>
            </a:r>
            <a:r>
              <a:rPr lang="en-US" sz="1800" dirty="0" err="1">
                <a:highlight>
                  <a:srgbClr val="FFFF00"/>
                </a:highlight>
              </a:rPr>
              <a:t>dht</a:t>
            </a:r>
            <a:r>
              <a:rPr lang="en-US" sz="1800" dirty="0">
                <a:highlight>
                  <a:srgbClr val="FFFF00"/>
                </a:highlight>
              </a:rPr>
              <a:t>* [ PROD </a:t>
            </a:r>
            <a:r>
              <a:rPr lang="en-US" dirty="0">
                <a:highlight>
                  <a:srgbClr val="FFFF00"/>
                </a:highlight>
              </a:rPr>
              <a:t>m:k-1 to t</a:t>
            </a:r>
            <a:r>
              <a:rPr lang="en-US" sz="1800" dirty="0">
                <a:highlight>
                  <a:srgbClr val="FFFF00"/>
                </a:highlight>
                <a:sym typeface="Wingdings" panose="05000000000000000000" pitchFamily="2" charset="2"/>
              </a:rPr>
              <a:t>  (</a:t>
            </a:r>
            <a:r>
              <a:rPr lang="en-US" sz="1800" dirty="0" err="1">
                <a:highlight>
                  <a:srgbClr val="FFFF00"/>
                </a:highlight>
                <a:sym typeface="Wingdings" panose="05000000000000000000" pitchFamily="2" charset="2"/>
              </a:rPr>
              <a:t>dhm</a:t>
            </a:r>
            <a:r>
              <a:rPr lang="en-US" sz="1800" dirty="0">
                <a:highlight>
                  <a:srgbClr val="FFFF00"/>
                </a:highlight>
                <a:sym typeface="Wingdings" panose="05000000000000000000" pitchFamily="2" charset="2"/>
              </a:rPr>
              <a:t>/dhm-1)  ] </a:t>
            </a:r>
            <a:r>
              <a:rPr lang="en-US" dirty="0">
                <a:highlight>
                  <a:srgbClr val="FFFF00"/>
                </a:highlight>
                <a:sym typeface="Wingdings" panose="05000000000000000000" pitchFamily="2" charset="2"/>
              </a:rPr>
              <a:t>CP</a:t>
            </a:r>
            <a:r>
              <a:rPr lang="en-US" sz="1800" dirty="0">
                <a:highlight>
                  <a:srgbClr val="FFFF00"/>
                </a:highlight>
                <a:sym typeface="Wingdings" panose="05000000000000000000" pitchFamily="2" charset="2"/>
              </a:rPr>
              <a:t> hk-1, </a:t>
            </a:r>
          </a:p>
          <a:p>
            <a:r>
              <a:rPr lang="en-US" dirty="0">
                <a:sym typeface="Wingdings" panose="05000000000000000000" pitchFamily="2" charset="2"/>
              </a:rPr>
              <a:t>where CP is </a:t>
            </a:r>
            <a:r>
              <a:rPr lang="en-US" dirty="0" err="1">
                <a:sym typeface="Wingdings" panose="05000000000000000000" pitchFamily="2" charset="2"/>
              </a:rPr>
              <a:t>outerProduct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69907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BF01B-4EB6-A77B-A0C0-46D36D241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dL/</a:t>
            </a:r>
            <a:r>
              <a:rPr lang="en-US" dirty="0" err="1"/>
              <a:t>dU</a:t>
            </a:r>
            <a:r>
              <a:rPr lang="en-US" dirty="0"/>
              <a:t> (Similar to dL/</a:t>
            </a:r>
            <a:r>
              <a:rPr lang="en-US" dirty="0" err="1"/>
              <a:t>dW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3E5FF2-6A41-1A22-15FE-DC994EDBBE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è"/>
            </a:pPr>
            <a:r>
              <a:rPr lang="en-US" dirty="0">
                <a:highlight>
                  <a:srgbClr val="FFFF00"/>
                </a:highlight>
              </a:rPr>
              <a:t>dL/</a:t>
            </a:r>
            <a:r>
              <a:rPr lang="en-US" dirty="0" err="1">
                <a:highlight>
                  <a:srgbClr val="FFFF00"/>
                </a:highlight>
              </a:rPr>
              <a:t>dU</a:t>
            </a:r>
            <a:r>
              <a:rPr lang="en-US" dirty="0">
                <a:highlight>
                  <a:srgbClr val="FFFF00"/>
                </a:highlight>
              </a:rPr>
              <a:t> =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dirty="0">
                <a:highlight>
                  <a:srgbClr val="FFFF00"/>
                </a:highlight>
              </a:rPr>
              <a:t>SUMt:1 to T  SUMk:1 to t [ </a:t>
            </a:r>
            <a:r>
              <a:rPr lang="en-US" sz="2000" dirty="0" err="1">
                <a:highlight>
                  <a:srgbClr val="FFFF00"/>
                </a:highlight>
              </a:rPr>
              <a:t>dLt</a:t>
            </a:r>
            <a:r>
              <a:rPr lang="en-US" sz="2000" dirty="0">
                <a:highlight>
                  <a:srgbClr val="FFFF00"/>
                </a:highlight>
              </a:rPr>
              <a:t>/</a:t>
            </a:r>
            <a:r>
              <a:rPr lang="en-US" sz="2000" dirty="0" err="1">
                <a:highlight>
                  <a:srgbClr val="FFFF00"/>
                </a:highlight>
              </a:rPr>
              <a:t>dy^t</a:t>
            </a:r>
            <a:r>
              <a:rPr lang="en-US" sz="2000" dirty="0">
                <a:highlight>
                  <a:srgbClr val="FFFF00"/>
                </a:highlight>
              </a:rPr>
              <a:t> * </a:t>
            </a:r>
            <a:r>
              <a:rPr lang="en-US" sz="2000" dirty="0" err="1">
                <a:highlight>
                  <a:srgbClr val="FFFF00"/>
                </a:highlight>
              </a:rPr>
              <a:t>dy^t</a:t>
            </a:r>
            <a:r>
              <a:rPr lang="en-US" sz="2000" dirty="0">
                <a:highlight>
                  <a:srgbClr val="FFFF00"/>
                </a:highlight>
              </a:rPr>
              <a:t>/</a:t>
            </a:r>
            <a:r>
              <a:rPr lang="en-US" sz="2000" dirty="0" err="1">
                <a:highlight>
                  <a:srgbClr val="FFFF00"/>
                </a:highlight>
              </a:rPr>
              <a:t>dzt</a:t>
            </a:r>
            <a:r>
              <a:rPr lang="en-US" sz="2000" dirty="0">
                <a:highlight>
                  <a:srgbClr val="FFFF00"/>
                </a:highlight>
              </a:rPr>
              <a:t> * </a:t>
            </a:r>
            <a:r>
              <a:rPr lang="en-US" sz="2000" dirty="0" err="1">
                <a:highlight>
                  <a:srgbClr val="FFFF00"/>
                </a:highlight>
              </a:rPr>
              <a:t>dzt</a:t>
            </a:r>
            <a:r>
              <a:rPr lang="en-US" sz="2000" dirty="0">
                <a:highlight>
                  <a:srgbClr val="FFFF00"/>
                </a:highlight>
              </a:rPr>
              <a:t>/</a:t>
            </a:r>
            <a:r>
              <a:rPr lang="en-US" sz="2000" dirty="0" err="1">
                <a:highlight>
                  <a:srgbClr val="FFFF00"/>
                </a:highlight>
              </a:rPr>
              <a:t>dht</a:t>
            </a:r>
            <a:r>
              <a:rPr lang="en-US" sz="2000" dirty="0">
                <a:highlight>
                  <a:srgbClr val="FFFF00"/>
                </a:highlight>
              </a:rPr>
              <a:t>* [ PROD </a:t>
            </a:r>
            <a:r>
              <a:rPr lang="en-US" dirty="0">
                <a:highlight>
                  <a:srgbClr val="FFFF00"/>
                </a:highlight>
              </a:rPr>
              <a:t>m:k-1 to t</a:t>
            </a:r>
            <a:r>
              <a:rPr lang="en-US" sz="2000" dirty="0">
                <a:highlight>
                  <a:srgbClr val="FFFF00"/>
                </a:highlight>
                <a:sym typeface="Wingdings" panose="05000000000000000000" pitchFamily="2" charset="2"/>
              </a:rPr>
              <a:t>  (</a:t>
            </a:r>
            <a:r>
              <a:rPr lang="en-US" sz="2000" dirty="0" err="1">
                <a:highlight>
                  <a:srgbClr val="FFFF00"/>
                </a:highlight>
                <a:sym typeface="Wingdings" panose="05000000000000000000" pitchFamily="2" charset="2"/>
              </a:rPr>
              <a:t>dhm</a:t>
            </a:r>
            <a:r>
              <a:rPr lang="en-US" sz="2000" dirty="0">
                <a:highlight>
                  <a:srgbClr val="FFFF00"/>
                </a:highlight>
                <a:sym typeface="Wingdings" panose="05000000000000000000" pitchFamily="2" charset="2"/>
              </a:rPr>
              <a:t>/dhm-1)  ] </a:t>
            </a:r>
            <a:r>
              <a:rPr lang="en-US" dirty="0">
                <a:highlight>
                  <a:srgbClr val="FFFF00"/>
                </a:highlight>
                <a:sym typeface="Wingdings" panose="05000000000000000000" pitchFamily="2" charset="2"/>
              </a:rPr>
              <a:t>CP</a:t>
            </a:r>
            <a:r>
              <a:rPr lang="en-US" sz="2000" dirty="0">
                <a:highlight>
                  <a:srgbClr val="FFFF00"/>
                </a:highlight>
                <a:sym typeface="Wingdings" panose="05000000000000000000" pitchFamily="2" charset="2"/>
              </a:rPr>
              <a:t> </a:t>
            </a:r>
            <a:r>
              <a:rPr lang="en-US" sz="2000" dirty="0" err="1">
                <a:highlight>
                  <a:srgbClr val="FFFF00"/>
                </a:highlight>
                <a:sym typeface="Wingdings" panose="05000000000000000000" pitchFamily="2" charset="2"/>
              </a:rPr>
              <a:t>xk</a:t>
            </a:r>
            <a:endParaRPr lang="en-US" sz="2000" dirty="0">
              <a:highlight>
                <a:srgbClr val="FFFF00"/>
              </a:highlight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where CP is </a:t>
            </a:r>
            <a:r>
              <a:rPr lang="en-US" dirty="0" err="1">
                <a:sym typeface="Wingdings" panose="05000000000000000000" pitchFamily="2" charset="2"/>
              </a:rPr>
              <a:t>outerProduct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3510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AC3E9-0897-4492-7FF9-FEFD2D062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8A620CBB-F33B-4912-05DF-0E983F0BFD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058" y="156164"/>
            <a:ext cx="11353942" cy="6415233"/>
          </a:xfrm>
        </p:spPr>
      </p:pic>
    </p:spTree>
    <p:extLst>
      <p:ext uri="{BB962C8B-B14F-4D97-AF65-F5344CB8AC3E}">
        <p14:creationId xmlns:p14="http://schemas.microsoft.com/office/powerpoint/2010/main" val="37497106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A6C1C-B3A0-DA02-12E2-D1D7C9FFA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30AD5F69-8055-DDEF-43B8-63CB805476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4239" y="116357"/>
            <a:ext cx="11166869" cy="6159751"/>
          </a:xfrm>
        </p:spPr>
      </p:pic>
    </p:spTree>
    <p:extLst>
      <p:ext uri="{BB962C8B-B14F-4D97-AF65-F5344CB8AC3E}">
        <p14:creationId xmlns:p14="http://schemas.microsoft.com/office/powerpoint/2010/main" val="306404198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C15D2-2E48-F985-B3F5-90FC2B5DD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FBB980F7-2B73-CAC8-3969-5BF34C9DDB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1806" y="30460"/>
            <a:ext cx="11148130" cy="6297603"/>
          </a:xfrm>
        </p:spPr>
      </p:pic>
    </p:spTree>
    <p:extLst>
      <p:ext uri="{BB962C8B-B14F-4D97-AF65-F5344CB8AC3E}">
        <p14:creationId xmlns:p14="http://schemas.microsoft.com/office/powerpoint/2010/main" val="108085024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2FA3C-2602-20B2-3FA9-5E63B8B0B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7475220" cy="1450757"/>
          </a:xfrm>
        </p:spPr>
        <p:txBody>
          <a:bodyPr/>
          <a:lstStyle/>
          <a:p>
            <a:r>
              <a:rPr lang="en-US" dirty="0"/>
              <a:t>Vanishing Gradients Cont.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1C07AC37-3986-0D31-F448-27E58B31B5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1401" y="2555009"/>
            <a:ext cx="7134141" cy="376078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5D3C7A-5CDB-ACD9-80AC-36A9F7666956}"/>
              </a:ext>
            </a:extLst>
          </p:cNvPr>
          <p:cNvSpPr txBox="1"/>
          <p:nvPr/>
        </p:nvSpPr>
        <p:spPr>
          <a:xfrm>
            <a:off x="8821882" y="1125378"/>
            <a:ext cx="294062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As the gap (distance) between what is current and what is “important” gets larger, RNN performance decreases.  This is caused by the vanishing gradient problem. </a:t>
            </a:r>
          </a:p>
        </p:txBody>
      </p:sp>
    </p:spTree>
    <p:extLst>
      <p:ext uri="{BB962C8B-B14F-4D97-AF65-F5344CB8AC3E}">
        <p14:creationId xmlns:p14="http://schemas.microsoft.com/office/powerpoint/2010/main" val="362062462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55EC9-A7BB-3E77-9014-1ACD252C7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Choosing “Better” Activations</a:t>
            </a:r>
          </a:p>
        </p:txBody>
      </p:sp>
      <p:pic>
        <p:nvPicPr>
          <p:cNvPr id="5" name="Content Placeholder 4" descr="Chart&#10;&#10;Description automatically generated">
            <a:extLst>
              <a:ext uri="{FF2B5EF4-FFF2-40B4-BE49-F238E27FC236}">
                <a16:creationId xmlns:a16="http://schemas.microsoft.com/office/drawing/2014/main" id="{693627E0-8CEA-D15D-28D8-B5F04C2713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7411" y="2108200"/>
            <a:ext cx="7477504" cy="3760788"/>
          </a:xfrm>
        </p:spPr>
      </p:pic>
    </p:spTree>
    <p:extLst>
      <p:ext uri="{BB962C8B-B14F-4D97-AF65-F5344CB8AC3E}">
        <p14:creationId xmlns:p14="http://schemas.microsoft.com/office/powerpoint/2010/main" val="347554798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57886-2E23-DDB3-C377-928EE610B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Identify for Weight</a:t>
            </a:r>
          </a:p>
        </p:txBody>
      </p:sp>
      <p:pic>
        <p:nvPicPr>
          <p:cNvPr id="5" name="Content Placeholder 4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93712B00-0AB0-0D19-4873-872E687C89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5985" y="2108200"/>
            <a:ext cx="7760356" cy="3760788"/>
          </a:xfrm>
        </p:spPr>
      </p:pic>
    </p:spTree>
    <p:extLst>
      <p:ext uri="{BB962C8B-B14F-4D97-AF65-F5344CB8AC3E}">
        <p14:creationId xmlns:p14="http://schemas.microsoft.com/office/powerpoint/2010/main" val="2106057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E9088-7A59-0E94-E5AF-6CAAF5216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Neurons with Recurrence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6100C4F1-7C11-85E2-5C3A-58ACB6B8FF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0692" y="2100212"/>
            <a:ext cx="6567054" cy="4471185"/>
          </a:xfrm>
        </p:spPr>
      </p:pic>
    </p:spTree>
    <p:extLst>
      <p:ext uri="{BB962C8B-B14F-4D97-AF65-F5344CB8AC3E}">
        <p14:creationId xmlns:p14="http://schemas.microsoft.com/office/powerpoint/2010/main" val="229638205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2790E-8182-0A79-4524-DED3A0B6F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LSTM: Long Short Term Memory Networks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EA7FFF68-D5EC-9FA5-F853-74D89CB6E3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59825" y="2189927"/>
            <a:ext cx="7627620" cy="3680460"/>
          </a:xfrm>
        </p:spPr>
      </p:pic>
    </p:spTree>
    <p:extLst>
      <p:ext uri="{BB962C8B-B14F-4D97-AF65-F5344CB8AC3E}">
        <p14:creationId xmlns:p14="http://schemas.microsoft.com/office/powerpoint/2010/main" val="163076758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24576-B7A1-1CD2-CF2E-6266D408F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LSTM – Track and Store Information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1941BFE4-4263-FE11-E7BE-54C29224A5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5055" y="1932709"/>
            <a:ext cx="8788043" cy="4726342"/>
          </a:xfrm>
        </p:spPr>
      </p:pic>
    </p:spTree>
    <p:extLst>
      <p:ext uri="{BB962C8B-B14F-4D97-AF65-F5344CB8AC3E}">
        <p14:creationId xmlns:p14="http://schemas.microsoft.com/office/powerpoint/2010/main" val="198805746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31F8D-0910-A7ED-78E3-950E24B10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LSTMs Uses Gates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0A454C20-8A7B-6E15-34B3-5B5B2BCB77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7174" y="1940489"/>
            <a:ext cx="8520544" cy="4764722"/>
          </a:xfrm>
        </p:spPr>
      </p:pic>
    </p:spTree>
    <p:extLst>
      <p:ext uri="{BB962C8B-B14F-4D97-AF65-F5344CB8AC3E}">
        <p14:creationId xmlns:p14="http://schemas.microsoft.com/office/powerpoint/2010/main" val="1736290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FA918-2BE5-751E-07FF-DA73D8465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Forget – Store – Update – Output</a:t>
            </a:r>
            <a:br>
              <a:rPr lang="en-US" dirty="0"/>
            </a:br>
            <a:r>
              <a:rPr lang="en-US" dirty="0">
                <a:solidFill>
                  <a:srgbClr val="C00000"/>
                </a:solidFill>
              </a:rPr>
              <a:t>Selective Updating</a:t>
            </a:r>
          </a:p>
        </p:txBody>
      </p:sp>
      <p:pic>
        <p:nvPicPr>
          <p:cNvPr id="5" name="Content Placeholder 4" descr="Diagram, schematic&#10;&#10;Description automatically generated">
            <a:extLst>
              <a:ext uri="{FF2B5EF4-FFF2-40B4-BE49-F238E27FC236}">
                <a16:creationId xmlns:a16="http://schemas.microsoft.com/office/drawing/2014/main" id="{A20847D3-6DB4-50F1-5036-50064E174D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06845" y="2108200"/>
            <a:ext cx="6038636" cy="3760788"/>
          </a:xfrm>
        </p:spPr>
      </p:pic>
    </p:spTree>
    <p:extLst>
      <p:ext uri="{BB962C8B-B14F-4D97-AF65-F5344CB8AC3E}">
        <p14:creationId xmlns:p14="http://schemas.microsoft.com/office/powerpoint/2010/main" val="97225894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A33E5-CCAC-763B-47D7-6A31D878B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Enables Gradient Flow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D9489EB0-7050-3CDA-52EC-FD7C0B4A0D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6367" y="1827501"/>
            <a:ext cx="9428779" cy="4842498"/>
          </a:xfrm>
        </p:spPr>
      </p:pic>
    </p:spTree>
    <p:extLst>
      <p:ext uri="{BB962C8B-B14F-4D97-AF65-F5344CB8AC3E}">
        <p14:creationId xmlns:p14="http://schemas.microsoft.com/office/powerpoint/2010/main" val="95630290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E9B59-E73A-0CEE-804A-E027A8211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Text, letter&#10;&#10;Description automatically generated">
            <a:extLst>
              <a:ext uri="{FF2B5EF4-FFF2-40B4-BE49-F238E27FC236}">
                <a16:creationId xmlns:a16="http://schemas.microsoft.com/office/drawing/2014/main" id="{965804FD-CCFD-CCBB-3E74-9AFB656AA9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2220" y="286603"/>
            <a:ext cx="10805226" cy="5781688"/>
          </a:xfrm>
        </p:spPr>
      </p:pic>
    </p:spTree>
    <p:extLst>
      <p:ext uri="{BB962C8B-B14F-4D97-AF65-F5344CB8AC3E}">
        <p14:creationId xmlns:p14="http://schemas.microsoft.com/office/powerpoint/2010/main" val="91775217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3D01C-D0FC-ED3C-A009-37D550E25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887570"/>
          </a:xfrm>
        </p:spPr>
        <p:txBody>
          <a:bodyPr/>
          <a:lstStyle/>
          <a:p>
            <a:r>
              <a:rPr lang="en-US" dirty="0"/>
              <a:t>RNNs in </a:t>
            </a:r>
            <a:r>
              <a:rPr lang="en-US" dirty="0" err="1"/>
              <a:t>Tensorflow</a:t>
            </a:r>
            <a:r>
              <a:rPr lang="en-US" dirty="0"/>
              <a:t>/</a:t>
            </a:r>
            <a:r>
              <a:rPr lang="en-US" dirty="0" err="1"/>
              <a:t>Keras</a:t>
            </a:r>
            <a:endParaRPr lang="en-US" dirty="0"/>
          </a:p>
        </p:txBody>
      </p:sp>
      <p:pic>
        <p:nvPicPr>
          <p:cNvPr id="6" name="Content Placeholder 5" descr="Text&#10;&#10;Description automatically generated">
            <a:extLst>
              <a:ext uri="{FF2B5EF4-FFF2-40B4-BE49-F238E27FC236}">
                <a16:creationId xmlns:a16="http://schemas.microsoft.com/office/drawing/2014/main" id="{48C9A6D8-3F8C-7BC4-47A9-1D62EAF510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3426" y="1402773"/>
            <a:ext cx="11513541" cy="4831772"/>
          </a:xfrm>
        </p:spPr>
      </p:pic>
    </p:spTree>
    <p:extLst>
      <p:ext uri="{BB962C8B-B14F-4D97-AF65-F5344CB8AC3E}">
        <p14:creationId xmlns:p14="http://schemas.microsoft.com/office/powerpoint/2010/main" val="202045295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08657-A221-F6D9-6D75-3ADFE9AB0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02305"/>
          </a:xfrm>
        </p:spPr>
        <p:txBody>
          <a:bodyPr>
            <a:normAutofit fontScale="90000"/>
          </a:bodyPr>
          <a:lstStyle/>
          <a:p>
            <a:r>
              <a:rPr lang="en-US" dirty="0"/>
              <a:t>RNNs in </a:t>
            </a:r>
            <a:r>
              <a:rPr lang="en-US" dirty="0" err="1"/>
              <a:t>Tensorflow</a:t>
            </a:r>
            <a:r>
              <a:rPr lang="en-US" dirty="0"/>
              <a:t>/</a:t>
            </a:r>
            <a:r>
              <a:rPr lang="en-US" dirty="0" err="1"/>
              <a:t>Keras</a:t>
            </a:r>
            <a:endParaRPr lang="en-US" dirty="0"/>
          </a:p>
        </p:txBody>
      </p:sp>
      <p:pic>
        <p:nvPicPr>
          <p:cNvPr id="5" name="Content Placeholder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87495DBE-11D4-3727-E745-6AF1195435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5922" y="1194955"/>
            <a:ext cx="9926096" cy="5436984"/>
          </a:xfrm>
        </p:spPr>
      </p:pic>
    </p:spTree>
    <p:extLst>
      <p:ext uri="{BB962C8B-B14F-4D97-AF65-F5344CB8AC3E}">
        <p14:creationId xmlns:p14="http://schemas.microsoft.com/office/powerpoint/2010/main" val="377943092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3A48-4C85-8B74-F4EC-5A9CA2DE1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Example: Sentiment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7FFEFB-E290-26EF-9C45-5FF2B33347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Sentiment analysis is a common applications in Natural Language processing. </a:t>
            </a:r>
          </a:p>
          <a:p>
            <a:r>
              <a:rPr lang="en-US" sz="2400" dirty="0"/>
              <a:t>Such examples include customer service sentiment analysis, reviews, feedback, etc. </a:t>
            </a:r>
          </a:p>
          <a:p>
            <a:r>
              <a:rPr lang="en-US" sz="2400" dirty="0"/>
              <a:t>This example will train an RNN classifier on movie reviews form the IMDB data set.</a:t>
            </a:r>
          </a:p>
          <a:p>
            <a:r>
              <a:rPr lang="en-US" sz="2000" b="0" i="0" dirty="0">
                <a:solidFill>
                  <a:srgbClr val="292929"/>
                </a:solidFill>
                <a:effectLst/>
                <a:latin typeface="source-serif-pro"/>
              </a:rPr>
              <a:t>We will use Recurrent Neural Networks, and in particular </a:t>
            </a:r>
            <a:r>
              <a:rPr lang="en-US" sz="2000" b="0" i="0" u="sng" dirty="0">
                <a:effectLst/>
                <a:latin typeface="source-serif-pro"/>
                <a:hlinkClick r:id="rId2"/>
              </a:rPr>
              <a:t>LSTMs</a:t>
            </a:r>
            <a:r>
              <a:rPr lang="en-US" sz="2000" b="0" i="0" dirty="0">
                <a:solidFill>
                  <a:srgbClr val="292929"/>
                </a:solidFill>
                <a:effectLst/>
                <a:latin typeface="source-serif-pro"/>
              </a:rPr>
              <a:t>, to perform sentiment analysis in </a:t>
            </a:r>
            <a:r>
              <a:rPr lang="en-US" sz="2000" b="0" i="0" u="sng" dirty="0" err="1">
                <a:effectLst/>
                <a:latin typeface="source-serif-pro"/>
                <a:hlinkClick r:id="rId3"/>
              </a:rPr>
              <a:t>Keras</a:t>
            </a:r>
            <a:r>
              <a:rPr lang="en-US" sz="2000" b="0" i="0" dirty="0">
                <a:solidFill>
                  <a:srgbClr val="292929"/>
                </a:solidFill>
                <a:effectLst/>
                <a:latin typeface="source-serif-pro"/>
              </a:rPr>
              <a:t>. Conveniently, </a:t>
            </a:r>
            <a:r>
              <a:rPr lang="en-US" sz="2000" b="0" i="0" dirty="0" err="1">
                <a:solidFill>
                  <a:srgbClr val="292929"/>
                </a:solidFill>
                <a:effectLst/>
                <a:latin typeface="source-serif-pro"/>
              </a:rPr>
              <a:t>Keras</a:t>
            </a:r>
            <a:r>
              <a:rPr lang="en-US" sz="2000" b="0" i="0" dirty="0">
                <a:solidFill>
                  <a:srgbClr val="292929"/>
                </a:solidFill>
                <a:effectLst/>
                <a:latin typeface="source-serif-pro"/>
              </a:rPr>
              <a:t> has a built-in IMDb movie reviews data set that we can use.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7765191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D777F-1DF4-868B-AF4A-16907C7CE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Set Up and Dataset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627CD5-B3BE-0B31-3A87-92677D97E9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5965" y="1922318"/>
            <a:ext cx="11149444" cy="4576342"/>
          </a:xfrm>
        </p:spPr>
        <p:txBody>
          <a:bodyPr>
            <a:normAutofit/>
          </a:bodyPr>
          <a:lstStyle/>
          <a:p>
            <a:r>
              <a:rPr lang="en-US" b="1" dirty="0"/>
              <a:t>import </a:t>
            </a:r>
            <a:r>
              <a:rPr lang="en-US" b="1" dirty="0" err="1"/>
              <a:t>numpy</a:t>
            </a:r>
            <a:r>
              <a:rPr lang="en-US" b="1" dirty="0"/>
              <a:t> as np</a:t>
            </a:r>
          </a:p>
          <a:p>
            <a:r>
              <a:rPr lang="en-US" b="1" dirty="0"/>
              <a:t>import </a:t>
            </a:r>
            <a:r>
              <a:rPr lang="en-US" b="1" dirty="0" err="1"/>
              <a:t>tensorflow</a:t>
            </a:r>
            <a:r>
              <a:rPr lang="en-US" b="1" dirty="0"/>
              <a:t> as </a:t>
            </a:r>
            <a:r>
              <a:rPr lang="en-US" b="1" dirty="0" err="1"/>
              <a:t>tf</a:t>
            </a:r>
            <a:endParaRPr lang="en-US" b="1" dirty="0"/>
          </a:p>
          <a:p>
            <a:r>
              <a:rPr lang="en-US" b="1" dirty="0"/>
              <a:t>from </a:t>
            </a:r>
            <a:r>
              <a:rPr lang="en-US" b="1" dirty="0" err="1"/>
              <a:t>tensorflow.keras</a:t>
            </a:r>
            <a:r>
              <a:rPr lang="en-US" b="1" dirty="0"/>
              <a:t> import datasets, layers, models</a:t>
            </a:r>
          </a:p>
          <a:p>
            <a:r>
              <a:rPr lang="en-US" b="1" dirty="0"/>
              <a:t>import </a:t>
            </a:r>
            <a:r>
              <a:rPr lang="en-US" b="1" dirty="0" err="1"/>
              <a:t>matplotlib.pyplot</a:t>
            </a:r>
            <a:r>
              <a:rPr lang="en-US" b="1" dirty="0"/>
              <a:t> as plt</a:t>
            </a:r>
          </a:p>
          <a:p>
            <a:r>
              <a:rPr lang="en-US" b="1" dirty="0"/>
              <a:t>from </a:t>
            </a:r>
            <a:r>
              <a:rPr lang="en-US" b="1" dirty="0" err="1"/>
              <a:t>tensorflow.keras.datasets</a:t>
            </a:r>
            <a:r>
              <a:rPr lang="en-US" b="1" dirty="0"/>
              <a:t> import </a:t>
            </a:r>
            <a:r>
              <a:rPr lang="en-US" b="1" dirty="0" err="1"/>
              <a:t>imdb</a:t>
            </a:r>
            <a:endParaRPr lang="en-US" b="1" dirty="0"/>
          </a:p>
          <a:p>
            <a:r>
              <a:rPr lang="en-US" dirty="0" err="1"/>
              <a:t>vocabulary_size</a:t>
            </a:r>
            <a:r>
              <a:rPr lang="en-US" dirty="0"/>
              <a:t> = 5000</a:t>
            </a:r>
          </a:p>
          <a:p>
            <a:r>
              <a:rPr lang="en-US" dirty="0"/>
              <a:t>(</a:t>
            </a:r>
            <a:r>
              <a:rPr lang="en-US" dirty="0" err="1"/>
              <a:t>X_train</a:t>
            </a:r>
            <a:r>
              <a:rPr lang="en-US" dirty="0"/>
              <a:t>, </a:t>
            </a:r>
            <a:r>
              <a:rPr lang="en-US" dirty="0" err="1"/>
              <a:t>y_train</a:t>
            </a:r>
            <a:r>
              <a:rPr lang="en-US" dirty="0"/>
              <a:t>), (</a:t>
            </a:r>
            <a:r>
              <a:rPr lang="en-US" dirty="0" err="1"/>
              <a:t>X_test</a:t>
            </a:r>
            <a:r>
              <a:rPr lang="en-US" dirty="0"/>
              <a:t>, </a:t>
            </a:r>
            <a:r>
              <a:rPr lang="en-US" dirty="0" err="1"/>
              <a:t>y_test</a:t>
            </a:r>
            <a:r>
              <a:rPr lang="en-US" dirty="0"/>
              <a:t>) = </a:t>
            </a:r>
            <a:r>
              <a:rPr lang="en-US" dirty="0" err="1"/>
              <a:t>imdb.load_data</a:t>
            </a:r>
            <a:r>
              <a:rPr lang="en-US" dirty="0"/>
              <a:t>(</a:t>
            </a:r>
            <a:r>
              <a:rPr lang="en-US" dirty="0" err="1"/>
              <a:t>num_words</a:t>
            </a:r>
            <a:r>
              <a:rPr lang="en-US" dirty="0"/>
              <a:t> = </a:t>
            </a:r>
            <a:r>
              <a:rPr lang="en-US" dirty="0" err="1"/>
              <a:t>vocabulary_size</a:t>
            </a:r>
            <a:r>
              <a:rPr lang="en-US" dirty="0"/>
              <a:t>)</a:t>
            </a:r>
          </a:p>
          <a:p>
            <a:r>
              <a:rPr lang="en-US" dirty="0"/>
              <a:t>print("Loaded dataset with {} training samples, {} test </a:t>
            </a:r>
            <a:r>
              <a:rPr lang="en-US" dirty="0" err="1"/>
              <a:t>samples".format</a:t>
            </a:r>
            <a:r>
              <a:rPr lang="en-US" dirty="0"/>
              <a:t>(</a:t>
            </a:r>
            <a:r>
              <a:rPr lang="en-US" dirty="0" err="1"/>
              <a:t>len</a:t>
            </a:r>
            <a:r>
              <a:rPr lang="en-US" dirty="0"/>
              <a:t>(</a:t>
            </a:r>
            <a:r>
              <a:rPr lang="en-US" dirty="0" err="1"/>
              <a:t>X_train</a:t>
            </a:r>
            <a:r>
              <a:rPr lang="en-US" dirty="0"/>
              <a:t>), </a:t>
            </a:r>
            <a:r>
              <a:rPr lang="en-US" dirty="0" err="1"/>
              <a:t>len</a:t>
            </a:r>
            <a:r>
              <a:rPr lang="en-US" dirty="0"/>
              <a:t>(</a:t>
            </a:r>
            <a:r>
              <a:rPr lang="en-US" dirty="0" err="1"/>
              <a:t>X_test</a:t>
            </a:r>
            <a:r>
              <a:rPr lang="en-US" dirty="0"/>
              <a:t>))</a:t>
            </a:r>
          </a:p>
        </p:txBody>
      </p:sp>
    </p:spTree>
    <p:extLst>
      <p:ext uri="{BB962C8B-B14F-4D97-AF65-F5344CB8AC3E}">
        <p14:creationId xmlns:p14="http://schemas.microsoft.com/office/powerpoint/2010/main" val="2725536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A0FD448E-535B-5314-0089-BCA3D007F2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4712" y="248354"/>
            <a:ext cx="9695145" cy="6361291"/>
          </a:xfrm>
        </p:spPr>
      </p:pic>
    </p:spTree>
    <p:extLst>
      <p:ext uri="{BB962C8B-B14F-4D97-AF65-F5344CB8AC3E}">
        <p14:creationId xmlns:p14="http://schemas.microsoft.com/office/powerpoint/2010/main" val="120178314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2A614-1B54-F9EC-4742-FFA258AA0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669361"/>
          </a:xfrm>
        </p:spPr>
        <p:txBody>
          <a:bodyPr>
            <a:normAutofit fontScale="90000"/>
          </a:bodyPr>
          <a:lstStyle/>
          <a:p>
            <a:r>
              <a:rPr lang="en-US" dirty="0"/>
              <a:t>Output</a:t>
            </a:r>
          </a:p>
        </p:txBody>
      </p:sp>
      <p:pic>
        <p:nvPicPr>
          <p:cNvPr id="9" name="Content Placeholder 8" descr="Text, letter&#10;&#10;Description automatically generated">
            <a:extLst>
              <a:ext uri="{FF2B5EF4-FFF2-40B4-BE49-F238E27FC236}">
                <a16:creationId xmlns:a16="http://schemas.microsoft.com/office/drawing/2014/main" id="{5B4C6A34-B11B-27F9-5E1B-A3ECF0B5E4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61778"/>
          <a:stretch/>
        </p:blipFill>
        <p:spPr>
          <a:xfrm>
            <a:off x="2358736" y="2600574"/>
            <a:ext cx="8364682" cy="1867517"/>
          </a:xfrm>
        </p:spPr>
      </p:pic>
    </p:spTree>
    <p:extLst>
      <p:ext uri="{BB962C8B-B14F-4D97-AF65-F5344CB8AC3E}">
        <p14:creationId xmlns:p14="http://schemas.microsoft.com/office/powerpoint/2010/main" val="177404474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F7F49-1DE8-FA4F-9A1A-F05C637BC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 the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22669C-1F0C-0A3B-48D7-ED5330DEF0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2238202" cy="3760891"/>
          </a:xfrm>
        </p:spPr>
        <p:txBody>
          <a:bodyPr/>
          <a:lstStyle/>
          <a:p>
            <a:r>
              <a:rPr lang="fr-FR" dirty="0" err="1"/>
              <a:t>print</a:t>
            </a:r>
            <a:r>
              <a:rPr lang="fr-FR" dirty="0"/>
              <a:t>('---</a:t>
            </a:r>
            <a:r>
              <a:rPr lang="fr-FR" dirty="0" err="1"/>
              <a:t>review</a:t>
            </a:r>
            <a:r>
              <a:rPr lang="fr-FR" dirty="0"/>
              <a:t>---')</a:t>
            </a:r>
          </a:p>
          <a:p>
            <a:r>
              <a:rPr lang="fr-FR" dirty="0" err="1"/>
              <a:t>print</a:t>
            </a:r>
            <a:r>
              <a:rPr lang="fr-FR" dirty="0"/>
              <a:t>(</a:t>
            </a:r>
            <a:r>
              <a:rPr lang="fr-FR" dirty="0" err="1"/>
              <a:t>X_train</a:t>
            </a:r>
            <a:r>
              <a:rPr lang="fr-FR" dirty="0"/>
              <a:t>[6])</a:t>
            </a:r>
          </a:p>
          <a:p>
            <a:r>
              <a:rPr lang="fr-FR" dirty="0" err="1"/>
              <a:t>print</a:t>
            </a:r>
            <a:r>
              <a:rPr lang="fr-FR" dirty="0"/>
              <a:t>('---label---')</a:t>
            </a:r>
          </a:p>
          <a:p>
            <a:r>
              <a:rPr lang="fr-FR" dirty="0" err="1"/>
              <a:t>print</a:t>
            </a:r>
            <a:r>
              <a:rPr lang="fr-FR" dirty="0"/>
              <a:t>(</a:t>
            </a:r>
            <a:r>
              <a:rPr lang="fr-FR" dirty="0" err="1"/>
              <a:t>y_train</a:t>
            </a:r>
            <a:r>
              <a:rPr lang="fr-FR" dirty="0"/>
              <a:t>[6])</a:t>
            </a:r>
            <a:endParaRPr lang="en-US" dirty="0"/>
          </a:p>
        </p:txBody>
      </p:sp>
      <p:pic>
        <p:nvPicPr>
          <p:cNvPr id="5" name="Picture 4" descr="Text, letter&#10;&#10;Description automatically generated">
            <a:extLst>
              <a:ext uri="{FF2B5EF4-FFF2-40B4-BE49-F238E27FC236}">
                <a16:creationId xmlns:a16="http://schemas.microsoft.com/office/drawing/2014/main" id="{10464D37-DF35-6182-8406-B10A7E6F16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9194" y="1902609"/>
            <a:ext cx="5519305" cy="4172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48028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ED044-A20B-F091-024F-8CD33BE66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12261"/>
          </a:xfrm>
        </p:spPr>
        <p:txBody>
          <a:bodyPr/>
          <a:lstStyle/>
          <a:p>
            <a:r>
              <a:rPr lang="en-US" dirty="0"/>
              <a:t>Word Mapping</a:t>
            </a:r>
          </a:p>
        </p:txBody>
      </p:sp>
      <p:pic>
        <p:nvPicPr>
          <p:cNvPr id="8" name="Picture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6F822769-6894-3124-5743-AB2A22B967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7414" y="1628947"/>
            <a:ext cx="9013521" cy="5042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25045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19147-AE31-B738-CC82-F270DE472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2736965" cy="3890542"/>
          </a:xfrm>
        </p:spPr>
        <p:txBody>
          <a:bodyPr>
            <a:normAutofit/>
          </a:bodyPr>
          <a:lstStyle/>
          <a:p>
            <a:r>
              <a:rPr lang="en-US" dirty="0"/>
              <a:t>Word </a:t>
            </a:r>
            <a:br>
              <a:rPr lang="en-US" dirty="0"/>
            </a:br>
            <a:r>
              <a:rPr lang="en-US" dirty="0"/>
              <a:t>Mapping </a:t>
            </a:r>
            <a:br>
              <a:rPr lang="en-US" dirty="0"/>
            </a:br>
            <a:r>
              <a:rPr lang="en-US" dirty="0"/>
              <a:t>Output</a:t>
            </a:r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06E4E8D0-5DEA-164C-5705-124B58745E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49702" y="613064"/>
            <a:ext cx="7060417" cy="5484524"/>
          </a:xfrm>
        </p:spPr>
      </p:pic>
    </p:spTree>
    <p:extLst>
      <p:ext uri="{BB962C8B-B14F-4D97-AF65-F5344CB8AC3E}">
        <p14:creationId xmlns:p14="http://schemas.microsoft.com/office/powerpoint/2010/main" val="229353961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1CA40-3B27-5E41-2DEF-790F34334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 and Max Review Length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380CD-8AFE-4698-9048-65DF57762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4167907"/>
          </a:xfrm>
        </p:spPr>
        <p:txBody>
          <a:bodyPr>
            <a:normAutofit/>
          </a:bodyPr>
          <a:lstStyle/>
          <a:p>
            <a:r>
              <a:rPr lang="en-US" dirty="0"/>
              <a:t>print("Maximum review length: {}".format(</a:t>
            </a:r>
            <a:r>
              <a:rPr lang="en-US" dirty="0" err="1"/>
              <a:t>len</a:t>
            </a:r>
            <a:r>
              <a:rPr lang="en-US" dirty="0"/>
              <a:t>(max((</a:t>
            </a:r>
            <a:r>
              <a:rPr lang="en-US" dirty="0" err="1"/>
              <a:t>X_train</a:t>
            </a:r>
            <a:r>
              <a:rPr lang="en-US" dirty="0"/>
              <a:t> + </a:t>
            </a:r>
            <a:r>
              <a:rPr lang="en-US" dirty="0" err="1"/>
              <a:t>X_test</a:t>
            </a:r>
            <a:r>
              <a:rPr lang="en-US" dirty="0"/>
              <a:t>), key=</a:t>
            </a:r>
            <a:r>
              <a:rPr lang="en-US" dirty="0" err="1"/>
              <a:t>len</a:t>
            </a:r>
            <a:r>
              <a:rPr lang="en-US" dirty="0"/>
              <a:t>))))</a:t>
            </a:r>
          </a:p>
          <a:p>
            <a:r>
              <a:rPr lang="en-US" dirty="0"/>
              <a:t>print("Minimum review length: {}".format(</a:t>
            </a:r>
            <a:r>
              <a:rPr lang="en-US" dirty="0" err="1"/>
              <a:t>len</a:t>
            </a:r>
            <a:r>
              <a:rPr lang="en-US" dirty="0"/>
              <a:t>(min((</a:t>
            </a:r>
            <a:r>
              <a:rPr lang="en-US" dirty="0" err="1"/>
              <a:t>X_test</a:t>
            </a:r>
            <a:r>
              <a:rPr lang="en-US" dirty="0"/>
              <a:t> + </a:t>
            </a:r>
            <a:r>
              <a:rPr lang="en-US" dirty="0" err="1"/>
              <a:t>X_test</a:t>
            </a:r>
            <a:r>
              <a:rPr lang="en-US" dirty="0"/>
              <a:t>), key=</a:t>
            </a:r>
            <a:r>
              <a:rPr lang="en-US" dirty="0" err="1"/>
              <a:t>len</a:t>
            </a:r>
            <a:r>
              <a:rPr lang="en-US" dirty="0"/>
              <a:t>))))</a:t>
            </a:r>
          </a:p>
          <a:p>
            <a:endParaRPr lang="en-US" dirty="0"/>
          </a:p>
          <a:p>
            <a:r>
              <a:rPr lang="en-US" dirty="0"/>
              <a:t>Maximum review length: 2697</a:t>
            </a:r>
          </a:p>
          <a:p>
            <a:r>
              <a:rPr lang="en-US" dirty="0"/>
              <a:t>Minimum review length: 14</a:t>
            </a:r>
          </a:p>
        </p:txBody>
      </p:sp>
    </p:spTree>
    <p:extLst>
      <p:ext uri="{BB962C8B-B14F-4D97-AF65-F5344CB8AC3E}">
        <p14:creationId xmlns:p14="http://schemas.microsoft.com/office/powerpoint/2010/main" val="272348836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591AC-AB4C-9CF4-5EFD-FF2F75B64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56397"/>
          </a:xfrm>
        </p:spPr>
        <p:txBody>
          <a:bodyPr/>
          <a:lstStyle/>
          <a:p>
            <a:r>
              <a:rPr lang="en-US" dirty="0"/>
              <a:t>Padding Sequences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C5542B-B6C4-4926-C902-47D20CF13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961" y="1318492"/>
            <a:ext cx="11080173" cy="2422235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en-US" dirty="0"/>
              <a:t>In order to feed this data into our RNN, </a:t>
            </a:r>
            <a:r>
              <a:rPr lang="en-US" b="1" dirty="0"/>
              <a:t>all input documents must have the same length</a:t>
            </a:r>
            <a:r>
              <a:rPr lang="en-US" dirty="0"/>
              <a:t>. </a:t>
            </a:r>
          </a:p>
          <a:p>
            <a:r>
              <a:rPr lang="en-US" dirty="0"/>
              <a:t>Limit the maximum review length to </a:t>
            </a:r>
            <a:r>
              <a:rPr lang="en-US" dirty="0" err="1"/>
              <a:t>max_words</a:t>
            </a:r>
            <a:r>
              <a:rPr lang="en-US" dirty="0"/>
              <a:t> by </a:t>
            </a:r>
            <a:r>
              <a:rPr lang="en-US" b="1" dirty="0"/>
              <a:t>truncating longer </a:t>
            </a:r>
            <a:r>
              <a:rPr lang="en-US" dirty="0"/>
              <a:t>reviews and </a:t>
            </a:r>
            <a:r>
              <a:rPr lang="en-US" b="1" dirty="0"/>
              <a:t>padding shorter </a:t>
            </a:r>
            <a:r>
              <a:rPr lang="en-US" dirty="0"/>
              <a:t>reviews with a null value (0). </a:t>
            </a:r>
          </a:p>
          <a:p>
            <a:r>
              <a:rPr lang="en-US" dirty="0"/>
              <a:t>Method: </a:t>
            </a:r>
            <a:r>
              <a:rPr lang="en-US" b="1" i="1" dirty="0" err="1"/>
              <a:t>pad_sequences</a:t>
            </a:r>
            <a:r>
              <a:rPr lang="en-US" b="1" i="1" dirty="0"/>
              <a:t>() function in </a:t>
            </a:r>
            <a:r>
              <a:rPr lang="en-US" b="1" i="1" dirty="0" err="1"/>
              <a:t>Keras</a:t>
            </a:r>
            <a:r>
              <a:rPr lang="en-US" dirty="0"/>
              <a:t>. </a:t>
            </a:r>
          </a:p>
          <a:p>
            <a:r>
              <a:rPr lang="en-US" dirty="0"/>
              <a:t>Set </a:t>
            </a:r>
            <a:r>
              <a:rPr lang="en-US" dirty="0" err="1"/>
              <a:t>max_words</a:t>
            </a:r>
            <a:r>
              <a:rPr lang="en-US" dirty="0"/>
              <a:t> to 500.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19A809-69DE-D92F-E870-998E5983B3E8}"/>
              </a:ext>
            </a:extLst>
          </p:cNvPr>
          <p:cNvSpPr txBox="1"/>
          <p:nvPr/>
        </p:nvSpPr>
        <p:spPr>
          <a:xfrm>
            <a:off x="214052" y="4050991"/>
            <a:ext cx="1118408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effectLst/>
              </a:rPr>
              <a:t>from </a:t>
            </a:r>
            <a:r>
              <a:rPr lang="en-US" dirty="0" err="1">
                <a:effectLst/>
              </a:rPr>
              <a:t>keras.preprocessing</a:t>
            </a:r>
            <a:r>
              <a:rPr lang="en-US" dirty="0">
                <a:effectLst/>
              </a:rPr>
              <a:t> import sequence</a:t>
            </a:r>
          </a:p>
          <a:p>
            <a:r>
              <a:rPr lang="en-US" dirty="0"/>
              <a:t>## IMPORTANT NOTE:</a:t>
            </a:r>
          </a:p>
          <a:p>
            <a:r>
              <a:rPr lang="en-US" dirty="0">
                <a:effectLst/>
              </a:rPr>
              <a:t>## If the above creates an error – use the following instead</a:t>
            </a:r>
          </a:p>
          <a:p>
            <a:r>
              <a:rPr lang="en-US" dirty="0"/>
              <a:t>## from </a:t>
            </a:r>
            <a:r>
              <a:rPr lang="en-US" dirty="0" err="1"/>
              <a:t>tensorflow.keras.preprocessing</a:t>
            </a:r>
            <a:r>
              <a:rPr lang="en-US" dirty="0"/>
              <a:t> import sequence</a:t>
            </a:r>
          </a:p>
          <a:p>
            <a:r>
              <a:rPr lang="en-US" dirty="0" err="1">
                <a:effectLst/>
              </a:rPr>
              <a:t>max_words</a:t>
            </a:r>
            <a:r>
              <a:rPr lang="en-US" dirty="0">
                <a:effectLst/>
              </a:rPr>
              <a:t> = 500</a:t>
            </a:r>
          </a:p>
          <a:p>
            <a:r>
              <a:rPr lang="en-US" dirty="0" err="1">
                <a:effectLst/>
              </a:rPr>
              <a:t>X_train</a:t>
            </a:r>
            <a:r>
              <a:rPr lang="en-US" dirty="0">
                <a:effectLst/>
              </a:rPr>
              <a:t> = </a:t>
            </a:r>
            <a:r>
              <a:rPr lang="en-US" dirty="0" err="1">
                <a:effectLst/>
              </a:rPr>
              <a:t>sequence.pad_sequences</a:t>
            </a:r>
            <a:r>
              <a:rPr lang="en-US" dirty="0">
                <a:effectLst/>
              </a:rPr>
              <a:t>(</a:t>
            </a:r>
            <a:r>
              <a:rPr lang="en-US" dirty="0" err="1">
                <a:effectLst/>
              </a:rPr>
              <a:t>X_train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maxlen</a:t>
            </a:r>
            <a:r>
              <a:rPr lang="en-US" dirty="0">
                <a:effectLst/>
              </a:rPr>
              <a:t>=</a:t>
            </a:r>
            <a:r>
              <a:rPr lang="en-US" dirty="0" err="1">
                <a:effectLst/>
              </a:rPr>
              <a:t>max_words</a:t>
            </a:r>
            <a:r>
              <a:rPr lang="en-US" dirty="0">
                <a:effectLst/>
              </a:rPr>
              <a:t>)</a:t>
            </a:r>
          </a:p>
          <a:p>
            <a:r>
              <a:rPr lang="en-US" dirty="0" err="1">
                <a:effectLst/>
              </a:rPr>
              <a:t>X_test</a:t>
            </a:r>
            <a:r>
              <a:rPr lang="en-US" dirty="0">
                <a:effectLst/>
              </a:rPr>
              <a:t> = </a:t>
            </a:r>
            <a:r>
              <a:rPr lang="en-US" dirty="0" err="1">
                <a:effectLst/>
              </a:rPr>
              <a:t>sequence.pad_sequences</a:t>
            </a:r>
            <a:r>
              <a:rPr lang="en-US" dirty="0">
                <a:effectLst/>
              </a:rPr>
              <a:t>(</a:t>
            </a:r>
            <a:r>
              <a:rPr lang="en-US" dirty="0" err="1">
                <a:effectLst/>
              </a:rPr>
              <a:t>X_test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maxlen</a:t>
            </a:r>
            <a:r>
              <a:rPr lang="en-US" dirty="0">
                <a:effectLst/>
              </a:rPr>
              <a:t>=</a:t>
            </a:r>
            <a:r>
              <a:rPr lang="en-US" dirty="0" err="1">
                <a:effectLst/>
              </a:rPr>
              <a:t>max_words</a:t>
            </a:r>
            <a:r>
              <a:rPr lang="en-US" dirty="0">
                <a:effectLst/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38692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39CCD-C8FC-575C-6960-65BE302FD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an RNN Model for Sentiment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B8F80-4563-90EB-C4B2-882ABE2ABE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399" y="2170546"/>
            <a:ext cx="3790084" cy="3760891"/>
          </a:xfrm>
        </p:spPr>
        <p:txBody>
          <a:bodyPr>
            <a:normAutofit/>
          </a:bodyPr>
          <a:lstStyle/>
          <a:p>
            <a:r>
              <a:rPr lang="en-US" sz="2400" dirty="0"/>
              <a:t>1) Recall that our input is a </a:t>
            </a:r>
            <a:r>
              <a:rPr lang="en-US" sz="2400" b="1" dirty="0"/>
              <a:t>sequence of words</a:t>
            </a:r>
            <a:r>
              <a:rPr lang="en-US" sz="2400" dirty="0"/>
              <a:t> that are coded as “integer word IDs”. </a:t>
            </a:r>
          </a:p>
          <a:p>
            <a:r>
              <a:rPr lang="en-US" sz="2400" dirty="0"/>
              <a:t>2) We set our maximum length to “</a:t>
            </a:r>
            <a:r>
              <a:rPr lang="en-US" sz="2400" dirty="0" err="1"/>
              <a:t>max_words</a:t>
            </a:r>
            <a:r>
              <a:rPr lang="en-US" sz="2400" dirty="0"/>
              <a:t>”.</a:t>
            </a:r>
          </a:p>
          <a:p>
            <a:r>
              <a:rPr lang="en-US" sz="2400" dirty="0"/>
              <a:t>3) Our output is a binary sentiment label, 0 or 1.  </a:t>
            </a:r>
          </a:p>
          <a:p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982578-46D6-5D7F-2B6F-53BCEFD856C3}"/>
              </a:ext>
            </a:extLst>
          </p:cNvPr>
          <p:cNvSpPr txBox="1"/>
          <p:nvPr/>
        </p:nvSpPr>
        <p:spPr>
          <a:xfrm>
            <a:off x="4374571" y="1973499"/>
            <a:ext cx="7541029" cy="4154984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2400" dirty="0"/>
              <a:t>from </a:t>
            </a:r>
            <a:r>
              <a:rPr lang="en-US" sz="2400" dirty="0" err="1"/>
              <a:t>tensorflow.keras</a:t>
            </a:r>
            <a:r>
              <a:rPr lang="en-US" sz="2400" dirty="0"/>
              <a:t> import Sequential</a:t>
            </a:r>
          </a:p>
          <a:p>
            <a:r>
              <a:rPr lang="en-US" sz="2400" dirty="0"/>
              <a:t>from </a:t>
            </a:r>
            <a:r>
              <a:rPr lang="en-US" sz="2400" dirty="0" err="1"/>
              <a:t>tensorflow.keras.layers</a:t>
            </a:r>
            <a:r>
              <a:rPr lang="en-US" sz="2400" dirty="0"/>
              <a:t> import Embedding, LSTM, Dense, Dropout</a:t>
            </a:r>
          </a:p>
          <a:p>
            <a:endParaRPr lang="en-US" sz="2400" dirty="0"/>
          </a:p>
          <a:p>
            <a:r>
              <a:rPr lang="en-US" sz="2400" dirty="0" err="1"/>
              <a:t>embedding_size</a:t>
            </a:r>
            <a:r>
              <a:rPr lang="en-US" sz="2400" dirty="0"/>
              <a:t>=32</a:t>
            </a:r>
          </a:p>
          <a:p>
            <a:r>
              <a:rPr lang="en-US" sz="2400" b="1" dirty="0"/>
              <a:t>model=Sequential()</a:t>
            </a:r>
          </a:p>
          <a:p>
            <a:r>
              <a:rPr lang="en-US" sz="2400" dirty="0" err="1"/>
              <a:t>model.add</a:t>
            </a:r>
            <a:r>
              <a:rPr lang="en-US" sz="2400" dirty="0"/>
              <a:t>(Embedding(</a:t>
            </a:r>
            <a:r>
              <a:rPr lang="en-US" sz="2400" dirty="0" err="1"/>
              <a:t>vocabulary_size</a:t>
            </a:r>
            <a:r>
              <a:rPr lang="en-US" sz="2400" dirty="0"/>
              <a:t>, </a:t>
            </a:r>
            <a:r>
              <a:rPr lang="en-US" sz="2400" dirty="0" err="1"/>
              <a:t>embedding_size</a:t>
            </a:r>
            <a:r>
              <a:rPr lang="en-US" sz="2400" dirty="0"/>
              <a:t>, </a:t>
            </a:r>
            <a:r>
              <a:rPr lang="en-US" sz="2400" dirty="0" err="1"/>
              <a:t>input_length</a:t>
            </a:r>
            <a:r>
              <a:rPr lang="en-US" sz="2400" dirty="0"/>
              <a:t>=</a:t>
            </a:r>
            <a:r>
              <a:rPr lang="en-US" sz="2400" dirty="0" err="1"/>
              <a:t>max_words</a:t>
            </a:r>
            <a:r>
              <a:rPr lang="en-US" sz="2400" dirty="0"/>
              <a:t>))</a:t>
            </a:r>
          </a:p>
          <a:p>
            <a:r>
              <a:rPr lang="en-US" sz="2400" dirty="0" err="1"/>
              <a:t>model.add</a:t>
            </a:r>
            <a:r>
              <a:rPr lang="en-US" sz="2400" dirty="0"/>
              <a:t>(LSTM(100))</a:t>
            </a:r>
          </a:p>
          <a:p>
            <a:r>
              <a:rPr lang="en-US" sz="2400" dirty="0" err="1"/>
              <a:t>model.add</a:t>
            </a:r>
            <a:r>
              <a:rPr lang="en-US" sz="2400" dirty="0"/>
              <a:t>(Dense(1, activation='sigmoid'))</a:t>
            </a:r>
          </a:p>
          <a:p>
            <a:r>
              <a:rPr lang="en-US" sz="2400" b="1" dirty="0"/>
              <a:t>print(</a:t>
            </a:r>
            <a:r>
              <a:rPr lang="en-US" sz="2400" b="1" dirty="0" err="1"/>
              <a:t>model.summary</a:t>
            </a:r>
            <a:r>
              <a:rPr lang="en-US" sz="2400" b="1" dirty="0"/>
              <a:t>())</a:t>
            </a:r>
          </a:p>
        </p:txBody>
      </p:sp>
    </p:spTree>
    <p:extLst>
      <p:ext uri="{BB962C8B-B14F-4D97-AF65-F5344CB8AC3E}">
        <p14:creationId xmlns:p14="http://schemas.microsoft.com/office/powerpoint/2010/main" val="333537375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2779B-6B9A-7361-2DE5-6ED15F330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977" y="426026"/>
            <a:ext cx="3205326" cy="1450757"/>
          </a:xfrm>
        </p:spPr>
        <p:txBody>
          <a:bodyPr/>
          <a:lstStyle/>
          <a:p>
            <a:r>
              <a:rPr lang="en-US" dirty="0"/>
              <a:t>Model</a:t>
            </a:r>
            <a:br>
              <a:rPr lang="en-US" dirty="0"/>
            </a:br>
            <a:r>
              <a:rPr lang="en-US" dirty="0"/>
              <a:t>Summary</a:t>
            </a:r>
          </a:p>
        </p:txBody>
      </p:sp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8752DB54-4350-121A-894A-EC6A0BB8D6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372"/>
          <a:stretch/>
        </p:blipFill>
        <p:spPr>
          <a:xfrm>
            <a:off x="3734303" y="426026"/>
            <a:ext cx="7866375" cy="3844637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2746527-93A1-5F25-6885-CD67D7685CB8}"/>
              </a:ext>
            </a:extLst>
          </p:cNvPr>
          <p:cNvSpPr txBox="1"/>
          <p:nvPr/>
        </p:nvSpPr>
        <p:spPr>
          <a:xfrm>
            <a:off x="528977" y="4659467"/>
            <a:ext cx="1107170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292929"/>
                </a:solidFill>
                <a:latin typeface="source-serif-pro"/>
              </a:rPr>
              <a:t>O</a:t>
            </a:r>
            <a:r>
              <a:rPr lang="en-US" sz="3200" b="0" i="0" dirty="0">
                <a:solidFill>
                  <a:srgbClr val="292929"/>
                </a:solidFill>
                <a:effectLst/>
                <a:latin typeface="source-serif-pro"/>
              </a:rPr>
              <a:t>ur model is a simple RNN model with 1 embedding, 1 LSTM and 1 dense layers. 213,301 parameters in total need to be trained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9728394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56C8A-C5F1-66F6-2953-22AA2F1ED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Compile the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AD010-2EBF-B761-A675-5D5BF216B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4732020" cy="3760891"/>
          </a:xfrm>
        </p:spPr>
        <p:txBody>
          <a:bodyPr/>
          <a:lstStyle/>
          <a:p>
            <a:r>
              <a:rPr lang="en-US" dirty="0"/>
              <a:t>1) Compile and specify a Loss function</a:t>
            </a:r>
          </a:p>
          <a:p>
            <a:r>
              <a:rPr lang="en-US" dirty="0"/>
              <a:t>2) Specify an optimizer</a:t>
            </a:r>
          </a:p>
          <a:p>
            <a:r>
              <a:rPr lang="en-US" dirty="0"/>
              <a:t>3) Select evaluation metrics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EDF77E-321C-0716-E292-EDA776CBF716}"/>
              </a:ext>
            </a:extLst>
          </p:cNvPr>
          <p:cNvSpPr txBox="1"/>
          <p:nvPr/>
        </p:nvSpPr>
        <p:spPr>
          <a:xfrm>
            <a:off x="2826327" y="3988646"/>
            <a:ext cx="8329353" cy="156966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3200" b="0" i="0" dirty="0" err="1">
                <a:solidFill>
                  <a:srgbClr val="292929"/>
                </a:solidFill>
                <a:effectLst/>
                <a:latin typeface="Menlo"/>
              </a:rPr>
              <a:t>model.compile</a:t>
            </a:r>
            <a:r>
              <a:rPr lang="en-US" sz="3200" b="0" i="0" dirty="0">
                <a:solidFill>
                  <a:srgbClr val="292929"/>
                </a:solidFill>
                <a:effectLst/>
                <a:latin typeface="Menlo"/>
              </a:rPr>
              <a:t>(loss='</a:t>
            </a:r>
            <a:r>
              <a:rPr lang="en-US" sz="3200" b="0" i="0" dirty="0" err="1">
                <a:solidFill>
                  <a:srgbClr val="292929"/>
                </a:solidFill>
                <a:effectLst/>
                <a:latin typeface="Menlo"/>
              </a:rPr>
              <a:t>binary_crossentropy</a:t>
            </a:r>
            <a:r>
              <a:rPr lang="en-US" sz="3200" b="0" i="0" dirty="0">
                <a:solidFill>
                  <a:srgbClr val="292929"/>
                </a:solidFill>
                <a:effectLst/>
                <a:latin typeface="Menlo"/>
              </a:rPr>
              <a:t>', </a:t>
            </a:r>
            <a:br>
              <a:rPr lang="en-US" sz="3200" dirty="0"/>
            </a:br>
            <a:r>
              <a:rPr lang="en-US" sz="3200" b="0" i="0" dirty="0">
                <a:solidFill>
                  <a:srgbClr val="292929"/>
                </a:solidFill>
                <a:effectLst/>
                <a:latin typeface="Menlo"/>
              </a:rPr>
              <a:t>optimizer='</a:t>
            </a:r>
            <a:r>
              <a:rPr lang="en-US" sz="3200" b="0" i="0" dirty="0" err="1">
                <a:solidFill>
                  <a:srgbClr val="292929"/>
                </a:solidFill>
                <a:effectLst/>
                <a:latin typeface="Menlo"/>
              </a:rPr>
              <a:t>adam</a:t>
            </a:r>
            <a:r>
              <a:rPr lang="en-US" sz="3200" b="0" i="0" dirty="0">
                <a:solidFill>
                  <a:srgbClr val="292929"/>
                </a:solidFill>
                <a:effectLst/>
                <a:latin typeface="Menlo"/>
              </a:rPr>
              <a:t>', </a:t>
            </a:r>
            <a:br>
              <a:rPr lang="en-US" sz="3200" dirty="0"/>
            </a:br>
            <a:r>
              <a:rPr lang="en-US" sz="3200" b="0" i="0" dirty="0">
                <a:solidFill>
                  <a:srgbClr val="292929"/>
                </a:solidFill>
                <a:effectLst/>
                <a:latin typeface="Menlo"/>
              </a:rPr>
              <a:t>metrics=['accuracy'])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7112975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2F743-62AD-F732-AB95-8FCF518A4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39524"/>
          </a:xfrm>
        </p:spPr>
        <p:txBody>
          <a:bodyPr/>
          <a:lstStyle/>
          <a:p>
            <a:r>
              <a:rPr lang="en-US" dirty="0"/>
              <a:t>Train and Validate the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DE6D35-5667-A8C8-C922-598BC26A3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785" y="1226128"/>
            <a:ext cx="11884429" cy="1776846"/>
          </a:xfrm>
          <a:solidFill>
            <a:schemeClr val="tx2">
              <a:lumMod val="10000"/>
              <a:lumOff val="90000"/>
            </a:schemeClr>
          </a:solidFill>
        </p:spPr>
        <p:txBody>
          <a:bodyPr>
            <a:normAutofit fontScale="92500" lnSpcReduction="20000"/>
          </a:bodyPr>
          <a:lstStyle/>
          <a:p>
            <a:pPr algn="l"/>
            <a:r>
              <a:rPr lang="en-US" sz="2400" b="0" i="0" dirty="0">
                <a:solidFill>
                  <a:srgbClr val="292929"/>
                </a:solidFill>
                <a:effectLst/>
                <a:latin typeface="source-serif-pro"/>
              </a:rPr>
              <a:t>Once compiled, the model can be trained. </a:t>
            </a:r>
          </a:p>
          <a:p>
            <a:pPr algn="l"/>
            <a:r>
              <a:rPr lang="en-US" sz="2400" b="0" i="0" dirty="0">
                <a:solidFill>
                  <a:srgbClr val="292929"/>
                </a:solidFill>
                <a:effectLst/>
                <a:latin typeface="source-serif-pro"/>
              </a:rPr>
              <a:t>There are two important training parameters to specify — </a:t>
            </a:r>
            <a:r>
              <a:rPr lang="en-US" sz="2400" b="1" i="0" dirty="0">
                <a:solidFill>
                  <a:srgbClr val="292929"/>
                </a:solidFill>
                <a:effectLst/>
                <a:latin typeface="source-serif-pro"/>
              </a:rPr>
              <a:t>batch size </a:t>
            </a:r>
            <a:r>
              <a:rPr lang="en-US" sz="2400" b="0" i="0" dirty="0">
                <a:solidFill>
                  <a:srgbClr val="292929"/>
                </a:solidFill>
                <a:effectLst/>
                <a:latin typeface="source-serif-pro"/>
              </a:rPr>
              <a:t>and </a:t>
            </a:r>
            <a:r>
              <a:rPr lang="en-US" sz="2400" b="1" i="0" dirty="0">
                <a:solidFill>
                  <a:srgbClr val="292929"/>
                </a:solidFill>
                <a:effectLst/>
                <a:latin typeface="source-serif-pro"/>
              </a:rPr>
              <a:t>number of training epochs</a:t>
            </a:r>
            <a:r>
              <a:rPr lang="en-US" sz="2400" b="0" i="0" dirty="0">
                <a:solidFill>
                  <a:srgbClr val="292929"/>
                </a:solidFill>
                <a:effectLst/>
                <a:latin typeface="source-serif-pro"/>
              </a:rPr>
              <a:t>, which together with our model architecture determine the total training time.</a:t>
            </a:r>
          </a:p>
          <a:p>
            <a:pPr algn="l"/>
            <a:r>
              <a:rPr lang="en-US" sz="2400" b="0" i="0" dirty="0">
                <a:solidFill>
                  <a:srgbClr val="292929"/>
                </a:solidFill>
                <a:effectLst/>
                <a:highlight>
                  <a:srgbClr val="FFFF00"/>
                </a:highlight>
                <a:latin typeface="source-serif-pro"/>
              </a:rPr>
              <a:t>Training may take SEVERAL minutes </a:t>
            </a:r>
            <a:r>
              <a:rPr lang="en-US" sz="2400" b="0" i="0" dirty="0">
                <a:solidFill>
                  <a:srgbClr val="292929"/>
                </a:solidFill>
                <a:effectLst/>
                <a:highlight>
                  <a:srgbClr val="FFFF00"/>
                </a:highlight>
                <a:latin typeface="source-serif-pro"/>
                <a:sym typeface="Wingdings" panose="05000000000000000000" pitchFamily="2" charset="2"/>
              </a:rPr>
              <a:t></a:t>
            </a:r>
            <a:endParaRPr lang="en-US" sz="2400" b="0" i="0" dirty="0">
              <a:solidFill>
                <a:srgbClr val="292929"/>
              </a:solidFill>
              <a:effectLst/>
              <a:highlight>
                <a:srgbClr val="FFFF00"/>
              </a:highlight>
              <a:latin typeface="source-serif-pro"/>
            </a:endParaRPr>
          </a:p>
          <a:p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41F078-1F4F-2853-A55D-345A85B8C952}"/>
              </a:ext>
            </a:extLst>
          </p:cNvPr>
          <p:cNvSpPr txBox="1"/>
          <p:nvPr/>
        </p:nvSpPr>
        <p:spPr>
          <a:xfrm>
            <a:off x="398317" y="3169226"/>
            <a:ext cx="11639897" cy="35394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dirty="0" err="1"/>
              <a:t>batch_size</a:t>
            </a:r>
            <a:r>
              <a:rPr lang="en-US" sz="2800" dirty="0"/>
              <a:t> = 64</a:t>
            </a:r>
          </a:p>
          <a:p>
            <a:r>
              <a:rPr lang="en-US" sz="2800" dirty="0" err="1"/>
              <a:t>num_epochs</a:t>
            </a:r>
            <a:r>
              <a:rPr lang="en-US" sz="2800" dirty="0"/>
              <a:t> = 3</a:t>
            </a:r>
          </a:p>
          <a:p>
            <a:r>
              <a:rPr lang="en-US" sz="2800" b="1" i="1" dirty="0"/>
              <a:t>## Learn more about the validation set and the training here</a:t>
            </a:r>
          </a:p>
          <a:p>
            <a:r>
              <a:rPr lang="en-US" sz="2800" b="1" i="1" dirty="0"/>
              <a:t>## https://keras.io/guides/training_with_built_in_methods/</a:t>
            </a:r>
          </a:p>
          <a:p>
            <a:r>
              <a:rPr lang="en-US" sz="2800" dirty="0" err="1"/>
              <a:t>X_valid</a:t>
            </a:r>
            <a:r>
              <a:rPr lang="en-US" sz="2800" dirty="0"/>
              <a:t>, </a:t>
            </a:r>
            <a:r>
              <a:rPr lang="en-US" sz="2800" dirty="0" err="1"/>
              <a:t>y_valid</a:t>
            </a:r>
            <a:r>
              <a:rPr lang="en-US" sz="2800" dirty="0"/>
              <a:t> = </a:t>
            </a:r>
            <a:r>
              <a:rPr lang="en-US" sz="2800" dirty="0" err="1"/>
              <a:t>X_train</a:t>
            </a:r>
            <a:r>
              <a:rPr lang="en-US" sz="2800" dirty="0"/>
              <a:t>[:</a:t>
            </a:r>
            <a:r>
              <a:rPr lang="en-US" sz="2800" dirty="0" err="1"/>
              <a:t>batch_size</a:t>
            </a:r>
            <a:r>
              <a:rPr lang="en-US" sz="2800" dirty="0"/>
              <a:t>], </a:t>
            </a:r>
            <a:r>
              <a:rPr lang="en-US" sz="2800" dirty="0" err="1"/>
              <a:t>y_train</a:t>
            </a:r>
            <a:r>
              <a:rPr lang="en-US" sz="2800" dirty="0"/>
              <a:t>[:</a:t>
            </a:r>
            <a:r>
              <a:rPr lang="en-US" sz="2800" dirty="0" err="1"/>
              <a:t>batch_size</a:t>
            </a:r>
            <a:r>
              <a:rPr lang="en-US" sz="2800" dirty="0"/>
              <a:t>]</a:t>
            </a:r>
          </a:p>
          <a:p>
            <a:r>
              <a:rPr lang="en-US" sz="2800" dirty="0"/>
              <a:t>X_train2, y_train2 = </a:t>
            </a:r>
            <a:r>
              <a:rPr lang="en-US" sz="2800" dirty="0" err="1"/>
              <a:t>X_train</a:t>
            </a:r>
            <a:r>
              <a:rPr lang="en-US" sz="2800" dirty="0"/>
              <a:t>[</a:t>
            </a:r>
            <a:r>
              <a:rPr lang="en-US" sz="2800" dirty="0" err="1"/>
              <a:t>batch_size</a:t>
            </a:r>
            <a:r>
              <a:rPr lang="en-US" sz="2800" dirty="0"/>
              <a:t>:], </a:t>
            </a:r>
            <a:r>
              <a:rPr lang="en-US" sz="2800" dirty="0" err="1"/>
              <a:t>y_train</a:t>
            </a:r>
            <a:r>
              <a:rPr lang="en-US" sz="2800" dirty="0"/>
              <a:t>[</a:t>
            </a:r>
            <a:r>
              <a:rPr lang="en-US" sz="2800" dirty="0" err="1"/>
              <a:t>batch_size</a:t>
            </a:r>
            <a:r>
              <a:rPr lang="en-US" sz="2800" dirty="0"/>
              <a:t>:]</a:t>
            </a:r>
          </a:p>
          <a:p>
            <a:r>
              <a:rPr lang="en-US" sz="2800" dirty="0" err="1"/>
              <a:t>model.fit</a:t>
            </a:r>
            <a:r>
              <a:rPr lang="en-US" sz="2800" dirty="0"/>
              <a:t>(X_train2, y_train2, </a:t>
            </a:r>
            <a:r>
              <a:rPr lang="en-US" sz="2800" dirty="0" err="1"/>
              <a:t>validation_data</a:t>
            </a:r>
            <a:r>
              <a:rPr lang="en-US" sz="2800" dirty="0"/>
              <a:t>=(</a:t>
            </a:r>
            <a:r>
              <a:rPr lang="en-US" sz="2800" dirty="0" err="1"/>
              <a:t>X_valid</a:t>
            </a:r>
            <a:r>
              <a:rPr lang="en-US" sz="2800" dirty="0"/>
              <a:t>, </a:t>
            </a:r>
            <a:r>
              <a:rPr lang="en-US" sz="2800" dirty="0" err="1"/>
              <a:t>y_valid</a:t>
            </a:r>
            <a:r>
              <a:rPr lang="en-US" sz="2800" dirty="0"/>
              <a:t>), </a:t>
            </a:r>
            <a:r>
              <a:rPr lang="en-US" sz="2800" dirty="0" err="1"/>
              <a:t>batch_size</a:t>
            </a:r>
            <a:r>
              <a:rPr lang="en-US" sz="2800" dirty="0"/>
              <a:t>=</a:t>
            </a:r>
            <a:r>
              <a:rPr lang="en-US" sz="2800" dirty="0" err="1"/>
              <a:t>batch_size</a:t>
            </a:r>
            <a:r>
              <a:rPr lang="en-US" sz="2800" dirty="0"/>
              <a:t>, epochs=</a:t>
            </a:r>
            <a:r>
              <a:rPr lang="en-US" sz="2800" dirty="0" err="1"/>
              <a:t>num_epochs</a:t>
            </a:r>
            <a:r>
              <a:rPr lang="en-US" sz="2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08061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321D2697-4FCE-C1D2-C530-2FBDD499CE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5961" y="226403"/>
            <a:ext cx="9156525" cy="6208402"/>
          </a:xfrm>
        </p:spPr>
      </p:pic>
    </p:spTree>
    <p:extLst>
      <p:ext uri="{BB962C8B-B14F-4D97-AF65-F5344CB8AC3E}">
        <p14:creationId xmlns:p14="http://schemas.microsoft.com/office/powerpoint/2010/main" val="266199193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8C482-F418-2772-CB1A-1F18B0DE0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Output</a:t>
            </a:r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7E4BF516-AEA5-DB7B-9DBF-63AB72FB8B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8082" y="1841534"/>
            <a:ext cx="10058400" cy="4451420"/>
          </a:xfrm>
        </p:spPr>
      </p:pic>
    </p:spTree>
    <p:extLst>
      <p:ext uri="{BB962C8B-B14F-4D97-AF65-F5344CB8AC3E}">
        <p14:creationId xmlns:p14="http://schemas.microsoft.com/office/powerpoint/2010/main" val="207955397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311ED-D7E0-63E4-0D24-7D7AABEA0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the Model on Unseen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B975DD-400F-2E8E-55F2-32172594FB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490" y="2142953"/>
            <a:ext cx="10661074" cy="1320799"/>
          </a:xfrm>
        </p:spPr>
        <p:txBody>
          <a:bodyPr>
            <a:normAutofit fontScale="92500"/>
          </a:bodyPr>
          <a:lstStyle/>
          <a:p>
            <a:pPr algn="l"/>
            <a:r>
              <a:rPr lang="en-US" sz="2400" b="0" i="0" dirty="0">
                <a:solidFill>
                  <a:srgbClr val="292929"/>
                </a:solidFill>
                <a:effectLst/>
                <a:latin typeface="source-serif-pro"/>
              </a:rPr>
              <a:t>Once we have trained our model, it’s time to see how well it performs on unseen test data.</a:t>
            </a:r>
          </a:p>
          <a:p>
            <a:pPr algn="l"/>
            <a:r>
              <a:rPr lang="en-US" sz="2400" b="0" i="0" dirty="0">
                <a:solidFill>
                  <a:srgbClr val="292929"/>
                </a:solidFill>
                <a:effectLst/>
                <a:latin typeface="source-serif-pro"/>
              </a:rPr>
              <a:t>scores[1] will correspond to accuracy if we pass metrics=[‘accuracy’]</a:t>
            </a:r>
          </a:p>
          <a:p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0B82C9-46E1-2FE6-7C80-A62D7CCCA639}"/>
              </a:ext>
            </a:extLst>
          </p:cNvPr>
          <p:cNvSpPr txBox="1"/>
          <p:nvPr/>
        </p:nvSpPr>
        <p:spPr>
          <a:xfrm>
            <a:off x="1036319" y="3869346"/>
            <a:ext cx="983257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292929"/>
                </a:solidFill>
                <a:effectLst/>
                <a:latin typeface="Menlo"/>
              </a:rPr>
              <a:t>scores = </a:t>
            </a:r>
            <a:r>
              <a:rPr lang="en-US" sz="3200" b="0" i="0" dirty="0" err="1">
                <a:solidFill>
                  <a:srgbClr val="292929"/>
                </a:solidFill>
                <a:effectLst/>
                <a:latin typeface="Menlo"/>
              </a:rPr>
              <a:t>model.evaluate</a:t>
            </a:r>
            <a:r>
              <a:rPr lang="en-US" sz="3200" b="0" i="0" dirty="0">
                <a:solidFill>
                  <a:srgbClr val="292929"/>
                </a:solidFill>
                <a:effectLst/>
                <a:latin typeface="Menlo"/>
              </a:rPr>
              <a:t>(</a:t>
            </a:r>
            <a:r>
              <a:rPr lang="en-US" sz="3200" b="0" i="0" dirty="0" err="1">
                <a:solidFill>
                  <a:srgbClr val="292929"/>
                </a:solidFill>
                <a:effectLst/>
                <a:latin typeface="Menlo"/>
              </a:rPr>
              <a:t>X_test</a:t>
            </a:r>
            <a:r>
              <a:rPr lang="en-US" sz="3200" b="0" i="0" dirty="0">
                <a:solidFill>
                  <a:srgbClr val="292929"/>
                </a:solidFill>
                <a:effectLst/>
                <a:latin typeface="Menlo"/>
              </a:rPr>
              <a:t>, </a:t>
            </a:r>
            <a:r>
              <a:rPr lang="en-US" sz="3200" b="0" i="0" dirty="0" err="1">
                <a:solidFill>
                  <a:srgbClr val="292929"/>
                </a:solidFill>
                <a:effectLst/>
                <a:latin typeface="Menlo"/>
              </a:rPr>
              <a:t>y_test</a:t>
            </a:r>
            <a:r>
              <a:rPr lang="en-US" sz="3200" b="0" i="0" dirty="0">
                <a:solidFill>
                  <a:srgbClr val="292929"/>
                </a:solidFill>
                <a:effectLst/>
                <a:latin typeface="Menlo"/>
              </a:rPr>
              <a:t>, verbose=1)</a:t>
            </a:r>
            <a:br>
              <a:rPr lang="en-US" sz="3200" dirty="0"/>
            </a:br>
            <a:r>
              <a:rPr lang="en-US" sz="3200" b="0" i="0" dirty="0">
                <a:solidFill>
                  <a:srgbClr val="292929"/>
                </a:solidFill>
                <a:effectLst/>
                <a:latin typeface="Menlo"/>
              </a:rPr>
              <a:t>print('Test accuracy:', scores[1])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1968662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F55E6-2B2E-AA63-1AEC-25A05BE6E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Output (Verbose = 1)</a:t>
            </a:r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EFF3F30C-7BB1-204F-C2EF-07E5127D4C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0616" y="2836718"/>
            <a:ext cx="10819533" cy="1818409"/>
          </a:xfrm>
        </p:spPr>
      </p:pic>
    </p:spTree>
    <p:extLst>
      <p:ext uri="{BB962C8B-B14F-4D97-AF65-F5344CB8AC3E}">
        <p14:creationId xmlns:p14="http://schemas.microsoft.com/office/powerpoint/2010/main" val="234485736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A304C-5048-8D1C-911A-95CAE4876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RNNs/LSTM on MNIST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09E1B1-2EF9-A646-CF82-EF78A23625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import </a:t>
            </a:r>
            <a:r>
              <a:rPr lang="en-US" dirty="0" err="1"/>
              <a:t>tensorflow.keras</a:t>
            </a:r>
            <a:endParaRPr lang="en-US" dirty="0"/>
          </a:p>
          <a:p>
            <a:r>
              <a:rPr lang="en-US" dirty="0"/>
              <a:t>from </a:t>
            </a:r>
            <a:r>
              <a:rPr lang="en-US" dirty="0" err="1"/>
              <a:t>tensorflow.keras.datasets</a:t>
            </a:r>
            <a:r>
              <a:rPr lang="en-US" dirty="0"/>
              <a:t> import </a:t>
            </a:r>
            <a:r>
              <a:rPr lang="en-US" dirty="0" err="1"/>
              <a:t>mnist</a:t>
            </a:r>
            <a:endParaRPr lang="en-US" dirty="0"/>
          </a:p>
          <a:p>
            <a:r>
              <a:rPr lang="en-US" dirty="0"/>
              <a:t>from </a:t>
            </a:r>
            <a:r>
              <a:rPr lang="en-US" dirty="0" err="1"/>
              <a:t>tensorflow.keras.models</a:t>
            </a:r>
            <a:r>
              <a:rPr lang="en-US" dirty="0"/>
              <a:t> import Sequential</a:t>
            </a:r>
          </a:p>
          <a:p>
            <a:r>
              <a:rPr lang="en-US" dirty="0"/>
              <a:t>from </a:t>
            </a:r>
            <a:r>
              <a:rPr lang="en-US" dirty="0" err="1"/>
              <a:t>tensorflow.keras.layers</a:t>
            </a:r>
            <a:r>
              <a:rPr lang="en-US" dirty="0"/>
              <a:t> import LSTM, Dense, Dropout, LSTM</a:t>
            </a:r>
          </a:p>
          <a:p>
            <a:r>
              <a:rPr lang="en-US" dirty="0"/>
              <a:t>from </a:t>
            </a:r>
            <a:r>
              <a:rPr lang="en-US" dirty="0" err="1"/>
              <a:t>tensorflow.keras.optimizers</a:t>
            </a:r>
            <a:r>
              <a:rPr lang="en-US" dirty="0"/>
              <a:t> import Adam</a:t>
            </a:r>
          </a:p>
          <a:p>
            <a:r>
              <a:rPr lang="en-US" dirty="0"/>
              <a:t>import </a:t>
            </a:r>
            <a:r>
              <a:rPr lang="en-US" dirty="0" err="1"/>
              <a:t>matplotlib.pyplot</a:t>
            </a:r>
            <a:r>
              <a:rPr lang="en-US" dirty="0"/>
              <a:t> as plt</a:t>
            </a:r>
          </a:p>
          <a:p>
            <a:r>
              <a:rPr lang="en-US" dirty="0"/>
              <a:t>from </a:t>
            </a:r>
            <a:r>
              <a:rPr lang="en-US" dirty="0" err="1"/>
              <a:t>tensorflow.keras</a:t>
            </a:r>
            <a:r>
              <a:rPr lang="en-US" dirty="0"/>
              <a:t> import layers</a:t>
            </a:r>
          </a:p>
        </p:txBody>
      </p:sp>
    </p:spTree>
    <p:extLst>
      <p:ext uri="{BB962C8B-B14F-4D97-AF65-F5344CB8AC3E}">
        <p14:creationId xmlns:p14="http://schemas.microsoft.com/office/powerpoint/2010/main" val="356052168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DE385-0235-B4B7-8B87-D8859E762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 the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2D9DA8-43AB-AA06-2FE7-6AE2564E07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245" y="2108201"/>
            <a:ext cx="6296891" cy="454198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#Importing the data</a:t>
            </a:r>
          </a:p>
          <a:p>
            <a:r>
              <a:rPr lang="en-US" dirty="0"/>
              <a:t>(</a:t>
            </a:r>
            <a:r>
              <a:rPr lang="en-US" dirty="0" err="1"/>
              <a:t>X_train</a:t>
            </a:r>
            <a:r>
              <a:rPr lang="en-US" dirty="0"/>
              <a:t>, </a:t>
            </a:r>
            <a:r>
              <a:rPr lang="en-US" dirty="0" err="1"/>
              <a:t>y_train</a:t>
            </a:r>
            <a:r>
              <a:rPr lang="en-US" dirty="0"/>
              <a:t>),(</a:t>
            </a:r>
            <a:r>
              <a:rPr lang="en-US" dirty="0" err="1"/>
              <a:t>X_test</a:t>
            </a:r>
            <a:r>
              <a:rPr lang="en-US" dirty="0"/>
              <a:t>, </a:t>
            </a:r>
            <a:r>
              <a:rPr lang="en-US" dirty="0" err="1"/>
              <a:t>y_test</a:t>
            </a:r>
            <a:r>
              <a:rPr lang="en-US" dirty="0"/>
              <a:t>) = </a:t>
            </a:r>
            <a:r>
              <a:rPr lang="en-US" dirty="0" err="1"/>
              <a:t>mnist.load_data</a:t>
            </a:r>
            <a:r>
              <a:rPr lang="en-US" dirty="0"/>
              <a:t>()  # unpacks images to </a:t>
            </a:r>
            <a:r>
              <a:rPr lang="en-US" dirty="0" err="1"/>
              <a:t>x_train</a:t>
            </a:r>
            <a:r>
              <a:rPr lang="en-US" dirty="0"/>
              <a:t>/</a:t>
            </a:r>
            <a:r>
              <a:rPr lang="en-US" dirty="0" err="1"/>
              <a:t>x_test</a:t>
            </a:r>
            <a:r>
              <a:rPr lang="en-US" dirty="0"/>
              <a:t> and labels to </a:t>
            </a:r>
            <a:r>
              <a:rPr lang="en-US" dirty="0" err="1"/>
              <a:t>y_train</a:t>
            </a:r>
            <a:r>
              <a:rPr lang="en-US" dirty="0"/>
              <a:t>/</a:t>
            </a:r>
            <a:r>
              <a:rPr lang="en-US" dirty="0" err="1"/>
              <a:t>y_test</a:t>
            </a:r>
            <a:endParaRPr lang="en-US" dirty="0"/>
          </a:p>
          <a:p>
            <a:r>
              <a:rPr lang="en-US" dirty="0"/>
              <a:t>#Normalizing the data</a:t>
            </a:r>
          </a:p>
          <a:p>
            <a:r>
              <a:rPr lang="en-US" dirty="0" err="1"/>
              <a:t>X_train</a:t>
            </a:r>
            <a:r>
              <a:rPr lang="en-US" dirty="0"/>
              <a:t> = </a:t>
            </a:r>
            <a:r>
              <a:rPr lang="en-US" dirty="0" err="1"/>
              <a:t>X_train.astype</a:t>
            </a:r>
            <a:r>
              <a:rPr lang="en-US" dirty="0"/>
              <a:t>('float32') / 255.0</a:t>
            </a:r>
          </a:p>
          <a:p>
            <a:r>
              <a:rPr lang="en-US" dirty="0" err="1"/>
              <a:t>X_test</a:t>
            </a:r>
            <a:r>
              <a:rPr lang="en-US" dirty="0"/>
              <a:t> = </a:t>
            </a:r>
            <a:r>
              <a:rPr lang="en-US" dirty="0" err="1"/>
              <a:t>X_test.astype</a:t>
            </a:r>
            <a:r>
              <a:rPr lang="en-US" dirty="0"/>
              <a:t>('float32') / 255.0</a:t>
            </a:r>
          </a:p>
          <a:p>
            <a:r>
              <a:rPr lang="en-US" dirty="0"/>
              <a:t>print(</a:t>
            </a:r>
            <a:r>
              <a:rPr lang="en-US" dirty="0" err="1"/>
              <a:t>X_train</a:t>
            </a:r>
            <a:r>
              <a:rPr lang="en-US" dirty="0"/>
              <a:t>[4])</a:t>
            </a:r>
          </a:p>
          <a:p>
            <a:r>
              <a:rPr lang="en-US" dirty="0"/>
              <a:t>print(</a:t>
            </a:r>
            <a:r>
              <a:rPr lang="en-US" dirty="0" err="1"/>
              <a:t>y_train</a:t>
            </a:r>
            <a:r>
              <a:rPr lang="en-US" dirty="0"/>
              <a:t>[4])</a:t>
            </a:r>
          </a:p>
          <a:p>
            <a:r>
              <a:rPr lang="en-US" dirty="0" err="1"/>
              <a:t>plt.imshow</a:t>
            </a:r>
            <a:r>
              <a:rPr lang="en-US" dirty="0"/>
              <a:t>(</a:t>
            </a:r>
            <a:r>
              <a:rPr lang="en-US" dirty="0" err="1"/>
              <a:t>X_train</a:t>
            </a:r>
            <a:r>
              <a:rPr lang="en-US" dirty="0"/>
              <a:t>[3]) 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887DDE-828B-4EB9-9EA3-35F3E29BA77A}"/>
              </a:ext>
            </a:extLst>
          </p:cNvPr>
          <p:cNvSpPr txBox="1"/>
          <p:nvPr/>
        </p:nvSpPr>
        <p:spPr>
          <a:xfrm>
            <a:off x="7144789" y="2234046"/>
            <a:ext cx="401089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print(</a:t>
            </a:r>
            <a:r>
              <a:rPr lang="en-US" sz="2400" dirty="0" err="1"/>
              <a:t>X_train.shape</a:t>
            </a:r>
            <a:r>
              <a:rPr lang="en-US" sz="2400" dirty="0"/>
              <a:t>)</a:t>
            </a:r>
          </a:p>
          <a:p>
            <a:r>
              <a:rPr lang="en-US" sz="2400" dirty="0"/>
              <a:t>print(</a:t>
            </a:r>
            <a:r>
              <a:rPr lang="en-US" sz="2400" dirty="0" err="1"/>
              <a:t>X_train.shape</a:t>
            </a:r>
            <a:r>
              <a:rPr lang="en-US" sz="2400" dirty="0"/>
              <a:t>[1:])</a:t>
            </a:r>
          </a:p>
          <a:p>
            <a:r>
              <a:rPr lang="en-US" sz="2400" dirty="0"/>
              <a:t>print(</a:t>
            </a:r>
            <a:r>
              <a:rPr lang="en-US" sz="2400" dirty="0" err="1"/>
              <a:t>y_train.shape</a:t>
            </a:r>
            <a:r>
              <a:rPr lang="en-US" sz="2400" dirty="0"/>
              <a:t>)</a:t>
            </a:r>
          </a:p>
          <a:p>
            <a:r>
              <a:rPr lang="en-US" sz="2400" dirty="0"/>
              <a:t>print(</a:t>
            </a:r>
            <a:r>
              <a:rPr lang="en-US" sz="2400" dirty="0" err="1"/>
              <a:t>X_test.shape</a:t>
            </a:r>
            <a:r>
              <a:rPr lang="en-US" sz="2400" dirty="0"/>
              <a:t>)</a:t>
            </a:r>
          </a:p>
          <a:p>
            <a:r>
              <a:rPr lang="en-US" sz="2400" dirty="0"/>
              <a:t>print(</a:t>
            </a:r>
            <a:r>
              <a:rPr lang="en-US" sz="2400" dirty="0" err="1"/>
              <a:t>y_test.shape</a:t>
            </a:r>
            <a:r>
              <a:rPr lang="en-US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8648370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9A9EB-1C80-18B1-DC2B-204CAC5D8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Viewing Data and Shapes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1EC84C-868A-B5FC-998F-FBB3671B05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2217420" cy="3760891"/>
          </a:xfrm>
        </p:spPr>
        <p:txBody>
          <a:bodyPr/>
          <a:lstStyle/>
          <a:p>
            <a:r>
              <a:rPr lang="en-US" dirty="0"/>
              <a:t>9</a:t>
            </a:r>
          </a:p>
          <a:p>
            <a:r>
              <a:rPr lang="en-US" dirty="0"/>
              <a:t>(60000, 28, 28)</a:t>
            </a:r>
          </a:p>
          <a:p>
            <a:r>
              <a:rPr lang="en-US" dirty="0"/>
              <a:t>(28, 28)</a:t>
            </a:r>
          </a:p>
          <a:p>
            <a:r>
              <a:rPr lang="en-US" dirty="0"/>
              <a:t>(60000,)</a:t>
            </a:r>
          </a:p>
          <a:p>
            <a:r>
              <a:rPr lang="en-US" dirty="0"/>
              <a:t>(10000, 28, 28)</a:t>
            </a:r>
          </a:p>
          <a:p>
            <a:r>
              <a:rPr lang="en-US" dirty="0"/>
              <a:t>(10000,)</a:t>
            </a:r>
          </a:p>
        </p:txBody>
      </p:sp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FA4CF69B-DD0E-B83A-563E-6B65351E6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9649" y="2789773"/>
            <a:ext cx="5888841" cy="197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56810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CC65D-7FF6-5EE0-6E2C-590E302C9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804442"/>
          </a:xfrm>
        </p:spPr>
        <p:txBody>
          <a:bodyPr/>
          <a:lstStyle/>
          <a:p>
            <a:r>
              <a:rPr lang="en-US" dirty="0"/>
              <a:t>Build the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98091F-7213-54BA-91D9-BB84F91103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118" y="1330036"/>
            <a:ext cx="10833562" cy="5351319"/>
          </a:xfrm>
          <a:solidFill>
            <a:schemeClr val="bg2"/>
          </a:solidFill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model = </a:t>
            </a:r>
            <a:r>
              <a:rPr lang="en-US" sz="2400" dirty="0" err="1"/>
              <a:t>tensorflow.keras.models.Sequential</a:t>
            </a:r>
            <a:r>
              <a:rPr lang="en-US" sz="2400" dirty="0"/>
              <a:t>()</a:t>
            </a:r>
          </a:p>
          <a:p>
            <a:r>
              <a:rPr lang="en-US" sz="2400" dirty="0"/>
              <a:t>#Adding the model layers</a:t>
            </a:r>
          </a:p>
          <a:p>
            <a:r>
              <a:rPr lang="en-US" sz="2400" dirty="0"/>
              <a:t># The number of units is the number of neurons connected to the </a:t>
            </a:r>
          </a:p>
          <a:p>
            <a:r>
              <a:rPr lang="en-US" sz="2400" dirty="0"/>
              <a:t>#layer holding the concatenated vector of hidden state and input</a:t>
            </a:r>
          </a:p>
          <a:p>
            <a:r>
              <a:rPr lang="en-US" sz="2400" dirty="0" err="1"/>
              <a:t>model.add</a:t>
            </a:r>
            <a:r>
              <a:rPr lang="en-US" sz="2400" dirty="0"/>
              <a:t>(</a:t>
            </a:r>
            <a:r>
              <a:rPr lang="en-US" sz="2400" dirty="0" err="1"/>
              <a:t>tensorflow.keras.layers.LSTM</a:t>
            </a:r>
            <a:r>
              <a:rPr lang="en-US" sz="2400" dirty="0"/>
              <a:t>(128, </a:t>
            </a:r>
            <a:r>
              <a:rPr lang="en-US" sz="2400" dirty="0" err="1"/>
              <a:t>input_shape</a:t>
            </a:r>
            <a:r>
              <a:rPr lang="en-US" sz="2400" dirty="0"/>
              <a:t>=(</a:t>
            </a:r>
            <a:r>
              <a:rPr lang="en-US" sz="2400" dirty="0" err="1"/>
              <a:t>X_train.shape</a:t>
            </a:r>
            <a:r>
              <a:rPr lang="en-US" sz="2400" dirty="0"/>
              <a:t>[1:]), </a:t>
            </a:r>
            <a:r>
              <a:rPr lang="en-US" sz="2400" dirty="0" err="1"/>
              <a:t>return_sequences</a:t>
            </a:r>
            <a:r>
              <a:rPr lang="en-US" sz="2400" dirty="0"/>
              <a:t>=True))</a:t>
            </a:r>
          </a:p>
          <a:p>
            <a:r>
              <a:rPr lang="en-US" sz="2400" dirty="0" err="1"/>
              <a:t>model.add</a:t>
            </a:r>
            <a:r>
              <a:rPr lang="en-US" sz="2400" dirty="0"/>
              <a:t>(</a:t>
            </a:r>
            <a:r>
              <a:rPr lang="en-US" sz="2400" dirty="0" err="1"/>
              <a:t>tensorflow.keras.layers.Dropout</a:t>
            </a:r>
            <a:r>
              <a:rPr lang="en-US" sz="2400" dirty="0"/>
              <a:t>(0.2))</a:t>
            </a:r>
          </a:p>
          <a:p>
            <a:r>
              <a:rPr lang="en-US" sz="2400" dirty="0" err="1"/>
              <a:t>model.add</a:t>
            </a:r>
            <a:r>
              <a:rPr lang="en-US" sz="2400" dirty="0"/>
              <a:t>(</a:t>
            </a:r>
            <a:r>
              <a:rPr lang="en-US" sz="2400" dirty="0" err="1"/>
              <a:t>tensorflow.keras.layers.LSTM</a:t>
            </a:r>
            <a:r>
              <a:rPr lang="en-US" sz="2400" dirty="0"/>
              <a:t>(128))</a:t>
            </a:r>
          </a:p>
          <a:p>
            <a:r>
              <a:rPr lang="en-US" sz="2400" dirty="0" err="1"/>
              <a:t>model.add</a:t>
            </a:r>
            <a:r>
              <a:rPr lang="en-US" sz="2400" dirty="0"/>
              <a:t>(</a:t>
            </a:r>
            <a:r>
              <a:rPr lang="en-US" sz="2400" dirty="0" err="1"/>
              <a:t>tensorflow.keras.layers.Dense</a:t>
            </a:r>
            <a:r>
              <a:rPr lang="en-US" sz="2400" dirty="0"/>
              <a:t>(64, activation='</a:t>
            </a:r>
            <a:r>
              <a:rPr lang="en-US" sz="2400" dirty="0" err="1"/>
              <a:t>relu</a:t>
            </a:r>
            <a:r>
              <a:rPr lang="en-US" sz="2400" dirty="0"/>
              <a:t>'))</a:t>
            </a:r>
          </a:p>
          <a:p>
            <a:r>
              <a:rPr lang="en-US" sz="2400" dirty="0" err="1"/>
              <a:t>model.add</a:t>
            </a:r>
            <a:r>
              <a:rPr lang="en-US" sz="2400" dirty="0"/>
              <a:t>(</a:t>
            </a:r>
            <a:r>
              <a:rPr lang="en-US" sz="2400" dirty="0" err="1"/>
              <a:t>tensorflow.keras.layers.Dropout</a:t>
            </a:r>
            <a:r>
              <a:rPr lang="en-US" sz="2400" dirty="0"/>
              <a:t>(0.2))</a:t>
            </a:r>
          </a:p>
          <a:p>
            <a:r>
              <a:rPr lang="en-US" sz="2400" dirty="0" err="1"/>
              <a:t>model.add</a:t>
            </a:r>
            <a:r>
              <a:rPr lang="en-US" sz="2400" dirty="0"/>
              <a:t>(</a:t>
            </a:r>
            <a:r>
              <a:rPr lang="en-US" sz="2400" dirty="0" err="1"/>
              <a:t>tensorflow.keras.layers.Dense</a:t>
            </a:r>
            <a:r>
              <a:rPr lang="en-US" sz="2400" dirty="0"/>
              <a:t>(10, activation='</a:t>
            </a:r>
            <a:r>
              <a:rPr lang="en-US" sz="2400" dirty="0" err="1"/>
              <a:t>softmax</a:t>
            </a:r>
            <a:r>
              <a:rPr lang="en-US" sz="2400" dirty="0"/>
              <a:t>'))</a:t>
            </a:r>
          </a:p>
        </p:txBody>
      </p:sp>
    </p:spTree>
    <p:extLst>
      <p:ext uri="{BB962C8B-B14F-4D97-AF65-F5344CB8AC3E}">
        <p14:creationId xmlns:p14="http://schemas.microsoft.com/office/powerpoint/2010/main" val="399578905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3957B-8E15-5ECA-DAD0-C0923A6B8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35615"/>
          </a:xfrm>
        </p:spPr>
        <p:txBody>
          <a:bodyPr/>
          <a:lstStyle/>
          <a:p>
            <a:r>
              <a:rPr lang="en-US" dirty="0"/>
              <a:t>Compile and Fit the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5AD735-A8F0-946D-9F0B-6B9CBC6696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122218"/>
            <a:ext cx="11887200" cy="2680855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en-US" sz="2000" dirty="0"/>
              <a:t>#Compiling the model</a:t>
            </a:r>
          </a:p>
          <a:p>
            <a:r>
              <a:rPr lang="en-US" sz="2000" dirty="0" err="1"/>
              <a:t>model.compile</a:t>
            </a:r>
            <a:r>
              <a:rPr lang="en-US" sz="2000" dirty="0"/>
              <a:t>( loss='</a:t>
            </a:r>
            <a:r>
              <a:rPr lang="en-US" sz="2000" dirty="0" err="1"/>
              <a:t>sparse_categorical_crossentropy</a:t>
            </a:r>
            <a:r>
              <a:rPr lang="en-US" sz="2000" dirty="0"/>
              <a:t>', </a:t>
            </a:r>
          </a:p>
          <a:p>
            <a:r>
              <a:rPr lang="en-US" sz="2000" dirty="0"/>
              <a:t>              optimizer = </a:t>
            </a:r>
            <a:r>
              <a:rPr lang="en-US" sz="2000" dirty="0" err="1"/>
              <a:t>tensorflow.keras.optimizers.Adam</a:t>
            </a:r>
            <a:r>
              <a:rPr lang="en-US" sz="2000" dirty="0"/>
              <a:t>(</a:t>
            </a:r>
            <a:r>
              <a:rPr lang="en-US" sz="2000" dirty="0" err="1"/>
              <a:t>lr</a:t>
            </a:r>
            <a:r>
              <a:rPr lang="en-US" sz="2000" dirty="0"/>
              <a:t>=0.001, decay=1e-6), metrics=['accuracy'] )</a:t>
            </a:r>
          </a:p>
          <a:p>
            <a:r>
              <a:rPr lang="en-US" sz="2000" dirty="0"/>
              <a:t>#Fitting data to the model and saving the history</a:t>
            </a:r>
          </a:p>
          <a:p>
            <a:r>
              <a:rPr lang="en-US" sz="2000" dirty="0"/>
              <a:t>history = </a:t>
            </a:r>
            <a:r>
              <a:rPr lang="en-US" sz="2000" dirty="0" err="1"/>
              <a:t>model.fit</a:t>
            </a:r>
            <a:r>
              <a:rPr lang="en-US" sz="2000" dirty="0"/>
              <a:t>(</a:t>
            </a:r>
            <a:r>
              <a:rPr lang="en-US" sz="2000" dirty="0" err="1"/>
              <a:t>X_train</a:t>
            </a:r>
            <a:r>
              <a:rPr lang="en-US" sz="2000" dirty="0"/>
              <a:t>, </a:t>
            </a:r>
            <a:r>
              <a:rPr lang="en-US" sz="2000" dirty="0" err="1"/>
              <a:t>y_train</a:t>
            </a:r>
            <a:r>
              <a:rPr lang="en-US" sz="2000" dirty="0"/>
              <a:t>, epochs=3, </a:t>
            </a:r>
            <a:r>
              <a:rPr lang="en-US" sz="2000" dirty="0" err="1"/>
              <a:t>validation_data</a:t>
            </a:r>
            <a:r>
              <a:rPr lang="en-US" sz="2000" dirty="0"/>
              <a:t>=(</a:t>
            </a:r>
            <a:r>
              <a:rPr lang="en-US" sz="2000" dirty="0" err="1"/>
              <a:t>X_test</a:t>
            </a:r>
            <a:r>
              <a:rPr lang="en-US" sz="2000" dirty="0"/>
              <a:t>, </a:t>
            </a:r>
            <a:r>
              <a:rPr lang="en-US" sz="2000" dirty="0" err="1"/>
              <a:t>y_test</a:t>
            </a:r>
            <a:r>
              <a:rPr lang="en-US" sz="2000" dirty="0"/>
              <a:t>))</a:t>
            </a:r>
          </a:p>
        </p:txBody>
      </p:sp>
      <p:pic>
        <p:nvPicPr>
          <p:cNvPr id="5" name="Picture 4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81097CDC-2D0D-F759-A09C-3263B40350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7490" y="3904397"/>
            <a:ext cx="669798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85685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478ED-7519-A6CE-A9E7-7F9C75470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Evaluate and View Loss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F20691-7E79-6F66-BB59-4E3106629B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280" y="2128983"/>
            <a:ext cx="5760720" cy="3760891"/>
          </a:xfrm>
        </p:spPr>
        <p:txBody>
          <a:bodyPr>
            <a:normAutofit/>
          </a:bodyPr>
          <a:lstStyle/>
          <a:p>
            <a:r>
              <a:rPr lang="en-US" dirty="0" err="1"/>
              <a:t>test_loss</a:t>
            </a:r>
            <a:r>
              <a:rPr lang="en-US" dirty="0"/>
              <a:t>, </a:t>
            </a:r>
            <a:r>
              <a:rPr lang="en-US" dirty="0" err="1"/>
              <a:t>test_acc</a:t>
            </a:r>
            <a:r>
              <a:rPr lang="en-US" dirty="0"/>
              <a:t> = </a:t>
            </a:r>
            <a:r>
              <a:rPr lang="en-US" dirty="0" err="1"/>
              <a:t>model.evaluate</a:t>
            </a:r>
            <a:r>
              <a:rPr lang="en-US" dirty="0"/>
              <a:t>(</a:t>
            </a:r>
            <a:r>
              <a:rPr lang="en-US" dirty="0" err="1"/>
              <a:t>X_test</a:t>
            </a:r>
            <a:r>
              <a:rPr lang="en-US" dirty="0"/>
              <a:t>, </a:t>
            </a:r>
            <a:r>
              <a:rPr lang="en-US" dirty="0" err="1"/>
              <a:t>y_test</a:t>
            </a:r>
            <a:r>
              <a:rPr lang="en-US" dirty="0"/>
              <a:t>)</a:t>
            </a:r>
          </a:p>
          <a:p>
            <a:r>
              <a:rPr lang="en-US" dirty="0"/>
              <a:t>print('Test Loss: {}'.format(</a:t>
            </a:r>
            <a:r>
              <a:rPr lang="en-US" dirty="0" err="1"/>
              <a:t>test_loss</a:t>
            </a:r>
            <a:r>
              <a:rPr lang="en-US" dirty="0"/>
              <a:t>))</a:t>
            </a:r>
          </a:p>
          <a:p>
            <a:r>
              <a:rPr lang="en-US" dirty="0"/>
              <a:t>print('Test Accuracy: {}'.format(</a:t>
            </a:r>
            <a:r>
              <a:rPr lang="en-US" dirty="0" err="1"/>
              <a:t>test_acc</a:t>
            </a:r>
            <a:r>
              <a:rPr lang="en-US" dirty="0"/>
              <a:t>))</a:t>
            </a:r>
          </a:p>
          <a:p>
            <a:r>
              <a:rPr lang="en-US" dirty="0" err="1"/>
              <a:t>train_loss</a:t>
            </a:r>
            <a:r>
              <a:rPr lang="en-US" dirty="0"/>
              <a:t> = </a:t>
            </a:r>
            <a:r>
              <a:rPr lang="en-US" dirty="0" err="1"/>
              <a:t>history.history</a:t>
            </a:r>
            <a:r>
              <a:rPr lang="en-US" dirty="0"/>
              <a:t>['loss']</a:t>
            </a:r>
          </a:p>
          <a:p>
            <a:r>
              <a:rPr lang="en-US" dirty="0" err="1"/>
              <a:t>val_loss</a:t>
            </a:r>
            <a:r>
              <a:rPr lang="en-US" dirty="0"/>
              <a:t> = </a:t>
            </a:r>
            <a:r>
              <a:rPr lang="en-US" dirty="0" err="1"/>
              <a:t>history.history</a:t>
            </a:r>
            <a:r>
              <a:rPr lang="en-US" dirty="0"/>
              <a:t>['</a:t>
            </a:r>
            <a:r>
              <a:rPr lang="en-US" dirty="0" err="1"/>
              <a:t>val_loss</a:t>
            </a:r>
            <a:r>
              <a:rPr lang="en-US" dirty="0"/>
              <a:t>']</a:t>
            </a:r>
          </a:p>
          <a:p>
            <a:r>
              <a:rPr lang="en-US" dirty="0" err="1"/>
              <a:t>train_acc</a:t>
            </a:r>
            <a:r>
              <a:rPr lang="en-US" dirty="0"/>
              <a:t> = </a:t>
            </a:r>
            <a:r>
              <a:rPr lang="en-US" dirty="0" err="1"/>
              <a:t>history.history</a:t>
            </a:r>
            <a:r>
              <a:rPr lang="en-US" dirty="0"/>
              <a:t>['accuracy']</a:t>
            </a:r>
          </a:p>
          <a:p>
            <a:r>
              <a:rPr lang="en-US" dirty="0" err="1"/>
              <a:t>val_acc</a:t>
            </a:r>
            <a:r>
              <a:rPr lang="en-US" dirty="0"/>
              <a:t> = </a:t>
            </a:r>
            <a:r>
              <a:rPr lang="en-US" dirty="0" err="1"/>
              <a:t>history.history</a:t>
            </a:r>
            <a:r>
              <a:rPr lang="en-US" dirty="0"/>
              <a:t>['</a:t>
            </a:r>
            <a:r>
              <a:rPr lang="en-US" dirty="0" err="1"/>
              <a:t>val_accuracy</a:t>
            </a:r>
            <a:r>
              <a:rPr lang="en-US" dirty="0"/>
              <a:t>']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3EF242-5488-B1C3-190B-FEB1F8D1DC80}"/>
              </a:ext>
            </a:extLst>
          </p:cNvPr>
          <p:cNvSpPr txBox="1"/>
          <p:nvPr/>
        </p:nvSpPr>
        <p:spPr>
          <a:xfrm>
            <a:off x="5447434" y="2855266"/>
            <a:ext cx="609426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313/313 [==============================] - 4s 14ms/step - loss: 0.0448 - accuracy: 0.9879</a:t>
            </a:r>
          </a:p>
          <a:p>
            <a:r>
              <a:rPr lang="en-US" sz="2400" dirty="0"/>
              <a:t>Test Loss: 0.04479118809103966</a:t>
            </a:r>
          </a:p>
          <a:p>
            <a:r>
              <a:rPr lang="en-US" sz="2400" dirty="0"/>
              <a:t>Test Accuracy: 0.9879000186920166</a:t>
            </a:r>
          </a:p>
        </p:txBody>
      </p:sp>
    </p:spTree>
    <p:extLst>
      <p:ext uri="{BB962C8B-B14F-4D97-AF65-F5344CB8AC3E}">
        <p14:creationId xmlns:p14="http://schemas.microsoft.com/office/powerpoint/2010/main" val="215433659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851B5CDD-2C8E-994E-68FA-F9927365A4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8159" y="2807689"/>
            <a:ext cx="8266412" cy="33852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FF5F63-0D3E-CE37-F938-B39BAB95B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Visualizing the change in the validation loss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77DF44-4B86-A34C-1D64-526978005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907" y="2232892"/>
            <a:ext cx="4804756" cy="3760891"/>
          </a:xfrm>
        </p:spPr>
        <p:txBody>
          <a:bodyPr/>
          <a:lstStyle/>
          <a:p>
            <a:r>
              <a:rPr lang="en-US" dirty="0"/>
              <a:t>#visualizing the change in the validation loss</a:t>
            </a:r>
          </a:p>
          <a:p>
            <a:r>
              <a:rPr lang="en-US" dirty="0" err="1"/>
              <a:t>plt.plot</a:t>
            </a:r>
            <a:r>
              <a:rPr lang="en-US" dirty="0"/>
              <a:t>(</a:t>
            </a:r>
            <a:r>
              <a:rPr lang="en-US" dirty="0" err="1"/>
              <a:t>val_loss</a:t>
            </a:r>
            <a:r>
              <a:rPr lang="en-US" dirty="0"/>
              <a:t>) </a:t>
            </a:r>
          </a:p>
          <a:p>
            <a:r>
              <a:rPr lang="en-US" dirty="0" err="1"/>
              <a:t>plt.title</a:t>
            </a:r>
            <a:r>
              <a:rPr lang="en-US" dirty="0"/>
              <a:t>("Test </a:t>
            </a:r>
            <a:r>
              <a:rPr lang="en-US" dirty="0" err="1"/>
              <a:t>Loss",size</a:t>
            </a:r>
            <a:r>
              <a:rPr lang="en-US" dirty="0"/>
              <a:t>=18)</a:t>
            </a:r>
          </a:p>
          <a:p>
            <a:r>
              <a:rPr lang="en-US" dirty="0" err="1"/>
              <a:t>plt.xlabel</a:t>
            </a:r>
            <a:r>
              <a:rPr lang="en-US" dirty="0"/>
              <a:t>("Number of iterations") </a:t>
            </a:r>
          </a:p>
          <a:p>
            <a:r>
              <a:rPr lang="en-US" dirty="0" err="1"/>
              <a:t>plt.ylabel</a:t>
            </a:r>
            <a:r>
              <a:rPr lang="en-US" dirty="0"/>
              <a:t>("Test Loss") </a:t>
            </a:r>
          </a:p>
          <a:p>
            <a:r>
              <a:rPr lang="en-US" dirty="0" err="1"/>
              <a:t>plt.show</a:t>
            </a:r>
            <a:r>
              <a:rPr lang="en-US" dirty="0"/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2477242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8FF84-9DB4-FECB-49DE-CB3CCD0D9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Each Time Step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A62B79-0A4A-132B-A6B4-236880D96A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40030" y="2208409"/>
            <a:ext cx="2121909" cy="3760891"/>
          </a:xfrm>
        </p:spPr>
        <p:txBody>
          <a:bodyPr/>
          <a:lstStyle/>
          <a:p>
            <a:r>
              <a:rPr lang="en-US" dirty="0"/>
              <a:t>Apply the same series of operations again and again, one for each “time step”</a:t>
            </a: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D7A8BBDD-F9BA-15E1-8451-5C2C0EC8E7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2208409"/>
            <a:ext cx="7209145" cy="3871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08619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31154-23DF-2454-C512-4788BB87F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Visualizing the change in the validation loss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AE7870-D823-FE3A-80C0-05D92132C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4690456" cy="3760891"/>
          </a:xfrm>
        </p:spPr>
        <p:txBody>
          <a:bodyPr/>
          <a:lstStyle/>
          <a:p>
            <a:r>
              <a:rPr lang="en-US" dirty="0"/>
              <a:t>#visualizing the change in the validation loss</a:t>
            </a:r>
          </a:p>
          <a:p>
            <a:r>
              <a:rPr lang="en-US" dirty="0" err="1"/>
              <a:t>plt.plot</a:t>
            </a:r>
            <a:r>
              <a:rPr lang="en-US" dirty="0"/>
              <a:t>(</a:t>
            </a:r>
            <a:r>
              <a:rPr lang="en-US" dirty="0" err="1"/>
              <a:t>val_acc</a:t>
            </a:r>
            <a:r>
              <a:rPr lang="en-US" dirty="0"/>
              <a:t>) </a:t>
            </a:r>
          </a:p>
          <a:p>
            <a:r>
              <a:rPr lang="en-US" dirty="0" err="1"/>
              <a:t>plt.title</a:t>
            </a:r>
            <a:r>
              <a:rPr lang="en-US" dirty="0"/>
              <a:t>("Test </a:t>
            </a:r>
            <a:r>
              <a:rPr lang="en-US" dirty="0" err="1"/>
              <a:t>Accuracy",size</a:t>
            </a:r>
            <a:r>
              <a:rPr lang="en-US" dirty="0"/>
              <a:t>=18)</a:t>
            </a:r>
          </a:p>
          <a:p>
            <a:r>
              <a:rPr lang="en-US" dirty="0" err="1"/>
              <a:t>plt.xlabel</a:t>
            </a:r>
            <a:r>
              <a:rPr lang="en-US" dirty="0"/>
              <a:t>("Number of iterations") </a:t>
            </a:r>
          </a:p>
          <a:p>
            <a:r>
              <a:rPr lang="en-US" dirty="0" err="1"/>
              <a:t>plt.ylabel</a:t>
            </a:r>
            <a:r>
              <a:rPr lang="en-US" dirty="0"/>
              <a:t>("Test Accuracy") </a:t>
            </a:r>
          </a:p>
          <a:p>
            <a:r>
              <a:rPr lang="en-US" dirty="0" err="1"/>
              <a:t>plt.show</a:t>
            </a:r>
            <a:r>
              <a:rPr lang="en-US" dirty="0"/>
              <a:t>()</a:t>
            </a:r>
          </a:p>
        </p:txBody>
      </p:sp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CF408322-54D1-0C63-DA0F-B3A5E08E49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4326" y="2639982"/>
            <a:ext cx="6326329" cy="3355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35787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9B974-D151-ABCF-3F72-1C5F0AD17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2CF523-C2E7-0425-532A-9C2D1D25DB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https://towardsdatascience.com/a-beginners-guide-on-sentiment-analysis-with-rnn-9e100627c02e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3"/>
              </a:rPr>
              <a:t>https://www.youtube.com/watch?v=I4_lyJVnpMg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4"/>
              </a:rPr>
              <a:t>https://www.youtube.com/watch?v=Wu9BsMSKqyk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6954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D33B1-E5F0-890A-EA2E-113601017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6DBD39-0A74-63BD-B0D8-BC4C4CA79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https://www.youtube.com/watch?v=QvkQ1B3FBqA&amp;list=RDLVQvkQ1B3FBqA&amp;index=1</a:t>
            </a:r>
            <a:endParaRPr lang="en-US" dirty="0"/>
          </a:p>
          <a:p>
            <a:r>
              <a:rPr lang="en-US" dirty="0">
                <a:hlinkClick r:id="rId3"/>
              </a:rPr>
              <a:t>https://www.youtube.com/watch?v=SEnXr6v2ifU&amp;t=849s</a:t>
            </a:r>
            <a:endParaRPr lang="en-US" dirty="0"/>
          </a:p>
          <a:p>
            <a:r>
              <a:rPr lang="en-US" dirty="0">
                <a:hlinkClick r:id="rId4"/>
              </a:rPr>
              <a:t>https://www.youtube.com/watch?v=rZufA635dq4</a:t>
            </a:r>
            <a:endParaRPr lang="en-US" dirty="0"/>
          </a:p>
          <a:p>
            <a:r>
              <a:rPr lang="en-US" dirty="0">
                <a:hlinkClick r:id="rId5"/>
              </a:rPr>
              <a:t>https://towardsdatascience.com/a-beginners-guide-on-sentiment-analysis-with-rnn-9e100627c02e</a:t>
            </a:r>
            <a:endParaRPr lang="en-US" dirty="0"/>
          </a:p>
          <a:p>
            <a:r>
              <a:rPr lang="en-US" dirty="0">
                <a:hlinkClick r:id="rId6"/>
              </a:rPr>
              <a:t>https://www.tensorflow.org/text/tutorials/text_classification_rnn</a:t>
            </a:r>
            <a:endParaRPr lang="en-US" dirty="0"/>
          </a:p>
          <a:p>
            <a:r>
              <a:rPr lang="en-US" dirty="0"/>
              <a:t>https://www.analyticsvidhya.com/blog/2021/06/natural-language-processing-sentiment-analysis-using-lstm/</a:t>
            </a:r>
          </a:p>
        </p:txBody>
      </p:sp>
    </p:spTree>
    <p:extLst>
      <p:ext uri="{BB962C8B-B14F-4D97-AF65-F5344CB8AC3E}">
        <p14:creationId xmlns:p14="http://schemas.microsoft.com/office/powerpoint/2010/main" val="3261603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90F9F-1080-24DA-BDAC-A16369D20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Sequential Data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BD9BBA-902F-5053-5233-8E916F67F8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625" y="1954061"/>
            <a:ext cx="11173216" cy="4617336"/>
          </a:xfrm>
          <a:solidFill>
            <a:schemeClr val="bg2"/>
          </a:solidFill>
        </p:spPr>
        <p:txBody>
          <a:bodyPr>
            <a:norm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Our goal is to create and maintain a </a:t>
            </a: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relationship (dependency) 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between </a:t>
            </a: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past and current 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data/information flow.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q"/>
              <a:tabLst>
                <a:tab pos="457200" algn="l"/>
              </a:tabLst>
            </a:pP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Consider the output as having a relationship to current input and past information. Therefore, we need a way to </a:t>
            </a: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propagate this information forward through time. 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q"/>
              <a:tabLst>
                <a:tab pos="457200" algn="l"/>
              </a:tabLst>
            </a:pP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is done via a </a:t>
            </a: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recurrence relation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21695855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4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C7016"/>
      </a:accent1>
      <a:accent2>
        <a:srgbClr val="F8931D"/>
      </a:accent2>
      <a:accent3>
        <a:srgbClr val="CE8D3E"/>
      </a:accent3>
      <a:accent4>
        <a:srgbClr val="E64823"/>
      </a:accent4>
      <a:accent5>
        <a:srgbClr val="FFCA08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Override1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03EEFF0-FB57-4CB4-8BFC-DF397689E2ED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AA3F7EDC-E5B4-4BBC-9D2A-CBE6D46C37A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3932EF5-314F-409E-8020-FEE5FA0795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{D67C48B2-62C1-453B-BD5C-840DA3E9DB6D}tf22712842_win32</Template>
  <TotalTime>6723</TotalTime>
  <Words>3955</Words>
  <Application>Microsoft Office PowerPoint</Application>
  <PresentationFormat>Widescreen</PresentationFormat>
  <Paragraphs>341</Paragraphs>
  <Slides>82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82</vt:i4>
      </vt:variant>
    </vt:vector>
  </HeadingPairs>
  <TitlesOfParts>
    <vt:vector size="90" baseType="lpstr">
      <vt:lpstr>Bookman Old Style</vt:lpstr>
      <vt:lpstr>Calibri</vt:lpstr>
      <vt:lpstr>ff4</vt:lpstr>
      <vt:lpstr>Franklin Gothic Book</vt:lpstr>
      <vt:lpstr>Menlo</vt:lpstr>
      <vt:lpstr>source-serif-pro</vt:lpstr>
      <vt:lpstr>Wingdings</vt:lpstr>
      <vt:lpstr>1_RetrospectVTI</vt:lpstr>
      <vt:lpstr>   RNNs Recurrence Relations Transfer Learning Attention Memory </vt:lpstr>
      <vt:lpstr>What is  Sequential Data?</vt:lpstr>
      <vt:lpstr>MIT’s Overview</vt:lpstr>
      <vt:lpstr>PowerPoint Presentation</vt:lpstr>
      <vt:lpstr>Neurons with Recurrence</vt:lpstr>
      <vt:lpstr>PowerPoint Presentation</vt:lpstr>
      <vt:lpstr>PowerPoint Presentation</vt:lpstr>
      <vt:lpstr>Each Time Step  </vt:lpstr>
      <vt:lpstr>Sequential Data</vt:lpstr>
      <vt:lpstr>PowerPoint Presentation</vt:lpstr>
      <vt:lpstr>PowerPoint Presentation</vt:lpstr>
      <vt:lpstr>Pseudocode RNNs:What is the next word?</vt:lpstr>
      <vt:lpstr>Updating the Hidden State</vt:lpstr>
      <vt:lpstr>Unrolling</vt:lpstr>
      <vt:lpstr>Training an RNN: The Loss</vt:lpstr>
      <vt:lpstr>A Deeper Look at RNNs</vt:lpstr>
      <vt:lpstr>Defining the Problem</vt:lpstr>
      <vt:lpstr>RNN’s “Time”</vt:lpstr>
      <vt:lpstr>Classical Dynamical System</vt:lpstr>
      <vt:lpstr>Recurrence Relations: Tower of Hanoi</vt:lpstr>
      <vt:lpstr>Unfolding</vt:lpstr>
      <vt:lpstr>RNN (left) and Unfolded (right)</vt:lpstr>
      <vt:lpstr>PowerPoint Presentation</vt:lpstr>
      <vt:lpstr>Advantages</vt:lpstr>
      <vt:lpstr>“Lossyness” and Memory</vt:lpstr>
      <vt:lpstr>RNN Design Notes</vt:lpstr>
      <vt:lpstr>PowerPoint Presentation</vt:lpstr>
      <vt:lpstr>PowerPoint Presentation</vt:lpstr>
      <vt:lpstr>Runtime</vt:lpstr>
      <vt:lpstr>RNN w/recurrence feedback only from output to hidden layer.</vt:lpstr>
      <vt:lpstr>RNN that  Summarizes a Sequence</vt:lpstr>
      <vt:lpstr>Computing the Gradient: RNNs Back Prop Through Time (BPTT)</vt:lpstr>
      <vt:lpstr>BPTT Example: Given these nodes functions, and Loss </vt:lpstr>
      <vt:lpstr>PowerPoint Presentation</vt:lpstr>
      <vt:lpstr>PowerPoint Presentation</vt:lpstr>
      <vt:lpstr>A More Gentle Look at the Derivatives</vt:lpstr>
      <vt:lpstr>PowerPoint Presentation</vt:lpstr>
      <vt:lpstr>Find  dLt/dV</vt:lpstr>
      <vt:lpstr>Look at dL1/dW</vt:lpstr>
      <vt:lpstr>Look at dL2/dW</vt:lpstr>
      <vt:lpstr>Look at dL3/dW</vt:lpstr>
      <vt:lpstr>What is the Pattern? What is dL/dW?</vt:lpstr>
      <vt:lpstr>dL/dU (Similar to dL/dW)</vt:lpstr>
      <vt:lpstr>PowerPoint Presentation</vt:lpstr>
      <vt:lpstr>PowerPoint Presentation</vt:lpstr>
      <vt:lpstr>PowerPoint Presentation</vt:lpstr>
      <vt:lpstr>Vanishing Gradients Cont.</vt:lpstr>
      <vt:lpstr>Choosing “Better” Activations</vt:lpstr>
      <vt:lpstr>Using Identify for Weight</vt:lpstr>
      <vt:lpstr>LSTM: Long Short Term Memory Networks</vt:lpstr>
      <vt:lpstr>LSTM – Track and Store Information</vt:lpstr>
      <vt:lpstr>LSTMs Uses Gates</vt:lpstr>
      <vt:lpstr>Forget – Store – Update – Output Selective Updating</vt:lpstr>
      <vt:lpstr>Enables Gradient Flow</vt:lpstr>
      <vt:lpstr>PowerPoint Presentation</vt:lpstr>
      <vt:lpstr>RNNs in Tensorflow/Keras</vt:lpstr>
      <vt:lpstr>RNNs in Tensorflow/Keras</vt:lpstr>
      <vt:lpstr>Application Example: Sentiment Analysis</vt:lpstr>
      <vt:lpstr>Code Set Up and Dataset</vt:lpstr>
      <vt:lpstr>Output</vt:lpstr>
      <vt:lpstr>View the data</vt:lpstr>
      <vt:lpstr>Word Mapping</vt:lpstr>
      <vt:lpstr>Word  Mapping  Output</vt:lpstr>
      <vt:lpstr>Min and Max Review Length</vt:lpstr>
      <vt:lpstr>Padding Sequences</vt:lpstr>
      <vt:lpstr>Design an RNN Model for Sentiment Analysis</vt:lpstr>
      <vt:lpstr>Model Summary</vt:lpstr>
      <vt:lpstr>Compile the Model</vt:lpstr>
      <vt:lpstr>Train and Validate the Model</vt:lpstr>
      <vt:lpstr>Output</vt:lpstr>
      <vt:lpstr>Test the Model on Unseen Data</vt:lpstr>
      <vt:lpstr>Test Output (Verbose = 1)</vt:lpstr>
      <vt:lpstr>Example 2: RNNs/LSTM on MNIST</vt:lpstr>
      <vt:lpstr>Import the Data</vt:lpstr>
      <vt:lpstr>Viewing Data and Shapes</vt:lpstr>
      <vt:lpstr>Build the Model</vt:lpstr>
      <vt:lpstr>Compile and Fit the Model</vt:lpstr>
      <vt:lpstr>Evaluate and View Loss</vt:lpstr>
      <vt:lpstr>Visualizing the change in the validation loss</vt:lpstr>
      <vt:lpstr>Visualizing the change in the validation loss</vt:lpstr>
      <vt:lpstr>Examples</vt:lpstr>
      <vt:lpstr>Examples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RNNs Recurrence Relations Transfer Learning Attention Memory </dc:title>
  <dc:creator>Prof Ami</dc:creator>
  <cp:lastModifiedBy>Prof Ami</cp:lastModifiedBy>
  <cp:revision>136</cp:revision>
  <dcterms:created xsi:type="dcterms:W3CDTF">2022-10-24T01:40:35Z</dcterms:created>
  <dcterms:modified xsi:type="dcterms:W3CDTF">2022-11-09T19:11:42Z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