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6" r:id="rId6"/>
    <p:sldId id="317" r:id="rId7"/>
    <p:sldId id="318" r:id="rId8"/>
    <p:sldId id="299" r:id="rId9"/>
    <p:sldId id="300" r:id="rId10"/>
    <p:sldId id="301" r:id="rId11"/>
    <p:sldId id="303" r:id="rId12"/>
    <p:sldId id="304" r:id="rId13"/>
    <p:sldId id="305" r:id="rId14"/>
    <p:sldId id="302" r:id="rId15"/>
    <p:sldId id="306" r:id="rId16"/>
    <p:sldId id="307" r:id="rId17"/>
    <p:sldId id="308" r:id="rId18"/>
    <p:sldId id="309" r:id="rId19"/>
    <p:sldId id="310" r:id="rId20"/>
    <p:sldId id="315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55" d="100"/>
          <a:sy n="155" d="100"/>
        </p:scale>
        <p:origin x="10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414" y="1475234"/>
            <a:ext cx="4065310" cy="2901694"/>
          </a:xfrm>
          <a:solidFill>
            <a:schemeClr val="bg2"/>
          </a:solidFill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RNNs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Transformers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Attention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2636-A790-8AD0-359B-A5471DEE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CC2A3-06E6-7158-0CF3-2B97314D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translating sentences like that, a model needs to figure out these sort of </a:t>
            </a:r>
            <a:r>
              <a:rPr lang="en-US" sz="3200" b="1" dirty="0"/>
              <a:t>dependencies and connection</a:t>
            </a:r>
            <a:r>
              <a:rPr lang="en-US" sz="3200" dirty="0"/>
              <a:t>s. </a:t>
            </a:r>
          </a:p>
          <a:p>
            <a:r>
              <a:rPr lang="en-US" sz="3200" b="1" dirty="0"/>
              <a:t>Recurrent Neural Networks (RNNs) </a:t>
            </a:r>
            <a:r>
              <a:rPr lang="en-US" sz="3200" dirty="0"/>
              <a:t>and </a:t>
            </a:r>
            <a:r>
              <a:rPr lang="en-US" sz="3200" b="1" dirty="0"/>
              <a:t>Convolutional Neural Networks (CNNs)</a:t>
            </a:r>
            <a:r>
              <a:rPr lang="en-US" sz="3200" dirty="0"/>
              <a:t> have been used to deal with this goal....</a:t>
            </a:r>
          </a:p>
        </p:txBody>
      </p:sp>
    </p:spTree>
    <p:extLst>
      <p:ext uri="{BB962C8B-B14F-4D97-AF65-F5344CB8AC3E}">
        <p14:creationId xmlns:p14="http://schemas.microsoft.com/office/powerpoint/2010/main" val="206454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D2F5-C979-5462-E2BF-EE8F143A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(Recurrent NNs)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7B0D-CFCB-BCAB-C6AD-C1EF1665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94" y="2080492"/>
            <a:ext cx="7681306" cy="4490905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Recurrent Neural Networks </a:t>
            </a:r>
            <a:r>
              <a:rPr lang="en-US" sz="3200" dirty="0"/>
              <a:t>have loops in them, allowing information to persist.</a:t>
            </a:r>
          </a:p>
          <a:p>
            <a:r>
              <a:rPr lang="en-US" sz="3200" dirty="0"/>
              <a:t>A loop allows information to be passed from one step to the next.</a:t>
            </a:r>
          </a:p>
          <a:p>
            <a:r>
              <a:rPr lang="en-US" sz="3200" dirty="0"/>
              <a:t>This </a:t>
            </a:r>
            <a:r>
              <a:rPr lang="en-US" sz="3200" b="1" dirty="0"/>
              <a:t>chain-like nature </a:t>
            </a:r>
            <a:r>
              <a:rPr lang="en-US" sz="3200" dirty="0"/>
              <a:t>shows that recurrent neural networks are clearly related to </a:t>
            </a:r>
            <a:r>
              <a:rPr lang="en-US" sz="3200" b="1" dirty="0"/>
              <a:t>sequences and lists</a:t>
            </a:r>
            <a:r>
              <a:rPr lang="en-US" sz="3200" dirty="0"/>
              <a:t>. To translate text -  set each input as the word in that text. </a:t>
            </a:r>
          </a:p>
          <a:p>
            <a:r>
              <a:rPr lang="en-US" sz="3200" dirty="0"/>
              <a:t>The Recurrent Neural Network passes the information of the </a:t>
            </a:r>
            <a:r>
              <a:rPr lang="en-US" sz="3200" b="1" dirty="0"/>
              <a:t>previous words </a:t>
            </a:r>
            <a:r>
              <a:rPr lang="en-US" sz="3200" dirty="0"/>
              <a:t>to the </a:t>
            </a:r>
            <a:r>
              <a:rPr lang="en-US" sz="3200" b="1" dirty="0"/>
              <a:t>next network </a:t>
            </a:r>
            <a:r>
              <a:rPr lang="en-US" sz="3200" dirty="0"/>
              <a:t>that can use and process that information.</a:t>
            </a:r>
          </a:p>
        </p:txBody>
      </p:sp>
      <p:pic>
        <p:nvPicPr>
          <p:cNvPr id="5" name="Picture 4" descr="Diagram, bubble chart&#10;&#10;Description automatically generated">
            <a:extLst>
              <a:ext uri="{FF2B5EF4-FFF2-40B4-BE49-F238E27FC236}">
                <a16:creationId xmlns:a16="http://schemas.microsoft.com/office/drawing/2014/main" id="{DA876C40-4F30-3F08-7BE1-0014CE56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566" y="2265487"/>
            <a:ext cx="355854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DB97-3EE6-C613-D923-AD7B6500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6F16-FDE9-8255-9851-3649FCC2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105891"/>
            <a:ext cx="11166764" cy="4239491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RNNs can learn to use </a:t>
            </a:r>
            <a:r>
              <a:rPr lang="en-US" sz="3200" b="1" dirty="0">
                <a:solidFill>
                  <a:srgbClr val="0070C0"/>
                </a:solidFill>
              </a:rPr>
              <a:t>past information </a:t>
            </a:r>
            <a:r>
              <a:rPr lang="en-US" sz="3200" dirty="0"/>
              <a:t>and figure out what is the next word for this sentence.</a:t>
            </a:r>
          </a:p>
          <a:p>
            <a:r>
              <a:rPr lang="en-US" sz="3200" dirty="0"/>
              <a:t>But there are cases where we need more context.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For example, let’s say that you are trying to predict the last word of the text: </a:t>
            </a:r>
          </a:p>
          <a:p>
            <a:r>
              <a:rPr lang="en-US" sz="3200" dirty="0"/>
              <a:t>“I grew up in France… I speak fluent …”. </a:t>
            </a:r>
          </a:p>
          <a:p>
            <a:r>
              <a:rPr lang="en-US" sz="3200" dirty="0"/>
              <a:t>Recent information suggests that the next word is probably a language, but if we want to narrow down </a:t>
            </a:r>
            <a:r>
              <a:rPr lang="en-US" sz="3200" b="1" u="sng" dirty="0"/>
              <a:t>which language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we need context of France</a:t>
            </a:r>
            <a:r>
              <a:rPr lang="en-US" sz="3200" dirty="0"/>
              <a:t>, -  that is </a:t>
            </a:r>
            <a:r>
              <a:rPr lang="en-US" sz="3200" b="1" dirty="0"/>
              <a:t>further back </a:t>
            </a:r>
            <a:r>
              <a:rPr lang="en-US" sz="3200" dirty="0"/>
              <a:t>in the text.</a:t>
            </a:r>
          </a:p>
        </p:txBody>
      </p:sp>
    </p:spTree>
    <p:extLst>
      <p:ext uri="{BB962C8B-B14F-4D97-AF65-F5344CB8AC3E}">
        <p14:creationId xmlns:p14="http://schemas.microsoft.com/office/powerpoint/2010/main" val="235951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AF8A-4073-EB8F-BEBE-0142DADA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0284-C5DB-EA3C-B113-659D8623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RNNs become very ineffective when the gap between the </a:t>
            </a:r>
            <a:r>
              <a:rPr lang="en-US" sz="2800" dirty="0">
                <a:solidFill>
                  <a:srgbClr val="0070C0"/>
                </a:solidFill>
              </a:rPr>
              <a:t>relevant information</a:t>
            </a:r>
            <a:r>
              <a:rPr lang="en-US" sz="2800" dirty="0"/>
              <a:t> and the </a:t>
            </a:r>
            <a:r>
              <a:rPr lang="en-US" sz="2800" dirty="0">
                <a:solidFill>
                  <a:srgbClr val="0070C0"/>
                </a:solidFill>
              </a:rPr>
              <a:t>point where it is needed </a:t>
            </a:r>
            <a:r>
              <a:rPr lang="en-US" sz="2800" dirty="0"/>
              <a:t>become very large.</a:t>
            </a:r>
          </a:p>
          <a:p>
            <a:r>
              <a:rPr lang="en-US" sz="2800" dirty="0"/>
              <a:t>RNNs  - due to chain length – can suffer from </a:t>
            </a:r>
            <a:r>
              <a:rPr lang="en-US" sz="2800" dirty="0">
                <a:solidFill>
                  <a:srgbClr val="0070C0"/>
                </a:solidFill>
              </a:rPr>
              <a:t>exploding or vanishing gradients.</a:t>
            </a:r>
          </a:p>
          <a:p>
            <a:r>
              <a:rPr lang="en-US" sz="2800" dirty="0"/>
              <a:t>In theory, RNNs could learn this long-term dependencies. In practice, they don’t seem to learn them very well. </a:t>
            </a:r>
          </a:p>
          <a:p>
            <a:r>
              <a:rPr lang="en-US" sz="2800" b="1" dirty="0"/>
              <a:t>LSTM</a:t>
            </a:r>
            <a:r>
              <a:rPr lang="en-US" sz="2800" dirty="0"/>
              <a:t>, a special type of RNN, tries to solve this kind of problem.</a:t>
            </a:r>
          </a:p>
        </p:txBody>
      </p:sp>
    </p:spTree>
    <p:extLst>
      <p:ext uri="{BB962C8B-B14F-4D97-AF65-F5344CB8AC3E}">
        <p14:creationId xmlns:p14="http://schemas.microsoft.com/office/powerpoint/2010/main" val="62529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8F6A-EF1D-D751-D529-3C709A74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Long-Short Term Memory (LSTM)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2D8C-DAD4-341C-704F-A2A1E5A4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008909"/>
            <a:ext cx="10903527" cy="41425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 arranging one’s calendar for the day</a:t>
            </a:r>
            <a:r>
              <a:rPr lang="en-US" sz="2800" b="1" u="sng" dirty="0"/>
              <a:t>, </a:t>
            </a:r>
            <a:r>
              <a:rPr lang="en-US" sz="2800" b="1" u="sng" dirty="0">
                <a:solidFill>
                  <a:srgbClr val="0070C0"/>
                </a:solidFill>
              </a:rPr>
              <a:t>we prioritize </a:t>
            </a:r>
            <a:r>
              <a:rPr lang="en-US" sz="2800" dirty="0"/>
              <a:t>our appointments. If there is anything </a:t>
            </a:r>
            <a:r>
              <a:rPr lang="en-US" sz="2800" dirty="0">
                <a:solidFill>
                  <a:srgbClr val="0070C0"/>
                </a:solidFill>
              </a:rPr>
              <a:t>important</a:t>
            </a:r>
            <a:r>
              <a:rPr lang="en-US" sz="2800" dirty="0"/>
              <a:t>, we can cancel some of the meetings and accommodate what is important.</a:t>
            </a:r>
          </a:p>
          <a:p>
            <a:endParaRPr lang="en-US" sz="2800" dirty="0"/>
          </a:p>
          <a:p>
            <a:r>
              <a:rPr lang="en-US" sz="2800" b="1" dirty="0"/>
              <a:t>RNNs don’t do that</a:t>
            </a:r>
            <a:r>
              <a:rPr lang="en-US" sz="2800" dirty="0"/>
              <a:t>. Whenever it adds new information, it transforms existing information completely by applying a function. </a:t>
            </a:r>
          </a:p>
          <a:p>
            <a:r>
              <a:rPr lang="en-US" sz="2800" dirty="0"/>
              <a:t>The entire information is modified, and </a:t>
            </a:r>
            <a:r>
              <a:rPr lang="en-US" sz="2800" b="1" dirty="0">
                <a:solidFill>
                  <a:srgbClr val="0070C0"/>
                </a:solidFill>
              </a:rPr>
              <a:t>there is no consideration of what is important and what is not. </a:t>
            </a:r>
          </a:p>
        </p:txBody>
      </p:sp>
    </p:spTree>
    <p:extLst>
      <p:ext uri="{BB962C8B-B14F-4D97-AF65-F5344CB8AC3E}">
        <p14:creationId xmlns:p14="http://schemas.microsoft.com/office/powerpoint/2010/main" val="119558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2796-AB83-2D0F-5EFF-ABD52AE6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34397" cy="1450757"/>
          </a:xfrm>
        </p:spPr>
        <p:txBody>
          <a:bodyPr/>
          <a:lstStyle/>
          <a:p>
            <a:r>
              <a:rPr lang="en-US" dirty="0"/>
              <a:t>LSTMs: Long Short Term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2B12-8595-5A02-6B52-18A54B2CF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LSTMs make small modifications to the information by multiplications and additions. </a:t>
            </a:r>
          </a:p>
          <a:p>
            <a:r>
              <a:rPr lang="en-US" sz="3200" dirty="0"/>
              <a:t>With LSTMs, the information flows through a mechanism known as </a:t>
            </a:r>
            <a:r>
              <a:rPr lang="en-US" sz="3200" dirty="0">
                <a:solidFill>
                  <a:srgbClr val="0070C0"/>
                </a:solidFill>
              </a:rPr>
              <a:t>cell states</a:t>
            </a:r>
            <a:r>
              <a:rPr lang="en-US" sz="3200" dirty="0"/>
              <a:t>.</a:t>
            </a:r>
          </a:p>
          <a:p>
            <a:r>
              <a:rPr lang="en-US" sz="3200" dirty="0"/>
              <a:t>In this way, </a:t>
            </a:r>
            <a:r>
              <a:rPr lang="en-US" sz="3200" b="1" dirty="0"/>
              <a:t>LSTMs can </a:t>
            </a:r>
            <a:r>
              <a:rPr lang="en-US" sz="3200" b="1" dirty="0">
                <a:solidFill>
                  <a:srgbClr val="0070C0"/>
                </a:solidFill>
              </a:rPr>
              <a:t>selectively remember or forget things</a:t>
            </a:r>
            <a:r>
              <a:rPr lang="en-US" sz="3200" b="1" dirty="0"/>
              <a:t> </a:t>
            </a:r>
            <a:r>
              <a:rPr lang="en-US" sz="3200" dirty="0"/>
              <a:t>that are </a:t>
            </a:r>
            <a:r>
              <a:rPr lang="en-US" sz="3200" b="1" dirty="0"/>
              <a:t>important and not so important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41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421D-E5ED-5308-A990-1AF4B52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-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29D18BF-E1EF-5E8B-B59E-2088331AC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2" y="1993657"/>
            <a:ext cx="10195155" cy="42355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38F4A5-4AA8-A56E-4CDD-8CD30E46867C}"/>
              </a:ext>
            </a:extLst>
          </p:cNvPr>
          <p:cNvSpPr txBox="1"/>
          <p:nvPr/>
        </p:nvSpPr>
        <p:spPr>
          <a:xfrm>
            <a:off x="5264727" y="14961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http://colah.github.io/posts/2015-08-Understanding-LSTMs/</a:t>
            </a:r>
          </a:p>
        </p:txBody>
      </p:sp>
    </p:spTree>
    <p:extLst>
      <p:ext uri="{BB962C8B-B14F-4D97-AF65-F5344CB8AC3E}">
        <p14:creationId xmlns:p14="http://schemas.microsoft.com/office/powerpoint/2010/main" val="427524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62D0-B09E-C77A-4CC3-3B71E064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6C31-60D8-BA31-5DA1-42A466EB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In neural networks, </a:t>
            </a:r>
            <a:r>
              <a:rPr lang="en-US" sz="3600" dirty="0">
                <a:solidFill>
                  <a:srgbClr val="0070C0"/>
                </a:solidFill>
              </a:rPr>
              <a:t>attention</a:t>
            </a:r>
            <a:r>
              <a:rPr lang="en-US" sz="3600" dirty="0"/>
              <a:t> is </a:t>
            </a:r>
            <a:r>
              <a:rPr lang="en-US" sz="3600" b="1" dirty="0"/>
              <a:t>a technique that is meant to mimic cognitive attention</a:t>
            </a:r>
            <a:r>
              <a:rPr lang="en-US" sz="3600" dirty="0"/>
              <a:t>. </a:t>
            </a:r>
          </a:p>
          <a:p>
            <a:r>
              <a:rPr lang="en-US" sz="3600" dirty="0"/>
              <a:t>The effect </a:t>
            </a:r>
            <a:r>
              <a:rPr lang="en-US" sz="3600" b="1" dirty="0"/>
              <a:t>enhances some parts of the input data </a:t>
            </a:r>
            <a:r>
              <a:rPr lang="en-US" sz="3600" dirty="0"/>
              <a:t>while </a:t>
            </a:r>
            <a:r>
              <a:rPr lang="en-US" sz="3600" b="1" dirty="0"/>
              <a:t>diminishing</a:t>
            </a:r>
            <a:r>
              <a:rPr lang="en-US" sz="3600" dirty="0"/>
              <a:t> other parts — the motivation being that the network should </a:t>
            </a:r>
            <a:r>
              <a:rPr lang="en-US" sz="3600" b="1" dirty="0">
                <a:solidFill>
                  <a:srgbClr val="0070C0"/>
                </a:solidFill>
              </a:rPr>
              <a:t>devote more focus </a:t>
            </a:r>
            <a:r>
              <a:rPr lang="en-US" sz="3600" dirty="0">
                <a:solidFill>
                  <a:srgbClr val="0070C0"/>
                </a:solidFill>
              </a:rPr>
              <a:t>to the small, but </a:t>
            </a:r>
            <a:r>
              <a:rPr lang="en-US" sz="3600" b="1" dirty="0">
                <a:solidFill>
                  <a:srgbClr val="0070C0"/>
                </a:solidFill>
              </a:rPr>
              <a:t>important</a:t>
            </a:r>
            <a:r>
              <a:rPr lang="en-US" sz="3600" dirty="0"/>
              <a:t>, parts of the data.</a:t>
            </a:r>
          </a:p>
        </p:txBody>
      </p:sp>
    </p:spTree>
    <p:extLst>
      <p:ext uri="{BB962C8B-B14F-4D97-AF65-F5344CB8AC3E}">
        <p14:creationId xmlns:p14="http://schemas.microsoft.com/office/powerpoint/2010/main" val="270058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5C48591-2519-F146-C7D4-BB44A704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8" y="161912"/>
            <a:ext cx="6583680" cy="6065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12DD7-C149-6A3D-81E9-1660AF8F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959629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 and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3AC5E-C635-FB5E-DC09-17565850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258291"/>
            <a:ext cx="6284422" cy="3657600"/>
          </a:xfrm>
        </p:spPr>
        <p:txBody>
          <a:bodyPr>
            <a:normAutofit/>
          </a:bodyPr>
          <a:lstStyle/>
          <a:p>
            <a:r>
              <a:rPr lang="en-US" sz="3200" dirty="0"/>
              <a:t>For example, when translating the sentence </a:t>
            </a:r>
            <a:r>
              <a:rPr lang="en-US" sz="3200" i="1" dirty="0">
                <a:solidFill>
                  <a:srgbClr val="0070C0"/>
                </a:solidFill>
              </a:rPr>
              <a:t>“</a:t>
            </a:r>
            <a:r>
              <a:rPr lang="en-US" sz="3200" i="1" dirty="0" err="1">
                <a:solidFill>
                  <a:srgbClr val="0070C0"/>
                </a:solidFill>
              </a:rPr>
              <a:t>L’accord</a:t>
            </a:r>
            <a:r>
              <a:rPr lang="en-US" sz="3200" i="1" dirty="0">
                <a:solidFill>
                  <a:srgbClr val="0070C0"/>
                </a:solidFill>
              </a:rPr>
              <a:t> sur la zone </a:t>
            </a:r>
            <a:r>
              <a:rPr lang="en-US" sz="3200" i="1" dirty="0" err="1">
                <a:solidFill>
                  <a:srgbClr val="0070C0"/>
                </a:solidFill>
              </a:rPr>
              <a:t>économique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européenne</a:t>
            </a:r>
            <a:r>
              <a:rPr lang="en-US" sz="3200" i="1" dirty="0">
                <a:solidFill>
                  <a:srgbClr val="0070C0"/>
                </a:solidFill>
              </a:rPr>
              <a:t> a </a:t>
            </a:r>
            <a:r>
              <a:rPr lang="en-US" sz="3200" i="1" dirty="0" err="1">
                <a:solidFill>
                  <a:srgbClr val="0070C0"/>
                </a:solidFill>
              </a:rPr>
              <a:t>été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signé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en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août</a:t>
            </a:r>
            <a:r>
              <a:rPr lang="en-US" sz="3200" i="1" dirty="0">
                <a:solidFill>
                  <a:srgbClr val="0070C0"/>
                </a:solidFill>
              </a:rPr>
              <a:t> 1992.” </a:t>
            </a:r>
            <a:r>
              <a:rPr lang="en-US" sz="3200" b="1" dirty="0"/>
              <a:t>from French to English</a:t>
            </a:r>
            <a:r>
              <a:rPr lang="en-US" sz="3200" dirty="0"/>
              <a:t> - how much </a:t>
            </a:r>
            <a:r>
              <a:rPr lang="en-US" sz="3200" b="1" u="sng" dirty="0">
                <a:solidFill>
                  <a:srgbClr val="0070C0"/>
                </a:solidFill>
              </a:rPr>
              <a:t>attention</a:t>
            </a:r>
            <a:r>
              <a:rPr lang="en-US" sz="3200" dirty="0"/>
              <a:t> it is paid to each input.</a:t>
            </a:r>
          </a:p>
        </p:txBody>
      </p:sp>
    </p:spTree>
    <p:extLst>
      <p:ext uri="{BB962C8B-B14F-4D97-AF65-F5344CB8AC3E}">
        <p14:creationId xmlns:p14="http://schemas.microsoft.com/office/powerpoint/2010/main" val="59507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7DB0-2E81-2856-C016-ABFB0193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700522DC-3E98-4582-F95C-1DA62B9D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51702"/>
            <a:ext cx="10127693" cy="4482640"/>
          </a:xfrm>
        </p:spPr>
      </p:pic>
    </p:spTree>
    <p:extLst>
      <p:ext uri="{BB962C8B-B14F-4D97-AF65-F5344CB8AC3E}">
        <p14:creationId xmlns:p14="http://schemas.microsoft.com/office/powerpoint/2010/main" val="108919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4780-E217-911E-5D29-BB16377C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537F961-9378-FD29-94BD-068EFEB33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677" y="815896"/>
            <a:ext cx="9081529" cy="5053092"/>
          </a:xfrm>
        </p:spPr>
      </p:pic>
    </p:spTree>
    <p:extLst>
      <p:ext uri="{BB962C8B-B14F-4D97-AF65-F5344CB8AC3E}">
        <p14:creationId xmlns:p14="http://schemas.microsoft.com/office/powerpoint/2010/main" val="298950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3C2F-5E28-A190-DA09-742C95C6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A3E1002-A36C-F7FC-6F0E-B8E892252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051" y="788505"/>
            <a:ext cx="9488129" cy="5280990"/>
          </a:xfrm>
        </p:spPr>
      </p:pic>
    </p:spTree>
    <p:extLst>
      <p:ext uri="{BB962C8B-B14F-4D97-AF65-F5344CB8AC3E}">
        <p14:creationId xmlns:p14="http://schemas.microsoft.com/office/powerpoint/2010/main" val="281466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9CC3-A530-C4FA-A3CF-78F233BF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2A5C-91C0-0C5F-A266-A722BFE9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Transformers</a:t>
            </a:r>
            <a:r>
              <a:rPr lang="en-US" sz="3200" dirty="0"/>
              <a:t> - type of neural network architecture that have been gaining popularity. </a:t>
            </a:r>
          </a:p>
          <a:p>
            <a:r>
              <a:rPr lang="en-US" sz="3200" b="1" dirty="0"/>
              <a:t>Transformers</a:t>
            </a:r>
            <a:r>
              <a:rPr lang="en-US" sz="3200" dirty="0"/>
              <a:t> were recently used by </a:t>
            </a:r>
            <a:r>
              <a:rPr lang="en-US" sz="3200" dirty="0" err="1"/>
              <a:t>OpenAI</a:t>
            </a:r>
            <a:r>
              <a:rPr lang="en-US" sz="3200" dirty="0"/>
              <a:t> in their language models, and also used recently by DeepMind for </a:t>
            </a:r>
            <a:r>
              <a:rPr lang="en-US" sz="3200" dirty="0" err="1"/>
              <a:t>AlphaStar</a:t>
            </a:r>
            <a:r>
              <a:rPr lang="en-US" sz="3200" dirty="0"/>
              <a:t> — their program to defeat a top professional </a:t>
            </a:r>
            <a:r>
              <a:rPr lang="en-US" sz="3200" dirty="0" err="1"/>
              <a:t>Starcraft</a:t>
            </a:r>
            <a:r>
              <a:rPr lang="en-US" sz="3200" dirty="0"/>
              <a:t> player.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BCF4D-ECB4-A269-562A-64F08D7A667E}"/>
              </a:ext>
            </a:extLst>
          </p:cNvPr>
          <p:cNvSpPr txBox="1"/>
          <p:nvPr/>
        </p:nvSpPr>
        <p:spPr>
          <a:xfrm>
            <a:off x="4779818" y="5545926"/>
            <a:ext cx="7218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https://towardsdatascience.com/transformers-141e32e69591</a:t>
            </a:r>
          </a:p>
        </p:txBody>
      </p:sp>
    </p:spTree>
    <p:extLst>
      <p:ext uri="{BB962C8B-B14F-4D97-AF65-F5344CB8AC3E}">
        <p14:creationId xmlns:p14="http://schemas.microsoft.com/office/powerpoint/2010/main" val="357378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C517-AEEC-DA5F-621F-D431133B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1E07-13B7-9518-F770-BB97A31F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Transformers were developed to solve the problem of </a:t>
            </a:r>
            <a:r>
              <a:rPr lang="en-US" sz="3600" b="1" dirty="0">
                <a:solidFill>
                  <a:srgbClr val="0070C0"/>
                </a:solidFill>
              </a:rPr>
              <a:t>sequence transduction</a:t>
            </a:r>
            <a:r>
              <a:rPr lang="en-US" sz="3600" dirty="0"/>
              <a:t>, or neural machine </a:t>
            </a:r>
            <a:r>
              <a:rPr lang="en-US" sz="3600" b="1" dirty="0"/>
              <a:t>translation</a:t>
            </a:r>
            <a:r>
              <a:rPr lang="en-US" sz="3600" dirty="0"/>
              <a:t>. </a:t>
            </a:r>
          </a:p>
          <a:p>
            <a:r>
              <a:rPr lang="en-US" sz="3600" dirty="0"/>
              <a:t>That means any task that </a:t>
            </a:r>
            <a:r>
              <a:rPr lang="en-US" sz="3600" b="1" dirty="0">
                <a:solidFill>
                  <a:srgbClr val="0070C0"/>
                </a:solidFill>
              </a:rPr>
              <a:t>transforms an input sequence</a:t>
            </a:r>
            <a:r>
              <a:rPr lang="en-US" sz="3600" dirty="0">
                <a:solidFill>
                  <a:srgbClr val="0070C0"/>
                </a:solidFill>
              </a:rPr>
              <a:t> to an </a:t>
            </a:r>
            <a:r>
              <a:rPr lang="en-US" sz="3600" b="1" dirty="0">
                <a:solidFill>
                  <a:srgbClr val="0070C0"/>
                </a:solidFill>
              </a:rPr>
              <a:t>output sequence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  <a:p>
            <a:r>
              <a:rPr lang="en-US" sz="3600" dirty="0"/>
              <a:t>This includes speech recognition, text-to-speech transformation, etc.</a:t>
            </a:r>
          </a:p>
        </p:txBody>
      </p:sp>
    </p:spTree>
    <p:extLst>
      <p:ext uri="{BB962C8B-B14F-4D97-AF65-F5344CB8AC3E}">
        <p14:creationId xmlns:p14="http://schemas.microsoft.com/office/powerpoint/2010/main" val="135050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5F71-1012-C163-F2F5-3A1A42FF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  <a:br>
              <a:rPr lang="en-US" dirty="0"/>
            </a:br>
            <a:r>
              <a:rPr lang="en-US" dirty="0"/>
              <a:t>Transformation/Transduction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C25A-9D2A-C1FD-8980-093FC01E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2189017"/>
            <a:ext cx="10407535" cy="4087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Input sequences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 Output sequences</a:t>
            </a:r>
          </a:p>
          <a:p>
            <a:r>
              <a:rPr lang="en-US" sz="2800" b="1" u="sng" dirty="0">
                <a:sym typeface="Wingdings" panose="05000000000000000000" pitchFamily="2" charset="2"/>
              </a:rPr>
              <a:t>Examples:</a:t>
            </a:r>
          </a:p>
          <a:p>
            <a:r>
              <a:rPr lang="en-US" sz="2800" dirty="0">
                <a:sym typeface="Wingdings" panose="05000000000000000000" pitchFamily="2" charset="2"/>
              </a:rPr>
              <a:t>Speech recognition</a:t>
            </a:r>
          </a:p>
          <a:p>
            <a:r>
              <a:rPr lang="en-US" sz="2800" dirty="0">
                <a:sym typeface="Wingdings" panose="05000000000000000000" pitchFamily="2" charset="2"/>
              </a:rPr>
              <a:t>Translation</a:t>
            </a:r>
          </a:p>
          <a:p>
            <a:r>
              <a:rPr lang="en-US" sz="2800" dirty="0">
                <a:sym typeface="Wingdings" panose="05000000000000000000" pitchFamily="2" charset="2"/>
              </a:rPr>
              <a:t>Protein Secondary structure prediction</a:t>
            </a:r>
          </a:p>
          <a:p>
            <a:r>
              <a:rPr lang="en-US" sz="2800" dirty="0">
                <a:sym typeface="Wingdings" panose="05000000000000000000" pitchFamily="2" charset="2"/>
              </a:rPr>
              <a:t>text-to-speech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26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953E-8730-138D-CAB0-C68DC672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3E4D-FDFF-2AA9-EE8B-8754B360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For models to perform </a:t>
            </a:r>
            <a:r>
              <a:rPr lang="en-US" sz="3200" b="1" dirty="0"/>
              <a:t>sequence transduction</a:t>
            </a:r>
            <a:r>
              <a:rPr lang="en-US" sz="3200" dirty="0"/>
              <a:t>, it is necessary to have some sort of </a:t>
            </a:r>
            <a:r>
              <a:rPr lang="en-US" sz="3200" b="1" dirty="0"/>
              <a:t>memory.</a:t>
            </a:r>
            <a:r>
              <a:rPr lang="en-US" sz="3200" dirty="0"/>
              <a:t> </a:t>
            </a:r>
          </a:p>
          <a:p>
            <a:r>
              <a:rPr lang="en-US" sz="3200" dirty="0"/>
              <a:t>For example let’s say that we are translating the following sentence to another language such as French: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“The Transformers” are a Japanese [[hardcore punk]] band. The band was formed in 1968, during the height of Japanese music history”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24E4-ED9D-1799-5644-E2E86E16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– Context and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9C016-48B5-3026-D2B8-B8F59C01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In this example, the words </a:t>
            </a:r>
            <a:r>
              <a:rPr lang="en-US" sz="3200" b="1" dirty="0"/>
              <a:t>“the band” </a:t>
            </a:r>
            <a:r>
              <a:rPr lang="en-US" sz="3200" dirty="0"/>
              <a:t>in the second sentence </a:t>
            </a:r>
            <a:r>
              <a:rPr lang="en-US" sz="3200" b="1" dirty="0"/>
              <a:t>refer to the band “The Tran</a:t>
            </a:r>
            <a:r>
              <a:rPr lang="en-US" sz="3200" dirty="0"/>
              <a:t>sformers” </a:t>
            </a:r>
            <a:r>
              <a:rPr lang="en-US" sz="3200" dirty="0">
                <a:solidFill>
                  <a:srgbClr val="0070C0"/>
                </a:solidFill>
              </a:rPr>
              <a:t>introduced in the first sentence</a:t>
            </a:r>
            <a:r>
              <a:rPr lang="en-US" sz="3200" dirty="0"/>
              <a:t>. </a:t>
            </a:r>
          </a:p>
          <a:p>
            <a:r>
              <a:rPr lang="en-US" sz="3200" dirty="0"/>
              <a:t>When you read about </a:t>
            </a:r>
            <a:r>
              <a:rPr lang="en-US" sz="3200" i="1" dirty="0"/>
              <a:t>the band </a:t>
            </a:r>
            <a:r>
              <a:rPr lang="en-US" sz="3200" dirty="0"/>
              <a:t>in the second sentence, </a:t>
            </a:r>
            <a:r>
              <a:rPr lang="en-US" sz="3200" dirty="0">
                <a:highlight>
                  <a:srgbClr val="FFFF00"/>
                </a:highlight>
              </a:rPr>
              <a:t>you know</a:t>
            </a:r>
            <a:r>
              <a:rPr lang="en-US" sz="3200" dirty="0"/>
              <a:t> that it is referencing to the “The Transformers” band. </a:t>
            </a:r>
          </a:p>
          <a:p>
            <a:r>
              <a:rPr lang="en-US" sz="3200" dirty="0"/>
              <a:t>That is important for translation. </a:t>
            </a:r>
          </a:p>
          <a:p>
            <a:r>
              <a:rPr lang="en-US" sz="3200" dirty="0"/>
              <a:t>There are many examples where words in some sentences </a:t>
            </a:r>
            <a:r>
              <a:rPr lang="en-US" sz="3200" b="1" dirty="0">
                <a:solidFill>
                  <a:srgbClr val="0070C0"/>
                </a:solidFill>
              </a:rPr>
              <a:t>refer to words in previous sentences.</a:t>
            </a:r>
          </a:p>
        </p:txBody>
      </p:sp>
    </p:spTree>
    <p:extLst>
      <p:ext uri="{BB962C8B-B14F-4D97-AF65-F5344CB8AC3E}">
        <p14:creationId xmlns:p14="http://schemas.microsoft.com/office/powerpoint/2010/main" val="312143617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1133</TotalTime>
  <Words>806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Bookman Old Style</vt:lpstr>
      <vt:lpstr>Calibri</vt:lpstr>
      <vt:lpstr>Franklin Gothic Book</vt:lpstr>
      <vt:lpstr>1_RetrospectVTI</vt:lpstr>
      <vt:lpstr>RNNs  Transformers Attention Memory</vt:lpstr>
      <vt:lpstr>ANN</vt:lpstr>
      <vt:lpstr>CNN</vt:lpstr>
      <vt:lpstr>RNN</vt:lpstr>
      <vt:lpstr>Transformers</vt:lpstr>
      <vt:lpstr>Transformers</vt:lpstr>
      <vt:lpstr>Sequence Transformation/Transduction</vt:lpstr>
      <vt:lpstr>Memory</vt:lpstr>
      <vt:lpstr>Looking Back – Context and Reference</vt:lpstr>
      <vt:lpstr>Dependencies</vt:lpstr>
      <vt:lpstr>RNNs (Recurrent NNs)</vt:lpstr>
      <vt:lpstr>Long-Term Dependency</vt:lpstr>
      <vt:lpstr>Challenges of RNNs</vt:lpstr>
      <vt:lpstr>Long-Short Term Memory (LSTM)</vt:lpstr>
      <vt:lpstr>LSTMs: Long Short Term Memory</vt:lpstr>
      <vt:lpstr>LSTM - </vt:lpstr>
      <vt:lpstr>Attention</vt:lpstr>
      <vt:lpstr>Translation and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RNNs &amp; Transformers</dc:title>
  <dc:creator>Prof Ami</dc:creator>
  <cp:lastModifiedBy>Prof Ami</cp:lastModifiedBy>
  <cp:revision>22</cp:revision>
  <dcterms:created xsi:type="dcterms:W3CDTF">2022-10-21T01:59:05Z</dcterms:created>
  <dcterms:modified xsi:type="dcterms:W3CDTF">2022-10-21T20:52:08Z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