
<file path=[Content_Types].xml><?xml version="1.0" encoding="utf-8"?>
<Types xmlns="http://schemas.openxmlformats.org/package/2006/content-types">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7"/>
  </p:notesMasterIdLst>
  <p:sldIdLst>
    <p:sldId id="256" r:id="rId2"/>
    <p:sldId id="257" r:id="rId3"/>
    <p:sldId id="258" r:id="rId4"/>
    <p:sldId id="259" r:id="rId5"/>
    <p:sldId id="260" r:id="rId6"/>
    <p:sldId id="261" r:id="rId7"/>
    <p:sldId id="262" r:id="rId8"/>
    <p:sldId id="330" r:id="rId9"/>
    <p:sldId id="263" r:id="rId10"/>
    <p:sldId id="264" r:id="rId11"/>
    <p:sldId id="265" r:id="rId12"/>
    <p:sldId id="266" r:id="rId13"/>
    <p:sldId id="267" r:id="rId14"/>
    <p:sldId id="283" r:id="rId15"/>
    <p:sldId id="328" r:id="rId16"/>
    <p:sldId id="329"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4" r:id="rId33"/>
    <p:sldId id="285" r:id="rId34"/>
    <p:sldId id="286" r:id="rId35"/>
    <p:sldId id="287" r:id="rId36"/>
    <p:sldId id="288" r:id="rId37"/>
    <p:sldId id="289" r:id="rId38"/>
    <p:sldId id="331" r:id="rId39"/>
    <p:sldId id="332" r:id="rId40"/>
    <p:sldId id="333" r:id="rId41"/>
    <p:sldId id="334" r:id="rId42"/>
    <p:sldId id="335" r:id="rId43"/>
    <p:sldId id="336" r:id="rId44"/>
    <p:sldId id="337" r:id="rId45"/>
    <p:sldId id="290" r:id="rId46"/>
    <p:sldId id="291" r:id="rId47"/>
    <p:sldId id="294" r:id="rId48"/>
    <p:sldId id="292" r:id="rId49"/>
    <p:sldId id="293" r:id="rId50"/>
    <p:sldId id="295" r:id="rId51"/>
    <p:sldId id="338" r:id="rId52"/>
    <p:sldId id="339" r:id="rId53"/>
    <p:sldId id="340" r:id="rId54"/>
    <p:sldId id="296" r:id="rId55"/>
    <p:sldId id="297" r:id="rId56"/>
    <p:sldId id="298" r:id="rId57"/>
    <p:sldId id="299" r:id="rId58"/>
    <p:sldId id="300" r:id="rId59"/>
    <p:sldId id="301" r:id="rId60"/>
    <p:sldId id="302" r:id="rId61"/>
    <p:sldId id="303" r:id="rId62"/>
    <p:sldId id="304" r:id="rId63"/>
    <p:sldId id="305" r:id="rId64"/>
    <p:sldId id="306" r:id="rId65"/>
    <p:sldId id="307" r:id="rId66"/>
    <p:sldId id="308" r:id="rId67"/>
    <p:sldId id="309" r:id="rId68"/>
    <p:sldId id="310" r:id="rId69"/>
    <p:sldId id="311" r:id="rId70"/>
    <p:sldId id="312" r:id="rId71"/>
    <p:sldId id="313" r:id="rId72"/>
    <p:sldId id="314" r:id="rId73"/>
    <p:sldId id="315" r:id="rId74"/>
    <p:sldId id="316" r:id="rId75"/>
    <p:sldId id="317" r:id="rId76"/>
    <p:sldId id="318" r:id="rId77"/>
    <p:sldId id="319" r:id="rId78"/>
    <p:sldId id="320" r:id="rId79"/>
    <p:sldId id="321" r:id="rId80"/>
    <p:sldId id="322" r:id="rId81"/>
    <p:sldId id="323" r:id="rId82"/>
    <p:sldId id="324" r:id="rId83"/>
    <p:sldId id="325" r:id="rId84"/>
    <p:sldId id="326" r:id="rId85"/>
    <p:sldId id="327" r:id="rId8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8" roundtripDataSignature="AMtx7miZCZsda6odaeqTJoyKG2mRRSY9k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103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customschemas.google.com/relationships/presentationmetadata" Target="meta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10" name="Google Shape;310;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1" name="Google Shape;34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 name="Google Shape;364;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0" name="Google Shape;370;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2" name="Google Shape;382;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4" name="Google Shape;394;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9" name="Google Shape;399;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1" name="Google Shape;411;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 name="Google Shape;423;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 name="Google Shape;434;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6" name="Google Shape;446;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5" name="Google Shape;465;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1" name="Google Shape;471;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5" name="Google Shape;485;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2" name="Google Shape;492;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8" name="Google Shape;498;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5" name="Google Shape;505;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2" name="Google Shape;512;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9" name="Google Shape;519;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6" name="Google Shape;526;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4" name="Google Shape;534;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7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1" name="Google Shape;541;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7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7" name="Google Shape;547;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3" name="Google Shape;553;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8"/>
        <p:cNvGrpSpPr/>
        <p:nvPr/>
      </p:nvGrpSpPr>
      <p:grpSpPr>
        <a:xfrm>
          <a:off x="0" y="0"/>
          <a:ext cx="0" cy="0"/>
          <a:chOff x="0" y="0"/>
          <a:chExt cx="0" cy="0"/>
        </a:xfrm>
      </p:grpSpPr>
      <p:sp>
        <p:nvSpPr>
          <p:cNvPr id="19" name="Google Shape;19;p76"/>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76"/>
          <p:cNvSpPr/>
          <p:nvPr/>
        </p:nvSpPr>
        <p:spPr>
          <a:xfrm>
            <a:off x="1" y="6334316"/>
            <a:ext cx="12192000" cy="664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76"/>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8000"/>
              <a:buFont typeface="Calibri"/>
              <a:buNone/>
              <a:defRPr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76"/>
          <p:cNvSpPr txBox="1">
            <a:spLocks noGrp="1"/>
          </p:cNvSpPr>
          <p:nvPr>
            <p:ph type="subTitle" idx="1"/>
          </p:nvPr>
        </p:nvSpPr>
        <p:spPr>
          <a:xfrm>
            <a:off x="1100051" y="4455621"/>
            <a:ext cx="10058400" cy="1143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23" name="Google Shape;23;p76"/>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76"/>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76"/>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6" name="Google Shape;26;p76"/>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7"/>
        <p:cNvGrpSpPr/>
        <p:nvPr/>
      </p:nvGrpSpPr>
      <p:grpSpPr>
        <a:xfrm>
          <a:off x="0" y="0"/>
          <a:ext cx="0" cy="0"/>
          <a:chOff x="0" y="0"/>
          <a:chExt cx="0" cy="0"/>
        </a:xfrm>
      </p:grpSpPr>
      <p:sp>
        <p:nvSpPr>
          <p:cNvPr id="88" name="Google Shape;88;p85"/>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85"/>
          <p:cNvSpPr txBox="1">
            <a:spLocks noGrp="1"/>
          </p:cNvSpPr>
          <p:nvPr>
            <p:ph type="body" idx="1"/>
          </p:nvPr>
        </p:nvSpPr>
        <p:spPr>
          <a:xfrm rot="5400000">
            <a:off x="4114800" y="-1171786"/>
            <a:ext cx="4023360" cy="100584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0" name="Google Shape;90;p85"/>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85"/>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85"/>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93"/>
        <p:cNvGrpSpPr/>
        <p:nvPr/>
      </p:nvGrpSpPr>
      <p:grpSpPr>
        <a:xfrm>
          <a:off x="0" y="0"/>
          <a:ext cx="0" cy="0"/>
          <a:chOff x="0" y="0"/>
          <a:chExt cx="0" cy="0"/>
        </a:xfrm>
      </p:grpSpPr>
      <p:sp>
        <p:nvSpPr>
          <p:cNvPr id="94" name="Google Shape;94;p86"/>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86"/>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86"/>
          <p:cNvSpPr txBox="1">
            <a:spLocks noGrp="1"/>
          </p:cNvSpPr>
          <p:nvPr>
            <p:ph type="title"/>
          </p:nvPr>
        </p:nvSpPr>
        <p:spPr>
          <a:xfrm rot="5400000">
            <a:off x="7159401" y="1977801"/>
            <a:ext cx="5759898" cy="26289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86"/>
          <p:cNvSpPr txBox="1">
            <a:spLocks noGrp="1"/>
          </p:cNvSpPr>
          <p:nvPr>
            <p:ph type="body" idx="1"/>
          </p:nvPr>
        </p:nvSpPr>
        <p:spPr>
          <a:xfrm rot="5400000">
            <a:off x="1825401" y="-574899"/>
            <a:ext cx="5759898" cy="77343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8" name="Google Shape;98;p86"/>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86"/>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86"/>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77"/>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77"/>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0" name="Google Shape;30;p77"/>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77"/>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77"/>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33"/>
        <p:cNvGrpSpPr/>
        <p:nvPr/>
      </p:nvGrpSpPr>
      <p:grpSpPr>
        <a:xfrm>
          <a:off x="0" y="0"/>
          <a:ext cx="0" cy="0"/>
          <a:chOff x="0" y="0"/>
          <a:chExt cx="0" cy="0"/>
        </a:xfrm>
      </p:grpSpPr>
      <p:sp>
        <p:nvSpPr>
          <p:cNvPr id="34" name="Google Shape;34;p78"/>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78"/>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78"/>
          <p:cNvSpPr txBox="1">
            <a:spLocks noGrp="1"/>
          </p:cNvSpPr>
          <p:nvPr>
            <p:ph type="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8000"/>
              <a:buFont typeface="Calibri"/>
              <a:buNone/>
              <a:defRPr sz="8000" b="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78"/>
          <p:cNvSpPr txBox="1">
            <a:spLocks noGrp="1"/>
          </p:cNvSpPr>
          <p:nvPr>
            <p:ph type="body" idx="1"/>
          </p:nvPr>
        </p:nvSpPr>
        <p:spPr>
          <a:xfrm>
            <a:off x="1097280" y="4453128"/>
            <a:ext cx="10058400" cy="1143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marL="914400" lvl="1" indent="-228600" algn="l">
              <a:lnSpc>
                <a:spcPct val="90000"/>
              </a:lnSpc>
              <a:spcBef>
                <a:spcPts val="200"/>
              </a:spcBef>
              <a:spcAft>
                <a:spcPts val="0"/>
              </a:spcAft>
              <a:buSzPts val="1800"/>
              <a:buNone/>
              <a:defRPr sz="1800">
                <a:solidFill>
                  <a:srgbClr val="888888"/>
                </a:solidFill>
              </a:defRPr>
            </a:lvl2pPr>
            <a:lvl3pPr marL="1371600" lvl="2" indent="-228600" algn="l">
              <a:lnSpc>
                <a:spcPct val="90000"/>
              </a:lnSpc>
              <a:spcBef>
                <a:spcPts val="400"/>
              </a:spcBef>
              <a:spcAft>
                <a:spcPts val="0"/>
              </a:spcAft>
              <a:buSzPts val="1600"/>
              <a:buNone/>
              <a:defRPr sz="1600">
                <a:solidFill>
                  <a:srgbClr val="888888"/>
                </a:solidFill>
              </a:defRPr>
            </a:lvl3pPr>
            <a:lvl4pPr marL="1828800" lvl="3" indent="-228600" algn="l">
              <a:lnSpc>
                <a:spcPct val="90000"/>
              </a:lnSpc>
              <a:spcBef>
                <a:spcPts val="400"/>
              </a:spcBef>
              <a:spcAft>
                <a:spcPts val="0"/>
              </a:spcAft>
              <a:buSzPts val="1400"/>
              <a:buNone/>
              <a:defRPr sz="1400">
                <a:solidFill>
                  <a:srgbClr val="888888"/>
                </a:solidFill>
              </a:defRPr>
            </a:lvl4pPr>
            <a:lvl5pPr marL="2286000" lvl="4" indent="-228600" algn="l">
              <a:lnSpc>
                <a:spcPct val="90000"/>
              </a:lnSpc>
              <a:spcBef>
                <a:spcPts val="400"/>
              </a:spcBef>
              <a:spcAft>
                <a:spcPts val="0"/>
              </a:spcAft>
              <a:buSzPts val="1400"/>
              <a:buNone/>
              <a:defRPr sz="1400">
                <a:solidFill>
                  <a:srgbClr val="888888"/>
                </a:solidFill>
              </a:defRPr>
            </a:lvl5pPr>
            <a:lvl6pPr marL="2743200" lvl="5" indent="-228600" algn="l">
              <a:lnSpc>
                <a:spcPct val="90000"/>
              </a:lnSpc>
              <a:spcBef>
                <a:spcPts val="400"/>
              </a:spcBef>
              <a:spcAft>
                <a:spcPts val="0"/>
              </a:spcAft>
              <a:buSzPts val="1400"/>
              <a:buNone/>
              <a:defRPr sz="1400">
                <a:solidFill>
                  <a:srgbClr val="888888"/>
                </a:solidFill>
              </a:defRPr>
            </a:lvl6pPr>
            <a:lvl7pPr marL="3200400" lvl="6" indent="-228600" algn="l">
              <a:lnSpc>
                <a:spcPct val="90000"/>
              </a:lnSpc>
              <a:spcBef>
                <a:spcPts val="400"/>
              </a:spcBef>
              <a:spcAft>
                <a:spcPts val="0"/>
              </a:spcAft>
              <a:buSzPts val="1400"/>
              <a:buNone/>
              <a:defRPr sz="1400">
                <a:solidFill>
                  <a:srgbClr val="888888"/>
                </a:solidFill>
              </a:defRPr>
            </a:lvl7pPr>
            <a:lvl8pPr marL="3657600" lvl="7" indent="-228600" algn="l">
              <a:lnSpc>
                <a:spcPct val="90000"/>
              </a:lnSpc>
              <a:spcBef>
                <a:spcPts val="400"/>
              </a:spcBef>
              <a:spcAft>
                <a:spcPts val="0"/>
              </a:spcAft>
              <a:buSzPts val="1400"/>
              <a:buNone/>
              <a:defRPr sz="1400">
                <a:solidFill>
                  <a:srgbClr val="888888"/>
                </a:solidFill>
              </a:defRPr>
            </a:lvl8pPr>
            <a:lvl9pPr marL="4114800" lvl="8" indent="-228600" algn="l">
              <a:lnSpc>
                <a:spcPct val="90000"/>
              </a:lnSpc>
              <a:spcBef>
                <a:spcPts val="400"/>
              </a:spcBef>
              <a:spcAft>
                <a:spcPts val="400"/>
              </a:spcAft>
              <a:buSzPts val="1400"/>
              <a:buNone/>
              <a:defRPr sz="1400">
                <a:solidFill>
                  <a:srgbClr val="888888"/>
                </a:solidFill>
              </a:defRPr>
            </a:lvl9pPr>
          </a:lstStyle>
          <a:p>
            <a:endParaRPr/>
          </a:p>
        </p:txBody>
      </p:sp>
      <p:sp>
        <p:nvSpPr>
          <p:cNvPr id="38" name="Google Shape;38;p78"/>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78"/>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78"/>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41" name="Google Shape;41;p78"/>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79"/>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79"/>
          <p:cNvSpPr txBox="1">
            <a:spLocks noGrp="1"/>
          </p:cNvSpPr>
          <p:nvPr>
            <p:ph type="body" idx="1"/>
          </p:nvPr>
        </p:nvSpPr>
        <p:spPr>
          <a:xfrm>
            <a:off x="1097280" y="1845734"/>
            <a:ext cx="4937760" cy="4023359"/>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5" name="Google Shape;45;p79"/>
          <p:cNvSpPr txBox="1">
            <a:spLocks noGrp="1"/>
          </p:cNvSpPr>
          <p:nvPr>
            <p:ph type="body" idx="2"/>
          </p:nvPr>
        </p:nvSpPr>
        <p:spPr>
          <a:xfrm>
            <a:off x="6217920" y="1845735"/>
            <a:ext cx="493776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6" name="Google Shape;46;p79"/>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9"/>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9"/>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80"/>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0"/>
          <p:cNvSpPr txBox="1">
            <a:spLocks noGrp="1"/>
          </p:cNvSpPr>
          <p:nvPr>
            <p:ph type="body" idx="1"/>
          </p:nvPr>
        </p:nvSpPr>
        <p:spPr>
          <a:xfrm>
            <a:off x="109728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52" name="Google Shape;52;p80"/>
          <p:cNvSpPr txBox="1">
            <a:spLocks noGrp="1"/>
          </p:cNvSpPr>
          <p:nvPr>
            <p:ph type="body" idx="2"/>
          </p:nvPr>
        </p:nvSpPr>
        <p:spPr>
          <a:xfrm>
            <a:off x="1097280" y="2582335"/>
            <a:ext cx="4937760" cy="32867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3" name="Google Shape;53;p80"/>
          <p:cNvSpPr txBox="1">
            <a:spLocks noGrp="1"/>
          </p:cNvSpPr>
          <p:nvPr>
            <p:ph type="body" idx="3"/>
          </p:nvPr>
        </p:nvSpPr>
        <p:spPr>
          <a:xfrm>
            <a:off x="621792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54" name="Google Shape;54;p80"/>
          <p:cNvSpPr txBox="1">
            <a:spLocks noGrp="1"/>
          </p:cNvSpPr>
          <p:nvPr>
            <p:ph type="body" idx="4"/>
          </p:nvPr>
        </p:nvSpPr>
        <p:spPr>
          <a:xfrm>
            <a:off x="6217920" y="2582334"/>
            <a:ext cx="4937760" cy="32867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5" name="Google Shape;55;p80"/>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0"/>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0"/>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81"/>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81"/>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81"/>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8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63"/>
        <p:cNvGrpSpPr/>
        <p:nvPr/>
      </p:nvGrpSpPr>
      <p:grpSpPr>
        <a:xfrm>
          <a:off x="0" y="0"/>
          <a:ext cx="0" cy="0"/>
          <a:chOff x="0" y="0"/>
          <a:chExt cx="0" cy="0"/>
        </a:xfrm>
      </p:grpSpPr>
      <p:sp>
        <p:nvSpPr>
          <p:cNvPr id="64" name="Google Shape;64;p82"/>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82"/>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82"/>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82"/>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8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69"/>
        <p:cNvGrpSpPr/>
        <p:nvPr/>
      </p:nvGrpSpPr>
      <p:grpSpPr>
        <a:xfrm>
          <a:off x="0" y="0"/>
          <a:ext cx="0" cy="0"/>
          <a:chOff x="0" y="0"/>
          <a:chExt cx="0" cy="0"/>
        </a:xfrm>
      </p:grpSpPr>
      <p:sp>
        <p:nvSpPr>
          <p:cNvPr id="70" name="Google Shape;70;p83"/>
          <p:cNvSpPr/>
          <p:nvPr/>
        </p:nvSpPr>
        <p:spPr>
          <a:xfrm>
            <a:off x="16" y="0"/>
            <a:ext cx="4050791"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83"/>
          <p:cNvSpPr/>
          <p:nvPr/>
        </p:nvSpPr>
        <p:spPr>
          <a:xfrm>
            <a:off x="4040071" y="0"/>
            <a:ext cx="64008"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83"/>
          <p:cNvSpPr txBox="1">
            <a:spLocks noGrp="1"/>
          </p:cNvSpPr>
          <p:nvPr>
            <p:ph type="title"/>
          </p:nvPr>
        </p:nvSpPr>
        <p:spPr>
          <a:xfrm>
            <a:off x="457200" y="594359"/>
            <a:ext cx="3200400" cy="22860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83"/>
          <p:cNvSpPr txBox="1">
            <a:spLocks noGrp="1"/>
          </p:cNvSpPr>
          <p:nvPr>
            <p:ph type="body" idx="1"/>
          </p:nvPr>
        </p:nvSpPr>
        <p:spPr>
          <a:xfrm>
            <a:off x="4800600" y="731520"/>
            <a:ext cx="6492240" cy="52578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74" name="Google Shape;74;p83"/>
          <p:cNvSpPr txBox="1">
            <a:spLocks noGrp="1"/>
          </p:cNvSpPr>
          <p:nvPr>
            <p:ph type="body" idx="2"/>
          </p:nvPr>
        </p:nvSpPr>
        <p:spPr>
          <a:xfrm>
            <a:off x="457200" y="2926080"/>
            <a:ext cx="3200400" cy="33791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500"/>
              <a:buNone/>
              <a:defRPr sz="1500">
                <a:solidFill>
                  <a:srgbClr val="FFFFFF"/>
                </a:solidFill>
              </a:defRPr>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75" name="Google Shape;75;p83"/>
          <p:cNvSpPr txBox="1">
            <a:spLocks noGrp="1"/>
          </p:cNvSpPr>
          <p:nvPr>
            <p:ph type="dt" idx="10"/>
          </p:nvPr>
        </p:nvSpPr>
        <p:spPr>
          <a:xfrm>
            <a:off x="465512" y="6459785"/>
            <a:ext cx="26185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83"/>
          <p:cNvSpPr txBox="1">
            <a:spLocks noGrp="1"/>
          </p:cNvSpPr>
          <p:nvPr>
            <p:ph type="ftr" idx="11"/>
          </p:nvPr>
        </p:nvSpPr>
        <p:spPr>
          <a:xfrm>
            <a:off x="4800600" y="6459785"/>
            <a:ext cx="4648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8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50">
                <a:solidFill>
                  <a:schemeClr val="dk2"/>
                </a:solidFill>
                <a:latin typeface="Calibri"/>
                <a:ea typeface="Calibri"/>
                <a:cs typeface="Calibri"/>
                <a:sym typeface="Calibri"/>
              </a:defRPr>
            </a:lvl1pPr>
            <a:lvl2pPr marL="0" lvl="1" indent="0" algn="r">
              <a:spcBef>
                <a:spcPts val="0"/>
              </a:spcBef>
              <a:buNone/>
              <a:defRPr sz="1050">
                <a:solidFill>
                  <a:schemeClr val="dk2"/>
                </a:solidFill>
                <a:latin typeface="Calibri"/>
                <a:ea typeface="Calibri"/>
                <a:cs typeface="Calibri"/>
                <a:sym typeface="Calibri"/>
              </a:defRPr>
            </a:lvl2pPr>
            <a:lvl3pPr marL="0" lvl="2" indent="0" algn="r">
              <a:spcBef>
                <a:spcPts val="0"/>
              </a:spcBef>
              <a:buNone/>
              <a:defRPr sz="1050">
                <a:solidFill>
                  <a:schemeClr val="dk2"/>
                </a:solidFill>
                <a:latin typeface="Calibri"/>
                <a:ea typeface="Calibri"/>
                <a:cs typeface="Calibri"/>
                <a:sym typeface="Calibri"/>
              </a:defRPr>
            </a:lvl3pPr>
            <a:lvl4pPr marL="0" lvl="3" indent="0" algn="r">
              <a:spcBef>
                <a:spcPts val="0"/>
              </a:spcBef>
              <a:buNone/>
              <a:defRPr sz="1050">
                <a:solidFill>
                  <a:schemeClr val="dk2"/>
                </a:solidFill>
                <a:latin typeface="Calibri"/>
                <a:ea typeface="Calibri"/>
                <a:cs typeface="Calibri"/>
                <a:sym typeface="Calibri"/>
              </a:defRPr>
            </a:lvl4pPr>
            <a:lvl5pPr marL="0" lvl="4" indent="0" algn="r">
              <a:spcBef>
                <a:spcPts val="0"/>
              </a:spcBef>
              <a:buNone/>
              <a:defRPr sz="1050">
                <a:solidFill>
                  <a:schemeClr val="dk2"/>
                </a:solidFill>
                <a:latin typeface="Calibri"/>
                <a:ea typeface="Calibri"/>
                <a:cs typeface="Calibri"/>
                <a:sym typeface="Calibri"/>
              </a:defRPr>
            </a:lvl5pPr>
            <a:lvl6pPr marL="0" lvl="5" indent="0" algn="r">
              <a:spcBef>
                <a:spcPts val="0"/>
              </a:spcBef>
              <a:buNone/>
              <a:defRPr sz="1050">
                <a:solidFill>
                  <a:schemeClr val="dk2"/>
                </a:solidFill>
                <a:latin typeface="Calibri"/>
                <a:ea typeface="Calibri"/>
                <a:cs typeface="Calibri"/>
                <a:sym typeface="Calibri"/>
              </a:defRPr>
            </a:lvl6pPr>
            <a:lvl7pPr marL="0" lvl="6" indent="0" algn="r">
              <a:spcBef>
                <a:spcPts val="0"/>
              </a:spcBef>
              <a:buNone/>
              <a:defRPr sz="1050">
                <a:solidFill>
                  <a:schemeClr val="dk2"/>
                </a:solidFill>
                <a:latin typeface="Calibri"/>
                <a:ea typeface="Calibri"/>
                <a:cs typeface="Calibri"/>
                <a:sym typeface="Calibri"/>
              </a:defRPr>
            </a:lvl7pPr>
            <a:lvl8pPr marL="0" lvl="7" indent="0" algn="r">
              <a:spcBef>
                <a:spcPts val="0"/>
              </a:spcBef>
              <a:buNone/>
              <a:defRPr sz="1050">
                <a:solidFill>
                  <a:schemeClr val="dk2"/>
                </a:solidFill>
                <a:latin typeface="Calibri"/>
                <a:ea typeface="Calibri"/>
                <a:cs typeface="Calibri"/>
                <a:sym typeface="Calibri"/>
              </a:defRPr>
            </a:lvl8pPr>
            <a:lvl9pPr marL="0" lvl="8" indent="0" algn="r">
              <a:spcBef>
                <a:spcPts val="0"/>
              </a:spcBef>
              <a:buNone/>
              <a:defRPr sz="1050">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78"/>
        <p:cNvGrpSpPr/>
        <p:nvPr/>
      </p:nvGrpSpPr>
      <p:grpSpPr>
        <a:xfrm>
          <a:off x="0" y="0"/>
          <a:ext cx="0" cy="0"/>
          <a:chOff x="0" y="0"/>
          <a:chExt cx="0" cy="0"/>
        </a:xfrm>
      </p:grpSpPr>
      <p:sp>
        <p:nvSpPr>
          <p:cNvPr id="79" name="Google Shape;79;p84"/>
          <p:cNvSpPr/>
          <p:nvPr/>
        </p:nvSpPr>
        <p:spPr>
          <a:xfrm>
            <a:off x="0" y="4953000"/>
            <a:ext cx="12188825" cy="1905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4"/>
          <p:cNvSpPr/>
          <p:nvPr/>
        </p:nvSpPr>
        <p:spPr>
          <a:xfrm>
            <a:off x="15" y="491507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4"/>
          <p:cNvSpPr txBox="1">
            <a:spLocks noGrp="1"/>
          </p:cNvSpPr>
          <p:nvPr>
            <p:ph type="title"/>
          </p:nvPr>
        </p:nvSpPr>
        <p:spPr>
          <a:xfrm>
            <a:off x="1097280" y="5074920"/>
            <a:ext cx="10113645" cy="822960"/>
          </a:xfrm>
          <a:prstGeom prst="rect">
            <a:avLst/>
          </a:prstGeom>
          <a:noFill/>
          <a:ln>
            <a:noFill/>
          </a:ln>
        </p:spPr>
        <p:txBody>
          <a:bodyPr spcFirstLastPara="1" wrap="square" lIns="91425" tIns="0" rIns="91425" bIns="0" anchor="b" anchorCtr="0">
            <a:no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84"/>
          <p:cNvSpPr>
            <a:spLocks noGrp="1"/>
          </p:cNvSpPr>
          <p:nvPr>
            <p:ph type="pic" idx="2"/>
          </p:nvPr>
        </p:nvSpPr>
        <p:spPr>
          <a:xfrm>
            <a:off x="15" y="0"/>
            <a:ext cx="12191985" cy="4915076"/>
          </a:xfrm>
          <a:prstGeom prst="rect">
            <a:avLst/>
          </a:prstGeom>
          <a:solidFill>
            <a:srgbClr val="BECAD4"/>
          </a:solidFill>
          <a:ln>
            <a:noFill/>
          </a:ln>
        </p:spPr>
        <p:txBody>
          <a:bodyPr spcFirstLastPara="1" wrap="square" lIns="457200" tIns="457200" rIns="0" bIns="45700" anchor="t" anchorCtr="0">
            <a:normAutofit/>
          </a:bodyPr>
          <a:lstStyle>
            <a:lvl1pPr marR="0" lvl="0" algn="l" rtl="0">
              <a:lnSpc>
                <a:spcPct val="90000"/>
              </a:lnSpc>
              <a:spcBef>
                <a:spcPts val="1200"/>
              </a:spcBef>
              <a:spcAft>
                <a:spcPts val="0"/>
              </a:spcAft>
              <a:buClr>
                <a:schemeClr val="accent1"/>
              </a:buClr>
              <a:buSzPts val="3200"/>
              <a:buFont typeface="Calibri"/>
              <a:buNone/>
              <a:defRPr sz="3200" b="0" i="0" u="none" strike="noStrike" cap="none">
                <a:solidFill>
                  <a:srgbClr val="3F3F3F"/>
                </a:solidFill>
                <a:latin typeface="Calibri"/>
                <a:ea typeface="Calibri"/>
                <a:cs typeface="Calibri"/>
                <a:sym typeface="Calibri"/>
              </a:defRPr>
            </a:lvl1pPr>
            <a:lvl2pPr marR="0" lvl="1" algn="l" rtl="0">
              <a:lnSpc>
                <a:spcPct val="90000"/>
              </a:lnSpc>
              <a:spcBef>
                <a:spcPts val="200"/>
              </a:spcBef>
              <a:spcAft>
                <a:spcPts val="0"/>
              </a:spcAft>
              <a:buClr>
                <a:schemeClr val="accent1"/>
              </a:buClr>
              <a:buSzPts val="2800"/>
              <a:buFont typeface="Calibri"/>
              <a:buNone/>
              <a:defRPr sz="2800" b="0" i="0" u="none" strike="noStrike" cap="none">
                <a:solidFill>
                  <a:srgbClr val="3F3F3F"/>
                </a:solidFill>
                <a:latin typeface="Calibri"/>
                <a:ea typeface="Calibri"/>
                <a:cs typeface="Calibri"/>
                <a:sym typeface="Calibri"/>
              </a:defRPr>
            </a:lvl2pPr>
            <a:lvl3pPr marR="0" lvl="2" algn="l" rtl="0">
              <a:lnSpc>
                <a:spcPct val="90000"/>
              </a:lnSpc>
              <a:spcBef>
                <a:spcPts val="400"/>
              </a:spcBef>
              <a:spcAft>
                <a:spcPts val="0"/>
              </a:spcAft>
              <a:buClr>
                <a:schemeClr val="accent1"/>
              </a:buClr>
              <a:buSzPts val="2400"/>
              <a:buFont typeface="Calibri"/>
              <a:buNone/>
              <a:defRPr sz="2400" b="0" i="0" u="none" strike="noStrike" cap="none">
                <a:solidFill>
                  <a:srgbClr val="3F3F3F"/>
                </a:solidFill>
                <a:latin typeface="Calibri"/>
                <a:ea typeface="Calibri"/>
                <a:cs typeface="Calibri"/>
                <a:sym typeface="Calibri"/>
              </a:defRPr>
            </a:lvl3pPr>
            <a:lvl4pPr marR="0" lvl="3"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4pPr>
            <a:lvl5pPr marR="0" lvl="4"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5pPr>
            <a:lvl6pPr marR="0" lvl="5"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6pPr>
            <a:lvl7pPr marR="0" lvl="6"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7pPr>
            <a:lvl8pPr marR="0" lvl="7"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8pPr>
            <a:lvl9pPr marR="0" lvl="8" algn="l" rtl="0">
              <a:lnSpc>
                <a:spcPct val="90000"/>
              </a:lnSpc>
              <a:spcBef>
                <a:spcPts val="400"/>
              </a:spcBef>
              <a:spcAft>
                <a:spcPts val="40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9pPr>
          </a:lstStyle>
          <a:p>
            <a:endParaRPr/>
          </a:p>
        </p:txBody>
      </p:sp>
      <p:sp>
        <p:nvSpPr>
          <p:cNvPr id="83" name="Google Shape;83;p84"/>
          <p:cNvSpPr txBox="1">
            <a:spLocks noGrp="1"/>
          </p:cNvSpPr>
          <p:nvPr>
            <p:ph type="body" idx="1"/>
          </p:nvPr>
        </p:nvSpPr>
        <p:spPr>
          <a:xfrm>
            <a:off x="1097280" y="5907024"/>
            <a:ext cx="10113264" cy="594360"/>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0"/>
              </a:spcBef>
              <a:spcAft>
                <a:spcPts val="0"/>
              </a:spcAft>
              <a:buSzPts val="1500"/>
              <a:buNone/>
              <a:defRPr sz="1500">
                <a:solidFill>
                  <a:srgbClr val="FFFFFF"/>
                </a:solidFill>
              </a:defRPr>
            </a:lvl1pPr>
            <a:lvl2pPr marL="914400" lvl="1" indent="-228600" algn="l">
              <a:lnSpc>
                <a:spcPct val="90000"/>
              </a:lnSpc>
              <a:spcBef>
                <a:spcPts val="6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84" name="Google Shape;84;p84"/>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84"/>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8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5"/>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75"/>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75"/>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75"/>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4" name="Google Shape;14;p75"/>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75"/>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75"/>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7" name="Google Shape;17;p75"/>
          <p:cNvCxnSpPr/>
          <p:nvPr/>
        </p:nvCxnSpPr>
        <p:spPr>
          <a:xfrm>
            <a:off x="1193532" y="1737845"/>
            <a:ext cx="9966960" cy="0"/>
          </a:xfrm>
          <a:prstGeom prst="straightConnector1">
            <a:avLst/>
          </a:prstGeom>
          <a:noFill/>
          <a:ln w="9525" cap="flat" cmpd="sng">
            <a:solidFill>
              <a:srgbClr val="7F7F7F"/>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3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towardsdatascience.com/clustering-metrics-better-than-the-elbow-method-6926e1f723a6"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hyperlink" Target="https://www.cl.cam.ac.uk/teaching/1314/InfoRtrv/lecture4.pdf" TargetMode="External"/><Relationship Id="rId3" Type="http://schemas.openxmlformats.org/officeDocument/2006/relationships/hyperlink" Target="https://bradleyboehmke.github.io/HOML/hierarchical.html" TargetMode="External"/><Relationship Id="rId7" Type="http://schemas.openxmlformats.org/officeDocument/2006/relationships/hyperlink" Target="https://pdfs.semanticscholar.org/954f/ddb0c3d022cda2a7c3324e1391a4a3239d85.pdf"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hyperlink" Target="https://stat.ethz.ch/education/semesters/ss2012/ams/slides/v4.2.pdf" TargetMode="External"/><Relationship Id="rId5" Type="http://schemas.openxmlformats.org/officeDocument/2006/relationships/hyperlink" Target="http://infolab.stanford.edu/~ullman/mining/pdf/cs345-cl.pdf" TargetMode="External"/><Relationship Id="rId10" Type="http://schemas.openxmlformats.org/officeDocument/2006/relationships/hyperlink" Target="http://www.sthda.com/english/articles/30-advanced-clustering/105-dbscan-density-based-clustering-essentials/" TargetMode="External"/><Relationship Id="rId4" Type="http://schemas.openxmlformats.org/officeDocument/2006/relationships/hyperlink" Target="https://cs.wmich.edu/alfuqaha/summer14/cs6530/lectures/ClusteringAnalysis.pdf" TargetMode="External"/><Relationship Id="rId9" Type="http://schemas.openxmlformats.org/officeDocument/2006/relationships/hyperlink" Target="https://rstudio-pubs-static.s3.amazonaws.com/33876_1d7794d9a86647ca90c4f182df93f0e8.html"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262626"/>
              </a:buClr>
              <a:buSzPts val="8000"/>
              <a:buFont typeface="Calibri"/>
              <a:buNone/>
            </a:pPr>
            <a:r>
              <a:rPr lang="en-US"/>
              <a:t>Clustering and Distance</a:t>
            </a:r>
            <a:endParaRPr/>
          </a:p>
        </p:txBody>
      </p:sp>
      <p:sp>
        <p:nvSpPr>
          <p:cNvPr id="106" name="Google Shape;106;p1"/>
          <p:cNvSpPr txBox="1">
            <a:spLocks noGrp="1"/>
          </p:cNvSpPr>
          <p:nvPr>
            <p:ph type="subTitle" idx="1"/>
          </p:nvPr>
        </p:nvSpPr>
        <p:spPr>
          <a:xfrm>
            <a:off x="1100051" y="4455621"/>
            <a:ext cx="10058400" cy="1143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en-US"/>
              <a:t>GATES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9"/>
          <p:cNvSpPr txBox="1">
            <a:spLocks noGrp="1"/>
          </p:cNvSpPr>
          <p:nvPr>
            <p:ph type="title"/>
          </p:nvPr>
        </p:nvSpPr>
        <p:spPr>
          <a:xfrm>
            <a:off x="1024128" y="585216"/>
            <a:ext cx="10151872" cy="653034"/>
          </a:xfrm>
          <a:prstGeom prst="rect">
            <a:avLst/>
          </a:prstGeom>
          <a:noFill/>
          <a:ln>
            <a:noFill/>
          </a:ln>
        </p:spPr>
        <p:txBody>
          <a:bodyPr spcFirstLastPara="1" wrap="square" lIns="91425" tIns="45700" rIns="91425" bIns="45700" anchor="b" anchorCtr="0">
            <a:normAutofit fontScale="90000"/>
          </a:bodyPr>
          <a:lstStyle/>
          <a:p>
            <a:pPr marL="0" lvl="0" indent="0" algn="l" rtl="0">
              <a:lnSpc>
                <a:spcPct val="85000"/>
              </a:lnSpc>
              <a:spcBef>
                <a:spcPts val="0"/>
              </a:spcBef>
              <a:spcAft>
                <a:spcPts val="0"/>
              </a:spcAft>
              <a:buClr>
                <a:srgbClr val="3F3F3F"/>
              </a:buClr>
              <a:buSzPts val="4000"/>
              <a:buFont typeface="Calibri"/>
              <a:buNone/>
            </a:pPr>
            <a:r>
              <a:rPr lang="en-US" sz="4000"/>
              <a:t>Some fun math: the axioms of a distance measure</a:t>
            </a:r>
            <a:endParaRPr sz="4000"/>
          </a:p>
        </p:txBody>
      </p:sp>
      <p:sp>
        <p:nvSpPr>
          <p:cNvPr id="160" name="Google Shape;160;p9"/>
          <p:cNvSpPr txBox="1">
            <a:spLocks noGrp="1"/>
          </p:cNvSpPr>
          <p:nvPr>
            <p:ph type="body" idx="1"/>
          </p:nvPr>
        </p:nvSpPr>
        <p:spPr>
          <a:xfrm>
            <a:off x="1024128" y="1948070"/>
            <a:ext cx="9720071" cy="4361290"/>
          </a:xfrm>
          <a:prstGeom prst="rect">
            <a:avLst/>
          </a:prstGeom>
          <a:noFill/>
          <a:ln>
            <a:noFill/>
          </a:ln>
        </p:spPr>
        <p:txBody>
          <a:bodyPr spcFirstLastPara="1" wrap="square" lIns="0" tIns="45700" rIns="0" bIns="45700" anchor="t" anchorCtr="0">
            <a:normAutofit/>
          </a:bodyPr>
          <a:lstStyle/>
          <a:p>
            <a:pPr marL="91440" lvl="0" indent="-127000" algn="l" rtl="0">
              <a:lnSpc>
                <a:spcPct val="90000"/>
              </a:lnSpc>
              <a:spcBef>
                <a:spcPts val="0"/>
              </a:spcBef>
              <a:spcAft>
                <a:spcPts val="0"/>
              </a:spcAft>
              <a:buSzPts val="2000"/>
              <a:buChar char=" "/>
            </a:pPr>
            <a:r>
              <a:rPr lang="en-US"/>
              <a:t>1) For any measure D to be a “distance measure” it must meet the following properties:</a:t>
            </a:r>
            <a:endParaRPr/>
          </a:p>
          <a:p>
            <a:pPr marL="91440" lvl="0" indent="0" algn="l" rtl="0">
              <a:lnSpc>
                <a:spcPct val="90000"/>
              </a:lnSpc>
              <a:spcBef>
                <a:spcPts val="1400"/>
              </a:spcBef>
              <a:spcAft>
                <a:spcPts val="0"/>
              </a:spcAft>
              <a:buSzPts val="2000"/>
              <a:buNone/>
            </a:pPr>
            <a:endParaRPr/>
          </a:p>
          <a:p>
            <a:pPr marL="91440" lvl="0" indent="-127000" algn="l" rtl="0">
              <a:lnSpc>
                <a:spcPct val="90000"/>
              </a:lnSpc>
              <a:spcBef>
                <a:spcPts val="1400"/>
              </a:spcBef>
              <a:spcAft>
                <a:spcPts val="0"/>
              </a:spcAft>
              <a:buSzPts val="2000"/>
              <a:buChar char=" "/>
            </a:pPr>
            <a:r>
              <a:rPr lang="en-US"/>
              <a:t>(a) Given any two vectors x and y, D(x,y) &gt;= 0. In other words, distance cannot be negative.</a:t>
            </a:r>
            <a:endParaRPr/>
          </a:p>
          <a:p>
            <a:pPr marL="91440" lvl="0" indent="-127000" algn="l" rtl="0">
              <a:lnSpc>
                <a:spcPct val="90000"/>
              </a:lnSpc>
              <a:spcBef>
                <a:spcPts val="1400"/>
              </a:spcBef>
              <a:spcAft>
                <a:spcPts val="0"/>
              </a:spcAft>
              <a:buSzPts val="2000"/>
              <a:buChar char=" "/>
            </a:pPr>
            <a:r>
              <a:rPr lang="en-US"/>
              <a:t>(b) D(x, y) = 0 iff x = y. In other words, the only way the distance between two vectors is 0 is if they are the same vector. </a:t>
            </a:r>
            <a:endParaRPr/>
          </a:p>
          <a:p>
            <a:pPr marL="91440" lvl="0" indent="-127000" algn="l" rtl="0">
              <a:lnSpc>
                <a:spcPct val="90000"/>
              </a:lnSpc>
              <a:spcBef>
                <a:spcPts val="1400"/>
              </a:spcBef>
              <a:spcAft>
                <a:spcPts val="0"/>
              </a:spcAft>
              <a:buSzPts val="2000"/>
              <a:buChar char=" "/>
            </a:pPr>
            <a:r>
              <a:rPr lang="en-US"/>
              <a:t>(c) D(x,y) = D(y,x). Direction does not matter.</a:t>
            </a:r>
            <a:endParaRPr/>
          </a:p>
          <a:p>
            <a:pPr marL="91440" lvl="0" indent="-127000" algn="l" rtl="0">
              <a:lnSpc>
                <a:spcPct val="90000"/>
              </a:lnSpc>
              <a:spcBef>
                <a:spcPts val="1400"/>
              </a:spcBef>
              <a:spcAft>
                <a:spcPts val="0"/>
              </a:spcAft>
              <a:buSzPts val="2000"/>
              <a:buChar char=" "/>
            </a:pPr>
            <a:r>
              <a:rPr lang="en-US"/>
              <a:t>(d) D(x, y) &lt;= D(x,z) + D(z,y). This is called the Triangle Inequality.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p10"/>
          <p:cNvPicPr preferRelativeResize="0">
            <a:picLocks noGrp="1"/>
          </p:cNvPicPr>
          <p:nvPr>
            <p:ph type="body" idx="1"/>
          </p:nvPr>
        </p:nvPicPr>
        <p:blipFill rotWithShape="1">
          <a:blip r:embed="rId3">
            <a:alphaModFix/>
          </a:blip>
          <a:srcRect/>
          <a:stretch/>
        </p:blipFill>
        <p:spPr>
          <a:xfrm>
            <a:off x="723900" y="427459"/>
            <a:ext cx="7886227" cy="6278310"/>
          </a:xfrm>
          <a:prstGeom prst="rect">
            <a:avLst/>
          </a:prstGeom>
          <a:noFill/>
          <a:ln>
            <a:noFill/>
          </a:ln>
        </p:spPr>
      </p:pic>
      <p:sp>
        <p:nvSpPr>
          <p:cNvPr id="166" name="Google Shape;166;p10"/>
          <p:cNvSpPr txBox="1"/>
          <p:nvPr/>
        </p:nvSpPr>
        <p:spPr>
          <a:xfrm>
            <a:off x="8776608" y="2808160"/>
            <a:ext cx="3276600" cy="2554545"/>
          </a:xfrm>
          <a:prstGeom prst="rect">
            <a:avLst/>
          </a:prstGeom>
          <a:solidFill>
            <a:srgbClr val="F6F8F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Note: The L3 norm, cubes the differences and so no.</a:t>
            </a:r>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The L1 norm is often called the </a:t>
            </a:r>
            <a:r>
              <a:rPr lang="en-US" sz="2000" b="1">
                <a:solidFill>
                  <a:schemeClr val="dk1"/>
                </a:solidFill>
                <a:latin typeface="Calibri"/>
                <a:ea typeface="Calibri"/>
                <a:cs typeface="Calibri"/>
                <a:sym typeface="Calibri"/>
              </a:rPr>
              <a:t>Manhattan distance </a:t>
            </a:r>
            <a:r>
              <a:rPr lang="en-US" sz="2000">
                <a:solidFill>
                  <a:schemeClr val="dk1"/>
                </a:solidFill>
                <a:latin typeface="Calibri"/>
                <a:ea typeface="Calibri"/>
                <a:cs typeface="Calibri"/>
                <a:sym typeface="Calibri"/>
              </a:rPr>
              <a:t>as it is based on the idea of “block distance” rather than point to point direct distance. </a:t>
            </a:r>
            <a:endParaRPr sz="20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1"/>
          <p:cNvSpPr txBox="1">
            <a:spLocks noGrp="1"/>
          </p:cNvSpPr>
          <p:nvPr>
            <p:ph type="title"/>
          </p:nvPr>
        </p:nvSpPr>
        <p:spPr>
          <a:xfrm>
            <a:off x="1024128" y="585216"/>
            <a:ext cx="9720072" cy="805434"/>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400"/>
              <a:buFont typeface="Calibri"/>
              <a:buNone/>
            </a:pPr>
            <a:r>
              <a:rPr lang="en-US" sz="4400"/>
              <a:t>A comparison</a:t>
            </a:r>
            <a:endParaRPr sz="4400"/>
          </a:p>
        </p:txBody>
      </p:sp>
      <p:pic>
        <p:nvPicPr>
          <p:cNvPr id="172" name="Google Shape;172;p11"/>
          <p:cNvPicPr preferRelativeResize="0">
            <a:picLocks noGrp="1"/>
          </p:cNvPicPr>
          <p:nvPr>
            <p:ph type="body" idx="1"/>
          </p:nvPr>
        </p:nvPicPr>
        <p:blipFill rotWithShape="1">
          <a:blip r:embed="rId3">
            <a:alphaModFix/>
          </a:blip>
          <a:srcRect/>
          <a:stretch/>
        </p:blipFill>
        <p:spPr>
          <a:xfrm>
            <a:off x="1385797" y="1828800"/>
            <a:ext cx="10059368" cy="43053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12"/>
          <p:cNvPicPr preferRelativeResize="0">
            <a:picLocks noGrp="1"/>
          </p:cNvPicPr>
          <p:nvPr>
            <p:ph type="body" idx="1"/>
          </p:nvPr>
        </p:nvPicPr>
        <p:blipFill rotWithShape="1">
          <a:blip r:embed="rId3">
            <a:alphaModFix/>
          </a:blip>
          <a:srcRect/>
          <a:stretch/>
        </p:blipFill>
        <p:spPr>
          <a:xfrm>
            <a:off x="429101" y="613648"/>
            <a:ext cx="5845661" cy="4485831"/>
          </a:xfrm>
          <a:prstGeom prst="rect">
            <a:avLst/>
          </a:prstGeom>
          <a:noFill/>
          <a:ln>
            <a:noFill/>
          </a:ln>
        </p:spPr>
      </p:pic>
      <p:pic>
        <p:nvPicPr>
          <p:cNvPr id="178" name="Google Shape;178;p12"/>
          <p:cNvPicPr preferRelativeResize="0"/>
          <p:nvPr/>
        </p:nvPicPr>
        <p:blipFill rotWithShape="1">
          <a:blip r:embed="rId4">
            <a:alphaModFix/>
          </a:blip>
          <a:srcRect/>
          <a:stretch/>
        </p:blipFill>
        <p:spPr>
          <a:xfrm>
            <a:off x="6530974" y="1474787"/>
            <a:ext cx="4975225" cy="5048012"/>
          </a:xfrm>
          <a:prstGeom prst="rect">
            <a:avLst/>
          </a:prstGeom>
          <a:noFill/>
          <a:ln>
            <a:noFill/>
          </a:ln>
        </p:spPr>
      </p:pic>
      <p:sp>
        <p:nvSpPr>
          <p:cNvPr id="179" name="Google Shape;179;p12"/>
          <p:cNvSpPr txBox="1"/>
          <p:nvPr/>
        </p:nvSpPr>
        <p:spPr>
          <a:xfrm>
            <a:off x="717550" y="5657850"/>
            <a:ext cx="333296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Cosine Similarity is non-Euclidean. </a:t>
            </a:r>
            <a:endParaRPr sz="18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28"/>
          <p:cNvPicPr preferRelativeResize="0">
            <a:picLocks noGrp="1"/>
          </p:cNvPicPr>
          <p:nvPr>
            <p:ph type="body" idx="1"/>
          </p:nvPr>
        </p:nvPicPr>
        <p:blipFill rotWithShape="1">
          <a:blip r:embed="rId3">
            <a:alphaModFix/>
          </a:blip>
          <a:srcRect/>
          <a:stretch/>
        </p:blipFill>
        <p:spPr>
          <a:xfrm>
            <a:off x="1118861" y="217293"/>
            <a:ext cx="9638117" cy="609143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1180745-DF03-C8CF-F038-4EEC8503B335}"/>
              </a:ext>
            </a:extLst>
          </p:cNvPr>
          <p:cNvSpPr txBox="1"/>
          <p:nvPr/>
        </p:nvSpPr>
        <p:spPr>
          <a:xfrm>
            <a:off x="153186" y="114456"/>
            <a:ext cx="5571242" cy="6494085"/>
          </a:xfrm>
          <a:prstGeom prst="rect">
            <a:avLst/>
          </a:prstGeom>
          <a:solidFill>
            <a:schemeClr val="accent2">
              <a:lumMod val="20000"/>
              <a:lumOff val="80000"/>
            </a:schemeClr>
          </a:solidFill>
        </p:spPr>
        <p:txBody>
          <a:bodyPr wrap="square">
            <a:spAutoFit/>
          </a:bodyPr>
          <a:lstStyle/>
          <a:p>
            <a:r>
              <a:rPr lang="en-US" sz="1600" dirty="0"/>
              <a:t>import </a:t>
            </a:r>
            <a:r>
              <a:rPr lang="en-US" sz="1600" dirty="0" err="1"/>
              <a:t>numpy</a:t>
            </a:r>
            <a:r>
              <a:rPr lang="en-US" sz="1600" dirty="0"/>
              <a:t> as np</a:t>
            </a:r>
          </a:p>
          <a:p>
            <a:endParaRPr lang="en-US" sz="1600" dirty="0"/>
          </a:p>
          <a:p>
            <a:r>
              <a:rPr lang="en-US" sz="1600" dirty="0"/>
              <a:t>def </a:t>
            </a:r>
            <a:r>
              <a:rPr lang="en-US" sz="1600" dirty="0" err="1"/>
              <a:t>cosine_sim</a:t>
            </a:r>
            <a:r>
              <a:rPr lang="en-US" sz="1600" dirty="0"/>
              <a:t>(x, y):</a:t>
            </a:r>
          </a:p>
          <a:p>
            <a:r>
              <a:rPr lang="en-US" sz="1600" dirty="0"/>
              <a:t>    x = </a:t>
            </a:r>
            <a:r>
              <a:rPr lang="en-US" sz="1600" dirty="0" err="1"/>
              <a:t>np.array</a:t>
            </a:r>
            <a:r>
              <a:rPr lang="en-US" sz="1600" dirty="0"/>
              <a:t>(x)</a:t>
            </a:r>
          </a:p>
          <a:p>
            <a:r>
              <a:rPr lang="en-US" sz="1600" dirty="0"/>
              <a:t>    y = </a:t>
            </a:r>
            <a:r>
              <a:rPr lang="en-US" sz="1600" dirty="0" err="1"/>
              <a:t>np.array</a:t>
            </a:r>
            <a:r>
              <a:rPr lang="en-US" sz="1600" dirty="0"/>
              <a:t>(y)</a:t>
            </a:r>
          </a:p>
          <a:p>
            <a:r>
              <a:rPr lang="en-US" sz="1600" dirty="0"/>
              <a:t>    </a:t>
            </a:r>
          </a:p>
          <a:p>
            <a:r>
              <a:rPr lang="en-US" sz="1600" dirty="0"/>
              <a:t>    if </a:t>
            </a:r>
            <a:r>
              <a:rPr lang="en-US" sz="1600" dirty="0" err="1"/>
              <a:t>len</a:t>
            </a:r>
            <a:r>
              <a:rPr lang="en-US" sz="1600" dirty="0"/>
              <a:t>(x) != </a:t>
            </a:r>
            <a:r>
              <a:rPr lang="en-US" sz="1600" dirty="0" err="1"/>
              <a:t>len</a:t>
            </a:r>
            <a:r>
              <a:rPr lang="en-US" sz="1600" dirty="0"/>
              <a:t>(y) :</a:t>
            </a:r>
          </a:p>
          <a:p>
            <a:r>
              <a:rPr lang="en-US" sz="1600" dirty="0"/>
              <a:t>        return None</a:t>
            </a:r>
          </a:p>
          <a:p>
            <a:r>
              <a:rPr lang="en-US" sz="1600" dirty="0"/>
              <a:t>    </a:t>
            </a:r>
          </a:p>
          <a:p>
            <a:r>
              <a:rPr lang="en-US" sz="1600" dirty="0"/>
              <a:t>    </a:t>
            </a:r>
            <a:r>
              <a:rPr lang="en-US" sz="1600" dirty="0" err="1"/>
              <a:t>dot_product</a:t>
            </a:r>
            <a:r>
              <a:rPr lang="en-US" sz="1600" dirty="0"/>
              <a:t> = np.dot(x, </a:t>
            </a:r>
            <a:r>
              <a:rPr lang="en-US" sz="1600" dirty="0" err="1"/>
              <a:t>y.T</a:t>
            </a:r>
            <a:r>
              <a:rPr lang="en-US" sz="1600" dirty="0"/>
              <a:t>)</a:t>
            </a:r>
          </a:p>
          <a:p>
            <a:r>
              <a:rPr lang="en-US" sz="1600" dirty="0"/>
              <a:t>    </a:t>
            </a:r>
          </a:p>
          <a:p>
            <a:r>
              <a:rPr lang="en-US" sz="1600" dirty="0"/>
              <a:t>    # Magnitudes of x and y</a:t>
            </a:r>
          </a:p>
          <a:p>
            <a:r>
              <a:rPr lang="en-US" sz="1600" dirty="0"/>
              <a:t>    </a:t>
            </a:r>
            <a:r>
              <a:rPr lang="en-US" sz="1600" dirty="0" err="1"/>
              <a:t>magnitude_x</a:t>
            </a:r>
            <a:r>
              <a:rPr lang="en-US" sz="1600" dirty="0"/>
              <a:t> = </a:t>
            </a:r>
            <a:r>
              <a:rPr lang="en-US" sz="1600" dirty="0" err="1"/>
              <a:t>np.sqrt</a:t>
            </a:r>
            <a:r>
              <a:rPr lang="en-US" sz="1600" dirty="0"/>
              <a:t>(</a:t>
            </a:r>
            <a:r>
              <a:rPr lang="en-US" sz="1600" dirty="0" err="1"/>
              <a:t>np.sum</a:t>
            </a:r>
            <a:r>
              <a:rPr lang="en-US" sz="1600" dirty="0"/>
              <a:t>(x**2)) </a:t>
            </a:r>
          </a:p>
          <a:p>
            <a:r>
              <a:rPr lang="en-US" sz="1600" dirty="0"/>
              <a:t>    </a:t>
            </a:r>
            <a:r>
              <a:rPr lang="en-US" sz="1600" dirty="0" err="1"/>
              <a:t>magnitude_y</a:t>
            </a:r>
            <a:r>
              <a:rPr lang="en-US" sz="1600" dirty="0"/>
              <a:t> = </a:t>
            </a:r>
            <a:r>
              <a:rPr lang="en-US" sz="1600" dirty="0" err="1"/>
              <a:t>np.sqrt</a:t>
            </a:r>
            <a:r>
              <a:rPr lang="en-US" sz="1600" dirty="0"/>
              <a:t>(</a:t>
            </a:r>
            <a:r>
              <a:rPr lang="en-US" sz="1600" dirty="0" err="1"/>
              <a:t>np.sum</a:t>
            </a:r>
            <a:r>
              <a:rPr lang="en-US" sz="1600" dirty="0"/>
              <a:t>(y**2))</a:t>
            </a:r>
          </a:p>
          <a:p>
            <a:r>
              <a:rPr lang="en-US" sz="1600" dirty="0"/>
              <a:t>    </a:t>
            </a:r>
          </a:p>
          <a:p>
            <a:r>
              <a:rPr lang="en-US" sz="1600" dirty="0"/>
              <a:t>    # Cosine Sim and angle as degrees</a:t>
            </a:r>
          </a:p>
          <a:p>
            <a:r>
              <a:rPr lang="en-US" sz="1600" dirty="0"/>
              <a:t>    </a:t>
            </a:r>
            <a:r>
              <a:rPr lang="en-US" sz="1600" dirty="0" err="1"/>
              <a:t>cos_sim</a:t>
            </a:r>
            <a:r>
              <a:rPr lang="en-US" sz="1600" dirty="0"/>
              <a:t> = </a:t>
            </a:r>
            <a:r>
              <a:rPr lang="en-US" sz="1600" dirty="0" err="1"/>
              <a:t>dot_product</a:t>
            </a:r>
            <a:r>
              <a:rPr lang="en-US" sz="1600" dirty="0"/>
              <a:t> / (</a:t>
            </a:r>
            <a:r>
              <a:rPr lang="en-US" sz="1600" dirty="0" err="1"/>
              <a:t>magnitude_x</a:t>
            </a:r>
            <a:r>
              <a:rPr lang="en-US" sz="1600" dirty="0"/>
              <a:t> * </a:t>
            </a:r>
            <a:r>
              <a:rPr lang="en-US" sz="1600" dirty="0" err="1"/>
              <a:t>magnitude_y</a:t>
            </a:r>
            <a:r>
              <a:rPr lang="en-US" sz="1600" dirty="0"/>
              <a:t>)</a:t>
            </a:r>
          </a:p>
          <a:p>
            <a:r>
              <a:rPr lang="en-US" sz="1600" dirty="0"/>
              <a:t>    angle=</a:t>
            </a:r>
            <a:r>
              <a:rPr lang="en-US" sz="1600" dirty="0" err="1"/>
              <a:t>np.arccos</a:t>
            </a:r>
            <a:r>
              <a:rPr lang="en-US" sz="1600" dirty="0"/>
              <a:t>(</a:t>
            </a:r>
            <a:r>
              <a:rPr lang="en-US" sz="1600" dirty="0" err="1"/>
              <a:t>cos_sim</a:t>
            </a:r>
            <a:r>
              <a:rPr lang="en-US" sz="1600" dirty="0"/>
              <a:t>)</a:t>
            </a:r>
          </a:p>
          <a:p>
            <a:r>
              <a:rPr lang="en-US" sz="1600" dirty="0"/>
              <a:t>    angle=</a:t>
            </a:r>
            <a:r>
              <a:rPr lang="en-US" sz="1600" dirty="0" err="1"/>
              <a:t>np.degrees</a:t>
            </a:r>
            <a:r>
              <a:rPr lang="en-US" sz="1600" dirty="0"/>
              <a:t>(angle)</a:t>
            </a:r>
          </a:p>
          <a:p>
            <a:r>
              <a:rPr lang="en-US" sz="1600" dirty="0"/>
              <a:t>    </a:t>
            </a:r>
          </a:p>
          <a:p>
            <a:r>
              <a:rPr lang="en-US" sz="1600" dirty="0"/>
              <a:t>    return </a:t>
            </a:r>
            <a:r>
              <a:rPr lang="en-US" sz="1600" dirty="0" err="1"/>
              <a:t>cos_sim</a:t>
            </a:r>
            <a:r>
              <a:rPr lang="en-US" sz="1600" dirty="0"/>
              <a:t>, angle</a:t>
            </a:r>
          </a:p>
          <a:p>
            <a:endParaRPr lang="en-US" sz="1600" dirty="0"/>
          </a:p>
          <a:p>
            <a:r>
              <a:rPr lang="pt-BR" sz="1600" dirty="0"/>
              <a:t>CS, Cos_angle=cosine_sim([[251,267,70]], [[105,103,62]])</a:t>
            </a:r>
          </a:p>
          <a:p>
            <a:endParaRPr lang="en-US" sz="1600" dirty="0"/>
          </a:p>
          <a:p>
            <a:r>
              <a:rPr lang="en-US" sz="1600" dirty="0"/>
              <a:t>print(CS)</a:t>
            </a:r>
          </a:p>
          <a:p>
            <a:r>
              <a:rPr lang="en-US" sz="1600" dirty="0"/>
              <a:t>print(</a:t>
            </a:r>
            <a:r>
              <a:rPr lang="en-US" sz="1600" dirty="0" err="1"/>
              <a:t>Cos_angle</a:t>
            </a:r>
            <a:r>
              <a:rPr lang="en-US" sz="1600" dirty="0"/>
              <a:t>)</a:t>
            </a:r>
          </a:p>
        </p:txBody>
      </p:sp>
      <p:sp>
        <p:nvSpPr>
          <p:cNvPr id="7" name="TextBox 6">
            <a:extLst>
              <a:ext uri="{FF2B5EF4-FFF2-40B4-BE49-F238E27FC236}">
                <a16:creationId xmlns:a16="http://schemas.microsoft.com/office/drawing/2014/main" id="{3287569B-C83E-DA82-4D14-D2541BD65F11}"/>
              </a:ext>
            </a:extLst>
          </p:cNvPr>
          <p:cNvSpPr txBox="1"/>
          <p:nvPr/>
        </p:nvSpPr>
        <p:spPr>
          <a:xfrm>
            <a:off x="5944387" y="2083322"/>
            <a:ext cx="6094427" cy="2031325"/>
          </a:xfrm>
          <a:prstGeom prst="rect">
            <a:avLst/>
          </a:prstGeom>
          <a:solidFill>
            <a:schemeClr val="accent5">
              <a:lumMod val="20000"/>
              <a:lumOff val="80000"/>
            </a:schemeClr>
          </a:solidFill>
        </p:spPr>
        <p:txBody>
          <a:bodyPr wrap="square">
            <a:spAutoFit/>
          </a:bodyPr>
          <a:lstStyle/>
          <a:p>
            <a:r>
              <a:rPr lang="en-US" sz="1800" dirty="0"/>
              <a:t>from </a:t>
            </a:r>
            <a:r>
              <a:rPr lang="en-US" sz="1800" dirty="0" err="1"/>
              <a:t>sklearn.metrics.pairwise</a:t>
            </a:r>
            <a:r>
              <a:rPr lang="en-US" sz="1800" dirty="0"/>
              <a:t> import </a:t>
            </a:r>
            <a:r>
              <a:rPr lang="en-US" sz="1800" dirty="0" err="1"/>
              <a:t>cosine_similarity</a:t>
            </a:r>
            <a:endParaRPr lang="en-US" sz="1800" dirty="0"/>
          </a:p>
          <a:p>
            <a:r>
              <a:rPr lang="en-US" sz="1800" dirty="0"/>
              <a:t>import pandas as pd</a:t>
            </a:r>
          </a:p>
          <a:p>
            <a:endParaRPr lang="en-US" sz="1800" dirty="0"/>
          </a:p>
          <a:p>
            <a:r>
              <a:rPr lang="en-US" sz="1800" dirty="0"/>
              <a:t>DF = </a:t>
            </a:r>
            <a:r>
              <a:rPr lang="en-US" sz="1800" dirty="0" err="1"/>
              <a:t>pd.read_csv</a:t>
            </a:r>
            <a:r>
              <a:rPr lang="en-US" sz="1800" dirty="0"/>
              <a:t>("C:/Users/profa/Desktop/UCB/ML CSCI 5622/Data/HeartRisk_JustNums.csv")</a:t>
            </a:r>
          </a:p>
          <a:p>
            <a:endParaRPr lang="en-US" sz="1800" dirty="0"/>
          </a:p>
          <a:p>
            <a:r>
              <a:rPr lang="en-US" sz="1800" dirty="0"/>
              <a:t>print(</a:t>
            </a:r>
            <a:r>
              <a:rPr lang="en-US" sz="1800" dirty="0" err="1"/>
              <a:t>cosine_similarity</a:t>
            </a:r>
            <a:r>
              <a:rPr lang="en-US" sz="1800" dirty="0"/>
              <a:t>(DF, DF))</a:t>
            </a:r>
          </a:p>
        </p:txBody>
      </p:sp>
    </p:spTree>
    <p:extLst>
      <p:ext uri="{BB962C8B-B14F-4D97-AF65-F5344CB8AC3E}">
        <p14:creationId xmlns:p14="http://schemas.microsoft.com/office/powerpoint/2010/main" val="436004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67732-6130-CAC1-8223-72E5E277F3B3}"/>
              </a:ext>
            </a:extLst>
          </p:cNvPr>
          <p:cNvSpPr>
            <a:spLocks noGrp="1"/>
          </p:cNvSpPr>
          <p:nvPr>
            <p:ph type="title"/>
          </p:nvPr>
        </p:nvSpPr>
        <p:spPr/>
        <p:txBody>
          <a:bodyPr/>
          <a:lstStyle/>
          <a:p>
            <a:r>
              <a:rPr lang="en-US" dirty="0"/>
              <a:t>Normalization</a:t>
            </a:r>
          </a:p>
        </p:txBody>
      </p:sp>
      <p:sp>
        <p:nvSpPr>
          <p:cNvPr id="3" name="Text Placeholder 2">
            <a:extLst>
              <a:ext uri="{FF2B5EF4-FFF2-40B4-BE49-F238E27FC236}">
                <a16:creationId xmlns:a16="http://schemas.microsoft.com/office/drawing/2014/main" id="{1912A6E5-6B06-02CE-9961-69944091AE28}"/>
              </a:ext>
            </a:extLst>
          </p:cNvPr>
          <p:cNvSpPr>
            <a:spLocks noGrp="1"/>
          </p:cNvSpPr>
          <p:nvPr>
            <p:ph type="body" idx="1"/>
          </p:nvPr>
        </p:nvSpPr>
        <p:spPr/>
        <p:txBody>
          <a:bodyPr/>
          <a:lstStyle/>
          <a:p>
            <a:r>
              <a:rPr lang="en-US" dirty="0"/>
              <a:t>## Normalizing</a:t>
            </a:r>
          </a:p>
          <a:p>
            <a:r>
              <a:rPr lang="en-US" dirty="0" err="1"/>
              <a:t>DF_MinMaxNorm</a:t>
            </a:r>
            <a:r>
              <a:rPr lang="en-US" dirty="0"/>
              <a:t> = (</a:t>
            </a:r>
            <a:r>
              <a:rPr lang="en-US" dirty="0" err="1"/>
              <a:t>df-df.min</a:t>
            </a:r>
            <a:r>
              <a:rPr lang="en-US" dirty="0"/>
              <a:t>()) / (</a:t>
            </a:r>
            <a:r>
              <a:rPr lang="en-US" dirty="0" err="1"/>
              <a:t>df.max</a:t>
            </a:r>
            <a:r>
              <a:rPr lang="en-US" dirty="0"/>
              <a:t>() - </a:t>
            </a:r>
            <a:r>
              <a:rPr lang="en-US" dirty="0" err="1"/>
              <a:t>df.min</a:t>
            </a:r>
            <a:r>
              <a:rPr lang="en-US" dirty="0"/>
              <a:t>())</a:t>
            </a:r>
          </a:p>
          <a:p>
            <a:r>
              <a:rPr lang="en-US" dirty="0"/>
              <a:t>print(</a:t>
            </a:r>
            <a:r>
              <a:rPr lang="en-US" dirty="0" err="1"/>
              <a:t>DF_MinMaxNorm</a:t>
            </a:r>
            <a:r>
              <a:rPr lang="en-US" dirty="0"/>
              <a:t>)</a:t>
            </a:r>
          </a:p>
        </p:txBody>
      </p:sp>
    </p:spTree>
    <p:extLst>
      <p:ext uri="{BB962C8B-B14F-4D97-AF65-F5344CB8AC3E}">
        <p14:creationId xmlns:p14="http://schemas.microsoft.com/office/powerpoint/2010/main" val="4237139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3"/>
          <p:cNvSpPr txBox="1">
            <a:spLocks noGrp="1"/>
          </p:cNvSpPr>
          <p:nvPr>
            <p:ph type="title"/>
          </p:nvPr>
        </p:nvSpPr>
        <p:spPr>
          <a:xfrm>
            <a:off x="1024128" y="585216"/>
            <a:ext cx="9720072" cy="83745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400"/>
              <a:buFont typeface="Calibri"/>
              <a:buNone/>
            </a:pPr>
            <a:r>
              <a:rPr lang="en-US" sz="4400"/>
              <a:t>Non-Euclidean distances</a:t>
            </a:r>
            <a:endParaRPr sz="4400"/>
          </a:p>
        </p:txBody>
      </p:sp>
      <p:pic>
        <p:nvPicPr>
          <p:cNvPr id="185" name="Google Shape;185;p13"/>
          <p:cNvPicPr preferRelativeResize="0"/>
          <p:nvPr/>
        </p:nvPicPr>
        <p:blipFill rotWithShape="1">
          <a:blip r:embed="rId3">
            <a:alphaModFix/>
          </a:blip>
          <a:srcRect/>
          <a:stretch/>
        </p:blipFill>
        <p:spPr>
          <a:xfrm>
            <a:off x="1324517" y="1791998"/>
            <a:ext cx="8313196" cy="4570701"/>
          </a:xfrm>
          <a:prstGeom prst="rect">
            <a:avLst/>
          </a:prstGeom>
          <a:noFill/>
          <a:ln>
            <a:noFill/>
          </a:ln>
        </p:spPr>
      </p:pic>
      <p:sp>
        <p:nvSpPr>
          <p:cNvPr id="186" name="Google Shape;186;p13"/>
          <p:cNvSpPr/>
          <p:nvPr/>
        </p:nvSpPr>
        <p:spPr>
          <a:xfrm>
            <a:off x="3853958" y="6362699"/>
            <a:ext cx="59191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http://infolab.stanford.edu/~ullman/mining/pdf/cs345-cl.pdf</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14"/>
          <p:cNvPicPr preferRelativeResize="0">
            <a:picLocks noGrp="1"/>
          </p:cNvPicPr>
          <p:nvPr>
            <p:ph type="body" idx="1"/>
          </p:nvPr>
        </p:nvPicPr>
        <p:blipFill rotWithShape="1">
          <a:blip r:embed="rId3">
            <a:alphaModFix/>
          </a:blip>
          <a:srcRect/>
          <a:stretch/>
        </p:blipFill>
        <p:spPr>
          <a:xfrm>
            <a:off x="816760" y="264191"/>
            <a:ext cx="8638389" cy="5811171"/>
          </a:xfrm>
          <a:prstGeom prst="rect">
            <a:avLst/>
          </a:prstGeom>
          <a:noFill/>
          <a:ln>
            <a:noFill/>
          </a:ln>
        </p:spPr>
      </p:pic>
      <p:sp>
        <p:nvSpPr>
          <p:cNvPr id="192" name="Google Shape;192;p14"/>
          <p:cNvSpPr/>
          <p:nvPr/>
        </p:nvSpPr>
        <p:spPr>
          <a:xfrm>
            <a:off x="4228608" y="6393934"/>
            <a:ext cx="59191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http://infolab.stanford.edu/~ullman/mining/pdf/cs345-cl.pdf</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5"/>
          <p:cNvSpPr txBox="1">
            <a:spLocks noGrp="1"/>
          </p:cNvSpPr>
          <p:nvPr>
            <p:ph type="title"/>
          </p:nvPr>
        </p:nvSpPr>
        <p:spPr>
          <a:xfrm>
            <a:off x="681228" y="394716"/>
            <a:ext cx="9720072" cy="792734"/>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3200"/>
              <a:buFont typeface="Calibri"/>
              <a:buNone/>
            </a:pPr>
            <a:r>
              <a:rPr lang="en-US" sz="3200"/>
              <a:t>Cosine similarity</a:t>
            </a:r>
            <a:endParaRPr sz="3200"/>
          </a:p>
        </p:txBody>
      </p:sp>
      <p:sp>
        <p:nvSpPr>
          <p:cNvPr id="198" name="Google Shape;198;p15"/>
          <p:cNvSpPr txBox="1">
            <a:spLocks noGrp="1"/>
          </p:cNvSpPr>
          <p:nvPr>
            <p:ph type="body" idx="1"/>
          </p:nvPr>
        </p:nvSpPr>
        <p:spPr>
          <a:xfrm>
            <a:off x="946150" y="1377950"/>
            <a:ext cx="9239249" cy="4931410"/>
          </a:xfrm>
          <a:prstGeom prst="rect">
            <a:avLst/>
          </a:prstGeom>
          <a:noFill/>
          <a:ln>
            <a:noFill/>
          </a:ln>
        </p:spPr>
        <p:txBody>
          <a:bodyPr spcFirstLastPara="1" wrap="square" lIns="0" tIns="45700" rIns="0" bIns="45700" anchor="t" anchorCtr="0">
            <a:normAutofit/>
          </a:bodyPr>
          <a:lstStyle/>
          <a:p>
            <a:pPr marL="91440" lvl="0" indent="-117475" algn="l" rtl="0">
              <a:lnSpc>
                <a:spcPct val="70000"/>
              </a:lnSpc>
              <a:spcBef>
                <a:spcPts val="0"/>
              </a:spcBef>
              <a:spcAft>
                <a:spcPts val="0"/>
              </a:spcAft>
              <a:buSzPts val="1850"/>
              <a:buChar char=" "/>
            </a:pPr>
            <a:r>
              <a:rPr lang="en-US" sz="1850"/>
              <a:t>     Good for high D data.</a:t>
            </a:r>
            <a:endParaRPr/>
          </a:p>
          <a:p>
            <a:pPr marL="91440" lvl="0" indent="-117475" algn="l" rtl="0">
              <a:lnSpc>
                <a:spcPct val="70000"/>
              </a:lnSpc>
              <a:spcBef>
                <a:spcPts val="1400"/>
              </a:spcBef>
              <a:spcAft>
                <a:spcPts val="0"/>
              </a:spcAft>
              <a:buSzPts val="1850"/>
              <a:buChar char=" "/>
            </a:pPr>
            <a:r>
              <a:rPr lang="en-US" sz="1850"/>
              <a:t>1) Imagine that each row or data vector is a numerical vector. </a:t>
            </a:r>
            <a:endParaRPr/>
          </a:p>
          <a:p>
            <a:pPr marL="91440" lvl="0" indent="-117475" algn="l" rtl="0">
              <a:lnSpc>
                <a:spcPct val="70000"/>
              </a:lnSpc>
              <a:spcBef>
                <a:spcPts val="1400"/>
              </a:spcBef>
              <a:spcAft>
                <a:spcPts val="0"/>
              </a:spcAft>
              <a:buSzPts val="1850"/>
              <a:buChar char=" "/>
            </a:pPr>
            <a:r>
              <a:rPr lang="en-US" sz="1850"/>
              <a:t>2) Next, no matter what dimension you are using, the origin is (0, 0, …0)</a:t>
            </a:r>
            <a:endParaRPr/>
          </a:p>
          <a:p>
            <a:pPr marL="91440" lvl="0" indent="-117475" algn="l" rtl="0">
              <a:lnSpc>
                <a:spcPct val="70000"/>
              </a:lnSpc>
              <a:spcBef>
                <a:spcPts val="1400"/>
              </a:spcBef>
              <a:spcAft>
                <a:spcPts val="0"/>
              </a:spcAft>
              <a:buSzPts val="1850"/>
              <a:buChar char=" "/>
            </a:pPr>
            <a:r>
              <a:rPr lang="en-US" sz="1850"/>
              <a:t>So in 2D the origin is (0,0)   in 3D its (0,0,0) and so on.</a:t>
            </a:r>
            <a:endParaRPr/>
          </a:p>
          <a:p>
            <a:pPr marL="91440" lvl="0" indent="-117475" algn="l" rtl="0">
              <a:lnSpc>
                <a:spcPct val="70000"/>
              </a:lnSpc>
              <a:spcBef>
                <a:spcPts val="1400"/>
              </a:spcBef>
              <a:spcAft>
                <a:spcPts val="0"/>
              </a:spcAft>
              <a:buSzPts val="1850"/>
              <a:buChar char=" "/>
            </a:pPr>
            <a:r>
              <a:rPr lang="en-US" sz="1850"/>
              <a:t>3) Next, Any two vector points in any D space create an angle between them. </a:t>
            </a:r>
            <a:endParaRPr/>
          </a:p>
          <a:p>
            <a:pPr marL="91440" lvl="0" indent="-117475" algn="l" rtl="0">
              <a:lnSpc>
                <a:spcPct val="70000"/>
              </a:lnSpc>
              <a:spcBef>
                <a:spcPts val="1400"/>
              </a:spcBef>
              <a:spcAft>
                <a:spcPts val="0"/>
              </a:spcAft>
              <a:buSzPts val="1850"/>
              <a:buChar char=" "/>
            </a:pPr>
            <a:r>
              <a:rPr lang="en-US" sz="1850"/>
              <a:t>4) The COS of any angle is defined as the normalized dot product:</a:t>
            </a:r>
            <a:endParaRPr/>
          </a:p>
          <a:p>
            <a:pPr marL="91440" lvl="0" indent="-117475" algn="l" rtl="0">
              <a:lnSpc>
                <a:spcPct val="70000"/>
              </a:lnSpc>
              <a:spcBef>
                <a:spcPts val="1400"/>
              </a:spcBef>
              <a:spcAft>
                <a:spcPts val="0"/>
              </a:spcAft>
              <a:buSzPts val="1850"/>
              <a:buChar char=" "/>
            </a:pPr>
            <a:r>
              <a:rPr lang="en-US" sz="1850"/>
              <a:t>(V1 . V2)  / |V1| |V2|</a:t>
            </a:r>
            <a:endParaRPr/>
          </a:p>
          <a:p>
            <a:pPr marL="91440" lvl="0" indent="-117475" algn="l" rtl="0">
              <a:lnSpc>
                <a:spcPct val="70000"/>
              </a:lnSpc>
              <a:spcBef>
                <a:spcPts val="1400"/>
              </a:spcBef>
              <a:spcAft>
                <a:spcPts val="0"/>
              </a:spcAft>
              <a:buSzPts val="1850"/>
              <a:buChar char=" "/>
            </a:pPr>
            <a:r>
              <a:rPr lang="en-US" sz="1850"/>
              <a:t>Example: Suppose vector 1 (V1) is [1, 3] and suppose vector 2 (V2) is [2,2]</a:t>
            </a:r>
            <a:endParaRPr/>
          </a:p>
          <a:p>
            <a:pPr marL="91440" lvl="0" indent="-117475" algn="l" rtl="0">
              <a:lnSpc>
                <a:spcPct val="70000"/>
              </a:lnSpc>
              <a:spcBef>
                <a:spcPts val="1400"/>
              </a:spcBef>
              <a:spcAft>
                <a:spcPts val="0"/>
              </a:spcAft>
              <a:buSzPts val="1850"/>
              <a:buChar char=" "/>
            </a:pPr>
            <a:r>
              <a:rPr lang="en-US" sz="1850"/>
              <a:t>Then, the dot product V1 . V2  = (1*2) + (3*2) = 8</a:t>
            </a:r>
            <a:endParaRPr sz="1850"/>
          </a:p>
          <a:p>
            <a:pPr marL="91440" lvl="0" indent="-117475" algn="l" rtl="0">
              <a:lnSpc>
                <a:spcPct val="70000"/>
              </a:lnSpc>
              <a:spcBef>
                <a:spcPts val="1400"/>
              </a:spcBef>
              <a:spcAft>
                <a:spcPts val="0"/>
              </a:spcAft>
              <a:buSzPts val="1850"/>
              <a:buChar char=" "/>
            </a:pPr>
            <a:r>
              <a:rPr lang="en-US" sz="1850"/>
              <a:t>Next, |V1| = sqrt(1^2 + 3^2) = sqrt(10)</a:t>
            </a:r>
            <a:endParaRPr/>
          </a:p>
          <a:p>
            <a:pPr marL="91440" lvl="0" indent="-117475" algn="l" rtl="0">
              <a:lnSpc>
                <a:spcPct val="70000"/>
              </a:lnSpc>
              <a:spcBef>
                <a:spcPts val="1400"/>
              </a:spcBef>
              <a:spcAft>
                <a:spcPts val="0"/>
              </a:spcAft>
              <a:buSzPts val="1850"/>
              <a:buChar char=" "/>
            </a:pPr>
            <a:r>
              <a:rPr lang="en-US" sz="1850"/>
              <a:t>|V2| = sqrt(2^2 + 2^2) = sqrt(8)</a:t>
            </a:r>
            <a:endParaRPr/>
          </a:p>
          <a:p>
            <a:pPr marL="91440" lvl="0" indent="-117475" algn="l" rtl="0">
              <a:lnSpc>
                <a:spcPct val="70000"/>
              </a:lnSpc>
              <a:spcBef>
                <a:spcPts val="1400"/>
              </a:spcBef>
              <a:spcAft>
                <a:spcPts val="0"/>
              </a:spcAft>
              <a:buSzPts val="1850"/>
              <a:buChar char=" "/>
            </a:pPr>
            <a:r>
              <a:rPr lang="en-US" sz="1850" b="1"/>
              <a:t>So COS() =   8 / (sqrt(8)*sqrt(10)) = .894</a:t>
            </a:r>
            <a:endParaRPr/>
          </a:p>
          <a:p>
            <a:pPr marL="91440" lvl="0" indent="-117475" algn="l" rtl="0">
              <a:lnSpc>
                <a:spcPct val="70000"/>
              </a:lnSpc>
              <a:spcBef>
                <a:spcPts val="1400"/>
              </a:spcBef>
              <a:spcAft>
                <a:spcPts val="0"/>
              </a:spcAft>
              <a:buSzPts val="1850"/>
              <a:buChar char=" "/>
            </a:pPr>
            <a:r>
              <a:rPr lang="en-US" sz="1850" b="1"/>
              <a:t>To solve for the angle, find the arccos (.894) = 26.6 degrees</a:t>
            </a:r>
            <a:endParaRPr sz="1850" b="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
          <p:cNvSpPr txBox="1">
            <a:spLocks noGrp="1"/>
          </p:cNvSpPr>
          <p:nvPr>
            <p:ph type="title"/>
          </p:nvPr>
        </p:nvSpPr>
        <p:spPr>
          <a:xfrm>
            <a:off x="1024128" y="585216"/>
            <a:ext cx="9720072" cy="1135673"/>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400"/>
              <a:buFont typeface="Calibri"/>
              <a:buNone/>
            </a:pPr>
            <a:r>
              <a:rPr lang="en-US" sz="4400" b="1"/>
              <a:t>Clustering</a:t>
            </a:r>
            <a:r>
              <a:rPr lang="en-US" sz="4400"/>
              <a:t>: Grouping  - Categorizing </a:t>
            </a:r>
            <a:endParaRPr sz="4400"/>
          </a:p>
        </p:txBody>
      </p:sp>
      <p:sp>
        <p:nvSpPr>
          <p:cNvPr id="112" name="Google Shape;112;p2"/>
          <p:cNvSpPr txBox="1">
            <a:spLocks noGrp="1"/>
          </p:cNvSpPr>
          <p:nvPr>
            <p:ph type="body" idx="1"/>
          </p:nvPr>
        </p:nvSpPr>
        <p:spPr>
          <a:xfrm>
            <a:off x="601980" y="2139950"/>
            <a:ext cx="11024870" cy="4070350"/>
          </a:xfrm>
          <a:prstGeom prst="rect">
            <a:avLst/>
          </a:prstGeom>
          <a:noFill/>
          <a:ln>
            <a:noFill/>
          </a:ln>
        </p:spPr>
        <p:txBody>
          <a:bodyPr spcFirstLastPara="1" wrap="square" lIns="0" tIns="45700" rIns="0" bIns="45700" anchor="t" anchorCtr="0">
            <a:normAutofit/>
          </a:bodyPr>
          <a:lstStyle/>
          <a:p>
            <a:pPr marL="91440" lvl="0" indent="-152400" algn="l" rtl="0">
              <a:lnSpc>
                <a:spcPct val="90000"/>
              </a:lnSpc>
              <a:spcBef>
                <a:spcPts val="0"/>
              </a:spcBef>
              <a:spcAft>
                <a:spcPts val="0"/>
              </a:spcAft>
              <a:buSzPts val="2400"/>
              <a:buChar char=" "/>
            </a:pPr>
            <a:r>
              <a:rPr lang="en-US" sz="2400"/>
              <a:t>1) </a:t>
            </a:r>
            <a:r>
              <a:rPr lang="en-US" sz="2400" b="1"/>
              <a:t>Clustering is “unsupervised”. </a:t>
            </a:r>
            <a:r>
              <a:rPr lang="en-US" sz="2400"/>
              <a:t>This means that the data is not labeled or categorized. </a:t>
            </a:r>
            <a:endParaRPr/>
          </a:p>
          <a:p>
            <a:pPr marL="91440" lvl="0" indent="-152400" algn="l" rtl="0">
              <a:lnSpc>
                <a:spcPct val="90000"/>
              </a:lnSpc>
              <a:spcBef>
                <a:spcPts val="1400"/>
              </a:spcBef>
              <a:spcAft>
                <a:spcPts val="0"/>
              </a:spcAft>
              <a:buSzPts val="2400"/>
              <a:buChar char=" "/>
            </a:pPr>
            <a:r>
              <a:rPr lang="en-US" sz="2400"/>
              <a:t>2) Clustering is used to “discover” if groups/categories exist and if so – what they are. </a:t>
            </a:r>
            <a:endParaRPr/>
          </a:p>
          <a:p>
            <a:pPr marL="91440" lvl="0" indent="-152400" algn="l" rtl="0">
              <a:lnSpc>
                <a:spcPct val="90000"/>
              </a:lnSpc>
              <a:spcBef>
                <a:spcPts val="1400"/>
              </a:spcBef>
              <a:spcAft>
                <a:spcPts val="0"/>
              </a:spcAft>
              <a:buSzPts val="2400"/>
              <a:buChar char=" "/>
            </a:pPr>
            <a:r>
              <a:rPr lang="en-US" sz="2400"/>
              <a:t>3) Clustering can be used to determine if the data in a dataset fits into any type of groups/categories/classes. </a:t>
            </a:r>
            <a:endParaRPr/>
          </a:p>
          <a:p>
            <a:pPr marL="91440" lvl="0" indent="-152400" algn="l" rtl="0">
              <a:lnSpc>
                <a:spcPct val="90000"/>
              </a:lnSpc>
              <a:spcBef>
                <a:spcPts val="1400"/>
              </a:spcBef>
              <a:spcAft>
                <a:spcPts val="0"/>
              </a:spcAft>
              <a:buSzPts val="2400"/>
              <a:buChar char=" "/>
            </a:pPr>
            <a:r>
              <a:rPr lang="en-US" sz="2400"/>
              <a:t>4) If categories can be identified, this information then be used to </a:t>
            </a:r>
            <a:r>
              <a:rPr lang="en-US" sz="2400" b="1"/>
              <a:t>classify</a:t>
            </a:r>
            <a:r>
              <a:rPr lang="en-US" sz="2400"/>
              <a:t> or </a:t>
            </a:r>
            <a:r>
              <a:rPr lang="en-US" sz="2400" b="1"/>
              <a:t>predict</a:t>
            </a:r>
            <a:r>
              <a:rPr lang="en-US" sz="2400"/>
              <a:t> other vectors. </a:t>
            </a:r>
            <a:endParaRPr/>
          </a:p>
          <a:p>
            <a:pPr marL="91440" lvl="0" indent="-152400" algn="l" rtl="0">
              <a:lnSpc>
                <a:spcPct val="90000"/>
              </a:lnSpc>
              <a:spcBef>
                <a:spcPts val="1400"/>
              </a:spcBef>
              <a:spcAft>
                <a:spcPts val="0"/>
              </a:spcAft>
              <a:buSzPts val="2400"/>
              <a:buChar char=" "/>
            </a:pPr>
            <a:r>
              <a:rPr lang="en-US" sz="2400"/>
              <a:t>5) Clustering </a:t>
            </a:r>
            <a:r>
              <a:rPr lang="en-US" sz="2400" b="1"/>
              <a:t>reduces</a:t>
            </a:r>
            <a:r>
              <a:rPr lang="en-US" sz="2400"/>
              <a:t> dimensionality.</a:t>
            </a:r>
            <a:endParaRPr/>
          </a:p>
          <a:p>
            <a:pPr marL="91440" lvl="0" indent="-152400" algn="l" rtl="0">
              <a:lnSpc>
                <a:spcPct val="90000"/>
              </a:lnSpc>
              <a:spcBef>
                <a:spcPts val="1400"/>
              </a:spcBef>
              <a:spcAft>
                <a:spcPts val="0"/>
              </a:spcAft>
              <a:buSzPts val="2400"/>
              <a:buChar char=" "/>
            </a:pPr>
            <a:r>
              <a:rPr lang="en-US" sz="2400"/>
              <a:t>6) Clustering can be used to create </a:t>
            </a:r>
            <a:r>
              <a:rPr lang="en-US" sz="2400" b="1"/>
              <a:t>labels. </a:t>
            </a:r>
            <a:endParaRPr sz="24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6"/>
          <p:cNvSpPr txBox="1">
            <a:spLocks noGrp="1"/>
          </p:cNvSpPr>
          <p:nvPr>
            <p:ph type="title"/>
          </p:nvPr>
        </p:nvSpPr>
        <p:spPr>
          <a:xfrm>
            <a:off x="1695450" y="585216"/>
            <a:ext cx="9048750" cy="640334"/>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3959"/>
              <a:buFont typeface="Calibri"/>
              <a:buNone/>
            </a:pPr>
            <a:r>
              <a:rPr lang="en-US" sz="3959"/>
              <a:t>Visual of cos measure</a:t>
            </a:r>
            <a:endParaRPr sz="3959"/>
          </a:p>
        </p:txBody>
      </p:sp>
      <p:pic>
        <p:nvPicPr>
          <p:cNvPr id="204" name="Google Shape;204;p16"/>
          <p:cNvPicPr preferRelativeResize="0">
            <a:picLocks noGrp="1"/>
          </p:cNvPicPr>
          <p:nvPr>
            <p:ph type="body" idx="1"/>
          </p:nvPr>
        </p:nvPicPr>
        <p:blipFill rotWithShape="1">
          <a:blip r:embed="rId3">
            <a:alphaModFix/>
          </a:blip>
          <a:srcRect/>
          <a:stretch/>
        </p:blipFill>
        <p:spPr>
          <a:xfrm>
            <a:off x="1219200" y="1801522"/>
            <a:ext cx="7346949" cy="494768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7"/>
          <p:cNvSpPr txBox="1">
            <a:spLocks noGrp="1"/>
          </p:cNvSpPr>
          <p:nvPr>
            <p:ph type="title"/>
          </p:nvPr>
        </p:nvSpPr>
        <p:spPr>
          <a:xfrm>
            <a:off x="1024128" y="585216"/>
            <a:ext cx="9720072" cy="449834"/>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4000"/>
              <a:buFont typeface="Calibri"/>
              <a:buNone/>
            </a:pPr>
            <a:r>
              <a:rPr lang="en-US" sz="4000"/>
              <a:t>Edit distance</a:t>
            </a:r>
            <a:endParaRPr sz="4000"/>
          </a:p>
        </p:txBody>
      </p:sp>
      <p:sp>
        <p:nvSpPr>
          <p:cNvPr id="210" name="Google Shape;210;p17"/>
          <p:cNvSpPr txBox="1">
            <a:spLocks noGrp="1"/>
          </p:cNvSpPr>
          <p:nvPr>
            <p:ph type="body" idx="1"/>
          </p:nvPr>
        </p:nvSpPr>
        <p:spPr>
          <a:xfrm>
            <a:off x="927576" y="1471070"/>
            <a:ext cx="9720071" cy="1675375"/>
          </a:xfrm>
          <a:prstGeom prst="rect">
            <a:avLst/>
          </a:prstGeom>
          <a:noFill/>
          <a:ln>
            <a:noFill/>
          </a:ln>
        </p:spPr>
        <p:txBody>
          <a:bodyPr spcFirstLastPara="1" wrap="square" lIns="0" tIns="45700" rIns="0" bIns="45700" anchor="t" anchorCtr="0">
            <a:normAutofit/>
          </a:bodyPr>
          <a:lstStyle/>
          <a:p>
            <a:pPr marL="91440" lvl="0" indent="-117475" algn="l" rtl="0">
              <a:lnSpc>
                <a:spcPct val="80000"/>
              </a:lnSpc>
              <a:spcBef>
                <a:spcPts val="0"/>
              </a:spcBef>
              <a:spcAft>
                <a:spcPts val="0"/>
              </a:spcAft>
              <a:buSzPts val="1850"/>
              <a:buChar char=" "/>
            </a:pPr>
            <a:r>
              <a:rPr lang="en-US" sz="1850"/>
              <a:t>1) The Edit Distance between any two strings or sequences of characters is </a:t>
            </a:r>
            <a:r>
              <a:rPr lang="en-US" sz="1850" b="1"/>
              <a:t>the number of inserts and deletes of characters needed to make the strings identical. </a:t>
            </a:r>
            <a:endParaRPr sz="1850"/>
          </a:p>
          <a:p>
            <a:pPr marL="91440" lvl="0" indent="-117475" algn="l" rtl="0">
              <a:lnSpc>
                <a:spcPct val="80000"/>
              </a:lnSpc>
              <a:spcBef>
                <a:spcPts val="1400"/>
              </a:spcBef>
              <a:spcAft>
                <a:spcPts val="0"/>
              </a:spcAft>
              <a:buSzPts val="1850"/>
              <a:buChar char=" "/>
            </a:pPr>
            <a:r>
              <a:rPr lang="en-US" sz="1850"/>
              <a:t>2) First, the </a:t>
            </a:r>
            <a:r>
              <a:rPr lang="en-US" sz="1850" b="1"/>
              <a:t>longest common subsequence (LCS)</a:t>
            </a:r>
            <a:r>
              <a:rPr lang="en-US" sz="1850"/>
              <a:t> is defined as the longest string obtained by deleting from x and y.</a:t>
            </a:r>
            <a:endParaRPr/>
          </a:p>
          <a:p>
            <a:pPr marL="91440" lvl="0" indent="-117475" algn="l" rtl="0">
              <a:lnSpc>
                <a:spcPct val="80000"/>
              </a:lnSpc>
              <a:spcBef>
                <a:spcPts val="1400"/>
              </a:spcBef>
              <a:spcAft>
                <a:spcPts val="0"/>
              </a:spcAft>
              <a:buSzPts val="1850"/>
              <a:buChar char=" "/>
            </a:pPr>
            <a:r>
              <a:rPr lang="en-US" sz="1850"/>
              <a:t>Then, d(x,y) = |x| + |y| - 2|LCS(x,y)|</a:t>
            </a:r>
            <a:endParaRPr sz="1850"/>
          </a:p>
        </p:txBody>
      </p:sp>
      <p:pic>
        <p:nvPicPr>
          <p:cNvPr id="211" name="Google Shape;211;p17"/>
          <p:cNvPicPr preferRelativeResize="0"/>
          <p:nvPr/>
        </p:nvPicPr>
        <p:blipFill rotWithShape="1">
          <a:blip r:embed="rId3">
            <a:alphaModFix/>
          </a:blip>
          <a:srcRect/>
          <a:stretch/>
        </p:blipFill>
        <p:spPr>
          <a:xfrm>
            <a:off x="2027583" y="3522701"/>
            <a:ext cx="7325966" cy="309055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8"/>
          <p:cNvSpPr txBox="1">
            <a:spLocks noGrp="1"/>
          </p:cNvSpPr>
          <p:nvPr>
            <p:ph type="title"/>
          </p:nvPr>
        </p:nvSpPr>
        <p:spPr>
          <a:xfrm>
            <a:off x="1024128" y="585216"/>
            <a:ext cx="9720072" cy="614934"/>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4000"/>
              <a:buFont typeface="Calibri"/>
              <a:buNone/>
            </a:pPr>
            <a:r>
              <a:rPr lang="en-US" sz="4000"/>
              <a:t>Distance measures for nominal data</a:t>
            </a:r>
            <a:endParaRPr sz="4000"/>
          </a:p>
        </p:txBody>
      </p:sp>
      <p:pic>
        <p:nvPicPr>
          <p:cNvPr id="217" name="Google Shape;217;p18"/>
          <p:cNvPicPr preferRelativeResize="0">
            <a:picLocks noGrp="1"/>
          </p:cNvPicPr>
          <p:nvPr>
            <p:ph type="body" idx="1"/>
          </p:nvPr>
        </p:nvPicPr>
        <p:blipFill rotWithShape="1">
          <a:blip r:embed="rId3">
            <a:alphaModFix/>
          </a:blip>
          <a:srcRect/>
          <a:stretch/>
        </p:blipFill>
        <p:spPr>
          <a:xfrm>
            <a:off x="1468874" y="1649434"/>
            <a:ext cx="8964175" cy="408144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9"/>
          <p:cNvSpPr txBox="1">
            <a:spLocks noGrp="1"/>
          </p:cNvSpPr>
          <p:nvPr>
            <p:ph type="title"/>
          </p:nvPr>
        </p:nvSpPr>
        <p:spPr>
          <a:xfrm>
            <a:off x="1024128" y="585216"/>
            <a:ext cx="2678908" cy="818134"/>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4400"/>
              <a:buFont typeface="Calibri"/>
              <a:buNone/>
            </a:pPr>
            <a:r>
              <a:rPr lang="en-US" sz="4400"/>
              <a:t>Measure </a:t>
            </a:r>
            <a:br>
              <a:rPr lang="en-US" sz="4400"/>
            </a:br>
            <a:r>
              <a:rPr lang="en-US" sz="4400"/>
              <a:t>by matches</a:t>
            </a:r>
            <a:endParaRPr sz="4400"/>
          </a:p>
        </p:txBody>
      </p:sp>
      <p:pic>
        <p:nvPicPr>
          <p:cNvPr id="223" name="Google Shape;223;p19"/>
          <p:cNvPicPr preferRelativeResize="0">
            <a:picLocks noGrp="1"/>
          </p:cNvPicPr>
          <p:nvPr>
            <p:ph type="body" idx="1"/>
          </p:nvPr>
        </p:nvPicPr>
        <p:blipFill rotWithShape="1">
          <a:blip r:embed="rId3">
            <a:alphaModFix/>
          </a:blip>
          <a:srcRect/>
          <a:stretch/>
        </p:blipFill>
        <p:spPr>
          <a:xfrm>
            <a:off x="4578350" y="309562"/>
            <a:ext cx="6165850" cy="3200400"/>
          </a:xfrm>
          <a:prstGeom prst="rect">
            <a:avLst/>
          </a:prstGeom>
          <a:noFill/>
          <a:ln>
            <a:noFill/>
          </a:ln>
        </p:spPr>
      </p:pic>
      <p:sp>
        <p:nvSpPr>
          <p:cNvPr id="224" name="Google Shape;224;p19"/>
          <p:cNvSpPr txBox="1"/>
          <p:nvPr/>
        </p:nvSpPr>
        <p:spPr>
          <a:xfrm>
            <a:off x="930976" y="3441680"/>
            <a:ext cx="8651174" cy="34163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D(I,j) = (3)  - (0)  /  (3) = 1   (farthest possible distance)</a:t>
            </a:r>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However, we can categorize the numerical data. </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Example: Salary Range 1: 0 – 30K, Range 2: 31K – 50K, Range 3: 51K – 89K, Range 4: 90K – 130K, etc. </a:t>
            </a:r>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Then, D(I,j) = (3)  -  (1)  /  (3) = 2/3</a:t>
            </a:r>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Pages 69-79 Kumar (2005)</a:t>
            </a:r>
            <a:endParaRPr sz="24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20"/>
          <p:cNvPicPr preferRelativeResize="0">
            <a:picLocks noGrp="1"/>
          </p:cNvPicPr>
          <p:nvPr>
            <p:ph type="body" idx="1"/>
          </p:nvPr>
        </p:nvPicPr>
        <p:blipFill rotWithShape="1">
          <a:blip r:embed="rId3">
            <a:alphaModFix/>
          </a:blip>
          <a:srcRect/>
          <a:stretch/>
        </p:blipFill>
        <p:spPr>
          <a:xfrm>
            <a:off x="1471081" y="286158"/>
            <a:ext cx="8358719" cy="616226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1"/>
          <p:cNvSpPr txBox="1">
            <a:spLocks noGrp="1"/>
          </p:cNvSpPr>
          <p:nvPr>
            <p:ph type="title"/>
          </p:nvPr>
        </p:nvSpPr>
        <p:spPr>
          <a:xfrm>
            <a:off x="1024128" y="585215"/>
            <a:ext cx="9720072" cy="908493"/>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3600"/>
              <a:buFont typeface="Calibri"/>
              <a:buNone/>
            </a:pPr>
            <a:r>
              <a:rPr lang="en-US" sz="3600"/>
              <a:t>Document similarity comparison (distance): an example of the need and value of normalization</a:t>
            </a:r>
            <a:endParaRPr sz="3600"/>
          </a:p>
        </p:txBody>
      </p:sp>
      <p:sp>
        <p:nvSpPr>
          <p:cNvPr id="235" name="Google Shape;235;p21"/>
          <p:cNvSpPr txBox="1">
            <a:spLocks noGrp="1"/>
          </p:cNvSpPr>
          <p:nvPr>
            <p:ph type="body" idx="1"/>
          </p:nvPr>
        </p:nvSpPr>
        <p:spPr>
          <a:xfrm>
            <a:off x="1024129" y="1858017"/>
            <a:ext cx="9720071" cy="4201160"/>
          </a:xfrm>
          <a:prstGeom prst="rect">
            <a:avLst/>
          </a:prstGeom>
          <a:noFill/>
          <a:ln>
            <a:noFill/>
          </a:ln>
        </p:spPr>
        <p:txBody>
          <a:bodyPr spcFirstLastPara="1" wrap="square" lIns="0" tIns="45700" rIns="0" bIns="45700" anchor="t" anchorCtr="0">
            <a:normAutofit/>
          </a:bodyPr>
          <a:lstStyle/>
          <a:p>
            <a:pPr marL="91440" lvl="0" indent="-127000" algn="l" rtl="0">
              <a:lnSpc>
                <a:spcPct val="90000"/>
              </a:lnSpc>
              <a:spcBef>
                <a:spcPts val="0"/>
              </a:spcBef>
              <a:spcAft>
                <a:spcPts val="0"/>
              </a:spcAft>
              <a:buSzPts val="2000"/>
              <a:buChar char=" "/>
            </a:pPr>
            <a:r>
              <a:rPr lang="en-US"/>
              <a:t>1) The </a:t>
            </a:r>
            <a:r>
              <a:rPr lang="en-US" b="1"/>
              <a:t>goal</a:t>
            </a:r>
            <a:r>
              <a:rPr lang="en-US"/>
              <a:t> is to utilize the word types and frequencies in documents </a:t>
            </a:r>
            <a:r>
              <a:rPr lang="en-US" b="1"/>
              <a:t>to determine how similar the documents are. </a:t>
            </a:r>
            <a:endParaRPr/>
          </a:p>
          <a:p>
            <a:pPr marL="91440" lvl="0" indent="-127000" algn="l" rtl="0">
              <a:lnSpc>
                <a:spcPct val="90000"/>
              </a:lnSpc>
              <a:spcBef>
                <a:spcPts val="1400"/>
              </a:spcBef>
              <a:spcAft>
                <a:spcPts val="0"/>
              </a:spcAft>
              <a:buSzPts val="2000"/>
              <a:buChar char=" "/>
            </a:pPr>
            <a:r>
              <a:rPr lang="en-US"/>
              <a:t>2) Recall that similarity is a measure of distance. </a:t>
            </a:r>
            <a:endParaRPr/>
          </a:p>
          <a:p>
            <a:pPr marL="91440" lvl="0" indent="-127000" algn="l" rtl="0">
              <a:lnSpc>
                <a:spcPct val="90000"/>
              </a:lnSpc>
              <a:spcBef>
                <a:spcPts val="1400"/>
              </a:spcBef>
              <a:spcAft>
                <a:spcPts val="0"/>
              </a:spcAft>
              <a:buSzPts val="2000"/>
              <a:buChar char=" "/>
            </a:pPr>
            <a:r>
              <a:rPr lang="en-US"/>
              <a:t>3) First, think about the problem itself. Imagine three documents. Suppose the first has 100 words and the second has 5000 words, and the third has 10,000 words. Simply by the number of words, it will appear that Doc 2 and Doc 3 are more similar. </a:t>
            </a:r>
            <a:endParaRPr/>
          </a:p>
          <a:p>
            <a:pPr marL="91440" lvl="0" indent="-127000" algn="l" rtl="0">
              <a:lnSpc>
                <a:spcPct val="90000"/>
              </a:lnSpc>
              <a:spcBef>
                <a:spcPts val="1400"/>
              </a:spcBef>
              <a:spcAft>
                <a:spcPts val="0"/>
              </a:spcAft>
              <a:buSzPts val="2000"/>
              <a:buChar char=" "/>
            </a:pPr>
            <a:r>
              <a:rPr lang="en-US"/>
              <a:t>4) Therefore, before comparing documents, weighting and normalization must be used.</a:t>
            </a:r>
            <a:endParaRPr b="1" u="sng"/>
          </a:p>
          <a:p>
            <a:pPr marL="91440" lvl="0" indent="-127000" algn="l" rtl="0">
              <a:lnSpc>
                <a:spcPct val="90000"/>
              </a:lnSpc>
              <a:spcBef>
                <a:spcPts val="1400"/>
              </a:spcBef>
              <a:spcAft>
                <a:spcPts val="0"/>
              </a:spcAft>
              <a:buSzPts val="2000"/>
              <a:buChar char=" "/>
            </a:pPr>
            <a:r>
              <a:rPr lang="en-US"/>
              <a:t>5) TF- IDF</a:t>
            </a:r>
            <a:endParaRPr/>
          </a:p>
          <a:p>
            <a:pPr marL="384048" lvl="1" indent="-182880" algn="l" rtl="0">
              <a:lnSpc>
                <a:spcPct val="90000"/>
              </a:lnSpc>
              <a:spcBef>
                <a:spcPts val="400"/>
              </a:spcBef>
              <a:spcAft>
                <a:spcPts val="0"/>
              </a:spcAft>
              <a:buSzPts val="1800"/>
              <a:buChar char="◦"/>
            </a:pPr>
            <a:r>
              <a:rPr lang="en-US"/>
              <a:t>TF stands for TERM FREQUENCY</a:t>
            </a:r>
            <a:endParaRPr/>
          </a:p>
          <a:p>
            <a:pPr marL="384048" lvl="1" indent="-182880" algn="l" rtl="0">
              <a:lnSpc>
                <a:spcPct val="90000"/>
              </a:lnSpc>
              <a:spcBef>
                <a:spcPts val="600"/>
              </a:spcBef>
              <a:spcAft>
                <a:spcPts val="0"/>
              </a:spcAft>
              <a:buSzPts val="1800"/>
              <a:buChar char="◦"/>
            </a:pPr>
            <a:r>
              <a:rPr lang="en-US"/>
              <a:t>IDF stands for INVERSE DOC FREQUENCY</a:t>
            </a:r>
            <a:endParaRPr/>
          </a:p>
          <a:p>
            <a:pPr marL="384048" lvl="1" indent="-182880" algn="l" rtl="0">
              <a:lnSpc>
                <a:spcPct val="90000"/>
              </a:lnSpc>
              <a:spcBef>
                <a:spcPts val="600"/>
              </a:spcBef>
              <a:spcAft>
                <a:spcPts val="0"/>
              </a:spcAft>
              <a:buSzPts val="1800"/>
              <a:buChar char="◦"/>
            </a:pPr>
            <a:r>
              <a:rPr lang="en-US" b="1"/>
              <a:t>TF-IDF is considered a “weight”</a:t>
            </a:r>
            <a:endParaRPr/>
          </a:p>
          <a:p>
            <a:pPr marL="91440" lvl="0" indent="0" algn="l" rtl="0">
              <a:lnSpc>
                <a:spcPct val="90000"/>
              </a:lnSpc>
              <a:spcBef>
                <a:spcPts val="1600"/>
              </a:spcBef>
              <a:spcAft>
                <a:spcPts val="0"/>
              </a:spcAft>
              <a:buSzPts val="2000"/>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22"/>
          <p:cNvPicPr preferRelativeResize="0"/>
          <p:nvPr/>
        </p:nvPicPr>
        <p:blipFill rotWithShape="1">
          <a:blip r:embed="rId3">
            <a:alphaModFix/>
          </a:blip>
          <a:srcRect/>
          <a:stretch/>
        </p:blipFill>
        <p:spPr>
          <a:xfrm>
            <a:off x="6287680" y="867454"/>
            <a:ext cx="5516477" cy="3687507"/>
          </a:xfrm>
          <a:prstGeom prst="rect">
            <a:avLst/>
          </a:prstGeom>
          <a:noFill/>
          <a:ln>
            <a:noFill/>
          </a:ln>
        </p:spPr>
      </p:pic>
      <p:sp>
        <p:nvSpPr>
          <p:cNvPr id="241" name="Google Shape;241;p22"/>
          <p:cNvSpPr txBox="1">
            <a:spLocks noGrp="1"/>
          </p:cNvSpPr>
          <p:nvPr>
            <p:ph type="title"/>
          </p:nvPr>
        </p:nvSpPr>
        <p:spPr>
          <a:xfrm>
            <a:off x="1024128" y="585216"/>
            <a:ext cx="2190471" cy="672084"/>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400"/>
              <a:buFont typeface="Calibri"/>
              <a:buNone/>
            </a:pPr>
            <a:r>
              <a:rPr lang="en-US" sz="4400"/>
              <a:t>TF - IDF</a:t>
            </a:r>
            <a:endParaRPr sz="4400"/>
          </a:p>
        </p:txBody>
      </p:sp>
      <p:sp>
        <p:nvSpPr>
          <p:cNvPr id="242" name="Google Shape;242;p22"/>
          <p:cNvSpPr txBox="1">
            <a:spLocks noGrp="1"/>
          </p:cNvSpPr>
          <p:nvPr>
            <p:ph type="body" idx="1"/>
          </p:nvPr>
        </p:nvSpPr>
        <p:spPr>
          <a:xfrm>
            <a:off x="779910" y="1459632"/>
            <a:ext cx="6887419" cy="5122912"/>
          </a:xfrm>
          <a:prstGeom prst="rect">
            <a:avLst/>
          </a:prstGeom>
          <a:noFill/>
          <a:ln>
            <a:noFill/>
          </a:ln>
        </p:spPr>
        <p:txBody>
          <a:bodyPr spcFirstLastPara="1" wrap="square" lIns="0" tIns="45700" rIns="0" bIns="45700" anchor="t" anchorCtr="0">
            <a:normAutofit/>
          </a:bodyPr>
          <a:lstStyle/>
          <a:p>
            <a:pPr marL="0" lvl="0" indent="0" algn="l" rtl="0">
              <a:lnSpc>
                <a:spcPct val="80000"/>
              </a:lnSpc>
              <a:spcBef>
                <a:spcPts val="0"/>
              </a:spcBef>
              <a:spcAft>
                <a:spcPts val="0"/>
              </a:spcAft>
              <a:buSzPts val="1850"/>
              <a:buNone/>
            </a:pPr>
            <a:endParaRPr sz="1850"/>
          </a:p>
          <a:p>
            <a:pPr marL="91440" lvl="0" indent="-117475" algn="l" rtl="0">
              <a:lnSpc>
                <a:spcPct val="80000"/>
              </a:lnSpc>
              <a:spcBef>
                <a:spcPts val="1400"/>
              </a:spcBef>
              <a:spcAft>
                <a:spcPts val="0"/>
              </a:spcAft>
              <a:buSzPts val="1850"/>
              <a:buChar char=" "/>
            </a:pPr>
            <a:r>
              <a:rPr lang="en-US" sz="1850" b="1"/>
              <a:t>    TF: Term Frequency</a:t>
            </a:r>
            <a:r>
              <a:rPr lang="en-US" sz="1850"/>
              <a:t>, which measures how frequently a term occurs in a document. Since every document is different in length, it is possible that a term would appear much more times in long documents than shorter ones. Thus, the term frequency is often divided by the document length (aka. the total number of terms in the document) as a way of normalization:</a:t>
            </a:r>
            <a:endParaRPr sz="1850"/>
          </a:p>
          <a:p>
            <a:pPr marL="91440" lvl="0" indent="-117475" algn="l" rtl="0">
              <a:lnSpc>
                <a:spcPct val="80000"/>
              </a:lnSpc>
              <a:spcBef>
                <a:spcPts val="1400"/>
              </a:spcBef>
              <a:spcAft>
                <a:spcPts val="0"/>
              </a:spcAft>
              <a:buSzPts val="1850"/>
              <a:buChar char=" "/>
            </a:pPr>
            <a:r>
              <a:rPr lang="en-US" sz="1850" b="1"/>
              <a:t>    TF(t) = (Number of times term t appears in a document) / (Total number of terms in the document).</a:t>
            </a:r>
            <a:endParaRPr sz="1850" b="1"/>
          </a:p>
          <a:p>
            <a:pPr marL="91440" lvl="0" indent="-117475" algn="l" rtl="0">
              <a:lnSpc>
                <a:spcPct val="80000"/>
              </a:lnSpc>
              <a:spcBef>
                <a:spcPts val="1400"/>
              </a:spcBef>
              <a:spcAft>
                <a:spcPts val="0"/>
              </a:spcAft>
              <a:buSzPts val="1850"/>
              <a:buChar char=" "/>
            </a:pPr>
            <a:r>
              <a:rPr lang="en-US" sz="1850"/>
              <a:t>    </a:t>
            </a:r>
            <a:r>
              <a:rPr lang="en-US" sz="1850" b="1"/>
              <a:t>IDF: Inverse Document Frequency</a:t>
            </a:r>
            <a:r>
              <a:rPr lang="en-US" sz="1850"/>
              <a:t>, which measures how important a term is. While computing TF, all terms are considered equally important. However it is known that certain terms, such as "is", "of", and "that", may appear a lot of times but have little importance. Thus we need to weigh down the frequent terms while scale up the rare ones, by computing the following:</a:t>
            </a:r>
            <a:endParaRPr sz="1850"/>
          </a:p>
          <a:p>
            <a:pPr marL="91440" lvl="0" indent="-117475" algn="l" rtl="0">
              <a:lnSpc>
                <a:spcPct val="80000"/>
              </a:lnSpc>
              <a:spcBef>
                <a:spcPts val="1400"/>
              </a:spcBef>
              <a:spcAft>
                <a:spcPts val="0"/>
              </a:spcAft>
              <a:buSzPts val="1850"/>
              <a:buChar char=" "/>
            </a:pPr>
            <a:r>
              <a:rPr lang="en-US" sz="1850"/>
              <a:t>    </a:t>
            </a:r>
            <a:r>
              <a:rPr lang="en-US" sz="1850" b="1"/>
              <a:t>IDF(t) = log_e(Total number of documents / Number of documents with term t in it).</a:t>
            </a:r>
            <a:endParaRPr/>
          </a:p>
          <a:p>
            <a:pPr marL="91440" lvl="0" indent="0" algn="l" rtl="0">
              <a:lnSpc>
                <a:spcPct val="80000"/>
              </a:lnSpc>
              <a:spcBef>
                <a:spcPts val="1400"/>
              </a:spcBef>
              <a:spcAft>
                <a:spcPts val="0"/>
              </a:spcAft>
              <a:buSzPts val="1850"/>
              <a:buNone/>
            </a:pPr>
            <a:endParaRPr sz="185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23"/>
          <p:cNvSpPr txBox="1">
            <a:spLocks noGrp="1"/>
          </p:cNvSpPr>
          <p:nvPr>
            <p:ph type="title"/>
          </p:nvPr>
        </p:nvSpPr>
        <p:spPr>
          <a:xfrm>
            <a:off x="1024128" y="585216"/>
            <a:ext cx="9720072" cy="517963"/>
          </a:xfrm>
          <a:prstGeom prst="rect">
            <a:avLst/>
          </a:prstGeom>
          <a:noFill/>
          <a:ln>
            <a:noFill/>
          </a:ln>
        </p:spPr>
        <p:txBody>
          <a:bodyPr spcFirstLastPara="1" wrap="square" lIns="91425" tIns="45700" rIns="91425" bIns="45700" anchor="b" anchorCtr="0">
            <a:normAutofit fontScale="90000"/>
          </a:bodyPr>
          <a:lstStyle/>
          <a:p>
            <a:pPr marL="0" lvl="0" indent="0" algn="l" rtl="0">
              <a:lnSpc>
                <a:spcPct val="85000"/>
              </a:lnSpc>
              <a:spcBef>
                <a:spcPts val="0"/>
              </a:spcBef>
              <a:spcAft>
                <a:spcPts val="0"/>
              </a:spcAft>
              <a:buClr>
                <a:srgbClr val="3F3F3F"/>
              </a:buClr>
              <a:buSzPts val="4320"/>
              <a:buFont typeface="Calibri"/>
              <a:buNone/>
            </a:pPr>
            <a:r>
              <a:rPr lang="en-US" sz="4320"/>
              <a:t>TF-IDF Example</a:t>
            </a:r>
            <a:endParaRPr sz="4320"/>
          </a:p>
        </p:txBody>
      </p:sp>
      <p:sp>
        <p:nvSpPr>
          <p:cNvPr id="248" name="Google Shape;248;p23"/>
          <p:cNvSpPr/>
          <p:nvPr/>
        </p:nvSpPr>
        <p:spPr>
          <a:xfrm>
            <a:off x="637131" y="2242526"/>
            <a:ext cx="11265407" cy="34163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 Example:</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Consider a document containing 100 words wherein the word cat appears 3 times. </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TF for cat = (3 / 100) = 0.03. </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Now, assume we have 10 million documents and the word cat appears in one thousand of these. </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IDF = log(10,000,000 / 1,000) = 4. </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Thus, the </a:t>
            </a:r>
            <a:r>
              <a:rPr lang="en-US" sz="2400" b="1">
                <a:solidFill>
                  <a:schemeClr val="dk1"/>
                </a:solidFill>
                <a:latin typeface="Calibri"/>
                <a:ea typeface="Calibri"/>
                <a:cs typeface="Calibri"/>
                <a:sym typeface="Calibri"/>
              </a:rPr>
              <a:t>TF-IDF weight </a:t>
            </a:r>
            <a:r>
              <a:rPr lang="en-US" sz="2400">
                <a:solidFill>
                  <a:schemeClr val="dk1"/>
                </a:solidFill>
                <a:latin typeface="Calibri"/>
                <a:ea typeface="Calibri"/>
                <a:cs typeface="Calibri"/>
                <a:sym typeface="Calibri"/>
              </a:rPr>
              <a:t>is the product of these quantities: </a:t>
            </a:r>
            <a:r>
              <a:rPr lang="en-US" sz="2400" b="1">
                <a:solidFill>
                  <a:schemeClr val="dk1"/>
                </a:solidFill>
                <a:latin typeface="Calibri"/>
                <a:ea typeface="Calibri"/>
                <a:cs typeface="Calibri"/>
                <a:sym typeface="Calibri"/>
              </a:rPr>
              <a:t>0.03 * 4 = 0.12</a:t>
            </a:r>
            <a:r>
              <a:rPr lang="en-US" sz="2400">
                <a:solidFill>
                  <a:schemeClr val="dk1"/>
                </a:solidFill>
                <a:latin typeface="Calibri"/>
                <a:ea typeface="Calibri"/>
                <a:cs typeface="Calibri"/>
                <a:sym typeface="Calibri"/>
              </a:rPr>
              <a:t>.</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4"/>
          <p:cNvSpPr txBox="1">
            <a:spLocks noGrp="1"/>
          </p:cNvSpPr>
          <p:nvPr>
            <p:ph type="title"/>
          </p:nvPr>
        </p:nvSpPr>
        <p:spPr>
          <a:xfrm>
            <a:off x="1024128" y="585216"/>
            <a:ext cx="5393711" cy="902814"/>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3600"/>
              <a:buFont typeface="Calibri"/>
              <a:buNone/>
            </a:pPr>
            <a:r>
              <a:rPr lang="en-US" sz="3200" dirty="0"/>
              <a:t>Similarity measures: measuring the “distance” between document vectors in d space.</a:t>
            </a:r>
            <a:endParaRPr sz="3200" dirty="0"/>
          </a:p>
        </p:txBody>
      </p:sp>
      <p:sp>
        <p:nvSpPr>
          <p:cNvPr id="254" name="Google Shape;254;p24"/>
          <p:cNvSpPr txBox="1">
            <a:spLocks noGrp="1"/>
          </p:cNvSpPr>
          <p:nvPr>
            <p:ph type="body" idx="1"/>
          </p:nvPr>
        </p:nvSpPr>
        <p:spPr>
          <a:xfrm>
            <a:off x="595326" y="2715080"/>
            <a:ext cx="5581134" cy="4023360"/>
          </a:xfrm>
          <a:prstGeom prst="rect">
            <a:avLst/>
          </a:prstGeom>
          <a:noFill/>
          <a:ln>
            <a:noFill/>
          </a:ln>
        </p:spPr>
        <p:txBody>
          <a:bodyPr spcFirstLastPara="1" wrap="square" lIns="0" tIns="45700" rIns="0" bIns="45700" anchor="t" anchorCtr="0">
            <a:normAutofit/>
          </a:bodyPr>
          <a:lstStyle/>
          <a:p>
            <a:pPr marL="0" lvl="0" indent="0" algn="l" rtl="0">
              <a:lnSpc>
                <a:spcPct val="90000"/>
              </a:lnSpc>
              <a:spcBef>
                <a:spcPts val="0"/>
              </a:spcBef>
              <a:spcAft>
                <a:spcPts val="0"/>
              </a:spcAft>
              <a:buSzPts val="2000"/>
              <a:buNone/>
            </a:pPr>
            <a:r>
              <a:rPr lang="en-US" dirty="0"/>
              <a:t>Options for measuring the Distance (or similarity) between documents:</a:t>
            </a:r>
            <a:endParaRPr dirty="0"/>
          </a:p>
          <a:p>
            <a:pPr marL="0" lvl="0" indent="0" algn="l" rtl="0">
              <a:lnSpc>
                <a:spcPct val="90000"/>
              </a:lnSpc>
              <a:spcBef>
                <a:spcPts val="1400"/>
              </a:spcBef>
              <a:spcAft>
                <a:spcPts val="0"/>
              </a:spcAft>
              <a:buSzPts val="2000"/>
              <a:buNone/>
            </a:pPr>
            <a:endParaRPr dirty="0"/>
          </a:p>
          <a:p>
            <a:pPr marL="457200" lvl="0" indent="-457200" algn="l" rtl="0">
              <a:lnSpc>
                <a:spcPct val="90000"/>
              </a:lnSpc>
              <a:spcBef>
                <a:spcPts val="1400"/>
              </a:spcBef>
              <a:spcAft>
                <a:spcPts val="0"/>
              </a:spcAft>
              <a:buSzPts val="2000"/>
              <a:buAutoNum type="arabicParenR"/>
            </a:pPr>
            <a:r>
              <a:rPr lang="en-US" dirty="0"/>
              <a:t>Euclidean – this is not a good idea, as the greater the dimension, the less accurate the measure. (recall that the number of words you are looking at IS the dimension). Euclidean distance can be very large for vectors of different length. </a:t>
            </a:r>
            <a:endParaRPr dirty="0"/>
          </a:p>
          <a:p>
            <a:pPr marL="457200" lvl="0" indent="-457200" algn="l" rtl="0">
              <a:lnSpc>
                <a:spcPct val="90000"/>
              </a:lnSpc>
              <a:spcBef>
                <a:spcPts val="1400"/>
              </a:spcBef>
              <a:spcAft>
                <a:spcPts val="0"/>
              </a:spcAft>
              <a:buSzPts val="2000"/>
              <a:buAutoNum type="arabicParenR"/>
            </a:pPr>
            <a:r>
              <a:rPr lang="en-US" b="1" dirty="0"/>
              <a:t>Angles between </a:t>
            </a:r>
            <a:r>
              <a:rPr lang="en-US" dirty="0"/>
              <a:t>vectors is a better measure… COSINE SIMILARITY</a:t>
            </a:r>
            <a:endParaRPr dirty="0"/>
          </a:p>
          <a:p>
            <a:pPr marL="457200" lvl="0" indent="-330200" algn="l" rtl="0">
              <a:lnSpc>
                <a:spcPct val="90000"/>
              </a:lnSpc>
              <a:spcBef>
                <a:spcPts val="1400"/>
              </a:spcBef>
              <a:spcAft>
                <a:spcPts val="0"/>
              </a:spcAft>
              <a:buSzPts val="2000"/>
              <a:buNone/>
            </a:pPr>
            <a:endParaRPr dirty="0"/>
          </a:p>
        </p:txBody>
      </p:sp>
      <p:pic>
        <p:nvPicPr>
          <p:cNvPr id="255" name="Google Shape;255;p24"/>
          <p:cNvPicPr preferRelativeResize="0"/>
          <p:nvPr/>
        </p:nvPicPr>
        <p:blipFill rotWithShape="1">
          <a:blip r:embed="rId3">
            <a:alphaModFix/>
          </a:blip>
          <a:srcRect/>
          <a:stretch/>
        </p:blipFill>
        <p:spPr>
          <a:xfrm>
            <a:off x="6900596" y="250108"/>
            <a:ext cx="4841816" cy="3127244"/>
          </a:xfrm>
          <a:prstGeom prst="rect">
            <a:avLst/>
          </a:prstGeom>
          <a:noFill/>
          <a:ln>
            <a:noFill/>
          </a:ln>
        </p:spPr>
      </p:pic>
      <p:pic>
        <p:nvPicPr>
          <p:cNvPr id="256" name="Google Shape;256;p24"/>
          <p:cNvPicPr preferRelativeResize="0"/>
          <p:nvPr/>
        </p:nvPicPr>
        <p:blipFill rotWithShape="1">
          <a:blip r:embed="rId4">
            <a:alphaModFix/>
          </a:blip>
          <a:srcRect/>
          <a:stretch/>
        </p:blipFill>
        <p:spPr>
          <a:xfrm>
            <a:off x="6417838" y="3869557"/>
            <a:ext cx="5324573" cy="2435855"/>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25"/>
          <p:cNvSpPr txBox="1">
            <a:spLocks noGrp="1"/>
          </p:cNvSpPr>
          <p:nvPr>
            <p:ph type="title"/>
          </p:nvPr>
        </p:nvSpPr>
        <p:spPr>
          <a:xfrm>
            <a:off x="1024128" y="585216"/>
            <a:ext cx="9720072" cy="840339"/>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000"/>
              <a:buFont typeface="Calibri"/>
              <a:buNone/>
            </a:pPr>
            <a:r>
              <a:rPr lang="en-US" sz="4000"/>
              <a:t>Length normalization using cosine (L2 norm)</a:t>
            </a:r>
            <a:endParaRPr sz="4000"/>
          </a:p>
        </p:txBody>
      </p:sp>
      <p:pic>
        <p:nvPicPr>
          <p:cNvPr id="262" name="Google Shape;262;p25"/>
          <p:cNvPicPr preferRelativeResize="0">
            <a:picLocks noGrp="1"/>
          </p:cNvPicPr>
          <p:nvPr>
            <p:ph type="body" idx="1"/>
          </p:nvPr>
        </p:nvPicPr>
        <p:blipFill rotWithShape="1">
          <a:blip r:embed="rId3">
            <a:alphaModFix/>
          </a:blip>
          <a:srcRect/>
          <a:stretch/>
        </p:blipFill>
        <p:spPr>
          <a:xfrm>
            <a:off x="1638735" y="1993505"/>
            <a:ext cx="8490857" cy="436522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3"/>
          <p:cNvSpPr txBox="1">
            <a:spLocks noGrp="1"/>
          </p:cNvSpPr>
          <p:nvPr>
            <p:ph type="title"/>
          </p:nvPr>
        </p:nvSpPr>
        <p:spPr>
          <a:xfrm>
            <a:off x="478028" y="656395"/>
            <a:ext cx="9720072" cy="557784"/>
          </a:xfrm>
          <a:prstGeom prst="rect">
            <a:avLst/>
          </a:prstGeom>
          <a:noFill/>
          <a:ln>
            <a:noFill/>
          </a:ln>
        </p:spPr>
        <p:txBody>
          <a:bodyPr spcFirstLastPara="1" wrap="square" lIns="91425" tIns="45700" rIns="91425" bIns="45700" anchor="b" anchorCtr="0">
            <a:normAutofit fontScale="90000"/>
          </a:bodyPr>
          <a:lstStyle/>
          <a:p>
            <a:pPr marL="0" lvl="0" indent="0" algn="l" rtl="0">
              <a:lnSpc>
                <a:spcPct val="85000"/>
              </a:lnSpc>
              <a:spcBef>
                <a:spcPts val="0"/>
              </a:spcBef>
              <a:spcAft>
                <a:spcPts val="0"/>
              </a:spcAft>
              <a:buClr>
                <a:srgbClr val="3F3F3F"/>
              </a:buClr>
              <a:buSzPts val="3959"/>
              <a:buFont typeface="Calibri"/>
              <a:buNone/>
            </a:pPr>
            <a:r>
              <a:rPr lang="en-US" sz="3959"/>
              <a:t>What is a VECTOR (in a dataset)?</a:t>
            </a:r>
            <a:endParaRPr sz="3959"/>
          </a:p>
        </p:txBody>
      </p:sp>
      <p:pic>
        <p:nvPicPr>
          <p:cNvPr id="118" name="Google Shape;118;p3"/>
          <p:cNvPicPr preferRelativeResize="0"/>
          <p:nvPr/>
        </p:nvPicPr>
        <p:blipFill rotWithShape="1">
          <a:blip r:embed="rId3">
            <a:alphaModFix/>
          </a:blip>
          <a:srcRect/>
          <a:stretch/>
        </p:blipFill>
        <p:spPr>
          <a:xfrm>
            <a:off x="279400" y="1277741"/>
            <a:ext cx="2571750" cy="2784671"/>
          </a:xfrm>
          <a:prstGeom prst="rect">
            <a:avLst/>
          </a:prstGeom>
          <a:noFill/>
          <a:ln>
            <a:noFill/>
          </a:ln>
          <a:effectLst>
            <a:outerShdw blurRad="292100" dist="139700" dir="2700000" algn="tl" rotWithShape="0">
              <a:srgbClr val="333333">
                <a:alpha val="64705"/>
              </a:srgbClr>
            </a:outerShdw>
          </a:effectLst>
        </p:spPr>
      </p:pic>
      <p:pic>
        <p:nvPicPr>
          <p:cNvPr id="119" name="Google Shape;119;p3"/>
          <p:cNvPicPr preferRelativeResize="0"/>
          <p:nvPr/>
        </p:nvPicPr>
        <p:blipFill rotWithShape="1">
          <a:blip r:embed="rId4">
            <a:alphaModFix/>
          </a:blip>
          <a:srcRect/>
          <a:stretch/>
        </p:blipFill>
        <p:spPr>
          <a:xfrm>
            <a:off x="7704871" y="596900"/>
            <a:ext cx="4271192" cy="2927350"/>
          </a:xfrm>
          <a:prstGeom prst="rect">
            <a:avLst/>
          </a:prstGeom>
          <a:noFill/>
          <a:ln>
            <a:noFill/>
          </a:ln>
          <a:effectLst>
            <a:outerShdw blurRad="292100" dist="139700" dir="2700000" algn="tl" rotWithShape="0">
              <a:srgbClr val="333333">
                <a:alpha val="64705"/>
              </a:srgbClr>
            </a:outerShdw>
          </a:effectLst>
        </p:spPr>
      </p:pic>
      <p:pic>
        <p:nvPicPr>
          <p:cNvPr id="120" name="Google Shape;120;p3"/>
          <p:cNvPicPr preferRelativeResize="0"/>
          <p:nvPr/>
        </p:nvPicPr>
        <p:blipFill rotWithShape="1">
          <a:blip r:embed="rId5">
            <a:alphaModFix/>
          </a:blip>
          <a:srcRect/>
          <a:stretch/>
        </p:blipFill>
        <p:spPr>
          <a:xfrm>
            <a:off x="2021444" y="3733800"/>
            <a:ext cx="7903606" cy="3035300"/>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26"/>
          <p:cNvSpPr txBox="1">
            <a:spLocks noGrp="1"/>
          </p:cNvSpPr>
          <p:nvPr>
            <p:ph type="title"/>
          </p:nvPr>
        </p:nvSpPr>
        <p:spPr>
          <a:xfrm>
            <a:off x="1024128" y="585216"/>
            <a:ext cx="5336915" cy="806262"/>
          </a:xfrm>
          <a:prstGeom prst="rect">
            <a:avLst/>
          </a:prstGeom>
          <a:noFill/>
          <a:ln>
            <a:noFill/>
          </a:ln>
        </p:spPr>
        <p:txBody>
          <a:bodyPr spcFirstLastPara="1" wrap="square" lIns="91425" tIns="45700" rIns="91425" bIns="45700" anchor="b" anchorCtr="0">
            <a:normAutofit fontScale="90000"/>
          </a:bodyPr>
          <a:lstStyle/>
          <a:p>
            <a:pPr marL="0" lvl="0" indent="0" algn="l" rtl="0">
              <a:lnSpc>
                <a:spcPct val="85000"/>
              </a:lnSpc>
              <a:spcBef>
                <a:spcPts val="0"/>
              </a:spcBef>
              <a:spcAft>
                <a:spcPts val="0"/>
              </a:spcAft>
              <a:buClr>
                <a:srgbClr val="3F3F3F"/>
              </a:buClr>
              <a:buSzPts val="3959"/>
              <a:buFont typeface="Calibri"/>
              <a:buNone/>
            </a:pPr>
            <a:r>
              <a:rPr lang="en-US" sz="3959"/>
              <a:t>Cosine similarity example</a:t>
            </a:r>
            <a:endParaRPr sz="3959"/>
          </a:p>
        </p:txBody>
      </p:sp>
      <p:pic>
        <p:nvPicPr>
          <p:cNvPr id="268" name="Google Shape;268;p26"/>
          <p:cNvPicPr preferRelativeResize="0">
            <a:picLocks noGrp="1"/>
          </p:cNvPicPr>
          <p:nvPr>
            <p:ph type="body" idx="1"/>
          </p:nvPr>
        </p:nvPicPr>
        <p:blipFill rotWithShape="1">
          <a:blip r:embed="rId3">
            <a:alphaModFix/>
          </a:blip>
          <a:srcRect/>
          <a:stretch/>
        </p:blipFill>
        <p:spPr>
          <a:xfrm>
            <a:off x="301013" y="2074049"/>
            <a:ext cx="7995109" cy="4319140"/>
          </a:xfrm>
          <a:prstGeom prst="rect">
            <a:avLst/>
          </a:prstGeom>
          <a:noFill/>
          <a:ln>
            <a:noFill/>
          </a:ln>
        </p:spPr>
      </p:pic>
      <p:pic>
        <p:nvPicPr>
          <p:cNvPr id="269" name="Google Shape;269;p26"/>
          <p:cNvPicPr preferRelativeResize="0"/>
          <p:nvPr/>
        </p:nvPicPr>
        <p:blipFill rotWithShape="1">
          <a:blip r:embed="rId4">
            <a:alphaModFix/>
          </a:blip>
          <a:srcRect/>
          <a:stretch/>
        </p:blipFill>
        <p:spPr>
          <a:xfrm>
            <a:off x="7346142" y="1308760"/>
            <a:ext cx="4667250" cy="1082675"/>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27"/>
          <p:cNvPicPr preferRelativeResize="0">
            <a:picLocks noGrp="1"/>
          </p:cNvPicPr>
          <p:nvPr>
            <p:ph type="body" idx="1"/>
          </p:nvPr>
        </p:nvPicPr>
        <p:blipFill rotWithShape="1">
          <a:blip r:embed="rId3">
            <a:alphaModFix/>
          </a:blip>
          <a:srcRect/>
          <a:stretch/>
        </p:blipFill>
        <p:spPr>
          <a:xfrm>
            <a:off x="1091160" y="860819"/>
            <a:ext cx="9586008" cy="540763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29"/>
          <p:cNvSpPr txBox="1">
            <a:spLocks noGrp="1"/>
          </p:cNvSpPr>
          <p:nvPr>
            <p:ph type="title"/>
          </p:nvPr>
        </p:nvSpPr>
        <p:spPr>
          <a:xfrm>
            <a:off x="1024128" y="585216"/>
            <a:ext cx="9720072" cy="1078484"/>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000"/>
              <a:buFont typeface="Calibri"/>
              <a:buNone/>
            </a:pPr>
            <a:r>
              <a:rPr lang="en-US" sz="4000"/>
              <a:t>Back to clustering: two main types</a:t>
            </a:r>
            <a:endParaRPr sz="4000"/>
          </a:p>
        </p:txBody>
      </p:sp>
      <p:sp>
        <p:nvSpPr>
          <p:cNvPr id="285" name="Google Shape;285;p29"/>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p>
            <a:pPr marL="91440" lvl="0" indent="-127000" algn="l" rtl="0">
              <a:lnSpc>
                <a:spcPct val="90000"/>
              </a:lnSpc>
              <a:spcBef>
                <a:spcPts val="0"/>
              </a:spcBef>
              <a:spcAft>
                <a:spcPts val="0"/>
              </a:spcAft>
              <a:buSzPts val="2000"/>
              <a:buChar char=" "/>
            </a:pPr>
            <a:r>
              <a:rPr lang="en-US" dirty="0"/>
              <a:t>1) </a:t>
            </a:r>
            <a:r>
              <a:rPr lang="en-US" b="1" dirty="0"/>
              <a:t>Partitioned</a:t>
            </a:r>
            <a:r>
              <a:rPr lang="en-US" dirty="0"/>
              <a:t> (also known as point assignment) – top down – divide objects into non-overlapping</a:t>
            </a:r>
            <a:endParaRPr dirty="0"/>
          </a:p>
          <a:p>
            <a:pPr marL="0" lvl="0" indent="0" algn="l" rtl="0">
              <a:lnSpc>
                <a:spcPct val="90000"/>
              </a:lnSpc>
              <a:spcBef>
                <a:spcPts val="1400"/>
              </a:spcBef>
              <a:spcAft>
                <a:spcPts val="0"/>
              </a:spcAft>
              <a:buSzPts val="2000"/>
              <a:buNone/>
            </a:pPr>
            <a:r>
              <a:rPr lang="en-US" dirty="0"/>
              <a:t>	k-means, k-medoids, CLARANS</a:t>
            </a:r>
          </a:p>
          <a:p>
            <a:pPr marL="0" lvl="0" indent="0" algn="l" rtl="0">
              <a:lnSpc>
                <a:spcPct val="90000"/>
              </a:lnSpc>
              <a:spcBef>
                <a:spcPts val="1400"/>
              </a:spcBef>
              <a:spcAft>
                <a:spcPts val="0"/>
              </a:spcAft>
              <a:buSzPts val="2000"/>
              <a:buNone/>
            </a:pPr>
            <a:r>
              <a:rPr lang="en-US" dirty="0"/>
              <a:t>	EM – Expectation Maximization (Prob of cluster membership)</a:t>
            </a:r>
            <a:endParaRPr dirty="0"/>
          </a:p>
          <a:p>
            <a:pPr marL="91440" lvl="0" indent="-127000" algn="l" rtl="0">
              <a:lnSpc>
                <a:spcPct val="90000"/>
              </a:lnSpc>
              <a:spcBef>
                <a:spcPts val="1400"/>
              </a:spcBef>
              <a:spcAft>
                <a:spcPts val="0"/>
              </a:spcAft>
              <a:buSzPts val="2000"/>
              <a:buChar char=" "/>
            </a:pPr>
            <a:r>
              <a:rPr lang="en-US" dirty="0"/>
              <a:t>2) </a:t>
            </a:r>
            <a:r>
              <a:rPr lang="en-US" b="1" dirty="0"/>
              <a:t>Hierarchical</a:t>
            </a:r>
            <a:r>
              <a:rPr lang="en-US" dirty="0"/>
              <a:t> – bottom up – all points start as their own cluster – then merge and grow into larger clusters based on closeness/similarity. </a:t>
            </a:r>
            <a:endParaRPr dirty="0"/>
          </a:p>
          <a:p>
            <a:pPr marL="91440" lvl="0" indent="-127000" algn="l" rtl="0">
              <a:lnSpc>
                <a:spcPct val="90000"/>
              </a:lnSpc>
              <a:spcBef>
                <a:spcPts val="1400"/>
              </a:spcBef>
              <a:spcAft>
                <a:spcPts val="0"/>
              </a:spcAft>
              <a:buSzPts val="2000"/>
              <a:buChar char=" "/>
            </a:pPr>
            <a:r>
              <a:rPr lang="en-US" dirty="0"/>
              <a:t>          DIANA (</a:t>
            </a:r>
            <a:r>
              <a:rPr lang="en-US" dirty="0" err="1"/>
              <a:t>DIvisive</a:t>
            </a:r>
            <a:r>
              <a:rPr lang="en-US" dirty="0"/>
              <a:t> </a:t>
            </a:r>
            <a:r>
              <a:rPr lang="en-US" dirty="0" err="1"/>
              <a:t>ANAlysis</a:t>
            </a:r>
            <a:r>
              <a:rPr lang="en-US" dirty="0"/>
              <a:t> Clustering), AGNES (Agglomerative Nesting), BIRCH (Balanced, Iterative, Reductive), ROCK (Robust </a:t>
            </a:r>
            <a:r>
              <a:rPr lang="en-US" dirty="0" err="1"/>
              <a:t>CLustering</a:t>
            </a:r>
            <a:r>
              <a:rPr lang="en-US" dirty="0"/>
              <a:t>), CHAMELEON</a:t>
            </a:r>
            <a:endParaRPr dirty="0"/>
          </a:p>
          <a:p>
            <a:pPr marL="91440" lvl="0" indent="0" algn="l" rtl="0">
              <a:lnSpc>
                <a:spcPct val="90000"/>
              </a:lnSpc>
              <a:spcBef>
                <a:spcPts val="1400"/>
              </a:spcBef>
              <a:spcAft>
                <a:spcPts val="0"/>
              </a:spcAft>
              <a:buSzPts val="2000"/>
              <a:buNone/>
            </a:pPr>
            <a:endParaRPr dirty="0"/>
          </a:p>
          <a:p>
            <a:pPr marL="91440" lvl="0" indent="-127000" algn="l" rtl="0">
              <a:lnSpc>
                <a:spcPct val="90000"/>
              </a:lnSpc>
              <a:spcBef>
                <a:spcPts val="1400"/>
              </a:spcBef>
              <a:spcAft>
                <a:spcPts val="0"/>
              </a:spcAft>
              <a:buSzPts val="2000"/>
              <a:buChar char=" "/>
            </a:pPr>
            <a:r>
              <a:rPr lang="en-US" dirty="0"/>
              <a:t>3) </a:t>
            </a:r>
            <a:r>
              <a:rPr lang="en-US" b="1" dirty="0"/>
              <a:t>DBSCAN</a:t>
            </a: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30"/>
          <p:cNvSpPr txBox="1">
            <a:spLocks noGrp="1"/>
          </p:cNvSpPr>
          <p:nvPr>
            <p:ph type="title"/>
          </p:nvPr>
        </p:nvSpPr>
        <p:spPr>
          <a:xfrm>
            <a:off x="2349126" y="620272"/>
            <a:ext cx="7024744" cy="814784"/>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a:t>Partition vs. Hierarchical</a:t>
            </a:r>
            <a:endParaRPr/>
          </a:p>
        </p:txBody>
      </p:sp>
      <p:sp>
        <p:nvSpPr>
          <p:cNvPr id="291" name="Google Shape;291;p30"/>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September 14, 2020</a:t>
            </a:r>
            <a:endParaRPr/>
          </a:p>
        </p:txBody>
      </p:sp>
      <p:sp>
        <p:nvSpPr>
          <p:cNvPr id="292" name="Google Shape;292;p30"/>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33</a:t>
            </a:fld>
            <a:endParaRPr/>
          </a:p>
        </p:txBody>
      </p:sp>
      <p:pic>
        <p:nvPicPr>
          <p:cNvPr id="293" name="Google Shape;293;p30"/>
          <p:cNvPicPr preferRelativeResize="0"/>
          <p:nvPr/>
        </p:nvPicPr>
        <p:blipFill rotWithShape="1">
          <a:blip r:embed="rId3">
            <a:alphaModFix/>
          </a:blip>
          <a:srcRect/>
          <a:stretch/>
        </p:blipFill>
        <p:spPr>
          <a:xfrm>
            <a:off x="2461032" y="1465711"/>
            <a:ext cx="7193957" cy="46660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1"/>
          <p:cNvSpPr txBox="1">
            <a:spLocks noGrp="1"/>
          </p:cNvSpPr>
          <p:nvPr>
            <p:ph type="title"/>
          </p:nvPr>
        </p:nvSpPr>
        <p:spPr>
          <a:xfrm>
            <a:off x="1024128" y="585216"/>
            <a:ext cx="9720072" cy="818134"/>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400"/>
              <a:buFont typeface="Calibri"/>
              <a:buNone/>
            </a:pPr>
            <a:r>
              <a:rPr lang="en-US" sz="4400"/>
              <a:t>Other special clustering types</a:t>
            </a:r>
            <a:endParaRPr sz="4400"/>
          </a:p>
        </p:txBody>
      </p:sp>
      <p:pic>
        <p:nvPicPr>
          <p:cNvPr id="299" name="Google Shape;299;p31"/>
          <p:cNvPicPr preferRelativeResize="0">
            <a:picLocks noGrp="1"/>
          </p:cNvPicPr>
          <p:nvPr>
            <p:ph type="body" idx="1"/>
          </p:nvPr>
        </p:nvPicPr>
        <p:blipFill rotWithShape="1">
          <a:blip r:embed="rId3">
            <a:alphaModFix/>
          </a:blip>
          <a:srcRect/>
          <a:stretch/>
        </p:blipFill>
        <p:spPr>
          <a:xfrm>
            <a:off x="1651000" y="1525804"/>
            <a:ext cx="8000639" cy="467497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2"/>
          <p:cNvSpPr txBox="1">
            <a:spLocks noGrp="1"/>
          </p:cNvSpPr>
          <p:nvPr>
            <p:ph type="title"/>
          </p:nvPr>
        </p:nvSpPr>
        <p:spPr>
          <a:xfrm>
            <a:off x="1024128" y="585216"/>
            <a:ext cx="9720072" cy="748284"/>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3600"/>
              <a:buFont typeface="Calibri"/>
              <a:buNone/>
            </a:pPr>
            <a:r>
              <a:rPr lang="en-US" sz="3600"/>
              <a:t>Well separated clusters (easier to manage)</a:t>
            </a:r>
            <a:br>
              <a:rPr lang="en-US" sz="3600"/>
            </a:br>
            <a:r>
              <a:rPr lang="en-US" sz="3600"/>
              <a:t>and center-based</a:t>
            </a:r>
            <a:endParaRPr sz="3600"/>
          </a:p>
        </p:txBody>
      </p:sp>
      <p:pic>
        <p:nvPicPr>
          <p:cNvPr id="305" name="Google Shape;305;p32"/>
          <p:cNvPicPr preferRelativeResize="0">
            <a:picLocks noGrp="1"/>
          </p:cNvPicPr>
          <p:nvPr>
            <p:ph type="body" idx="1"/>
          </p:nvPr>
        </p:nvPicPr>
        <p:blipFill rotWithShape="1">
          <a:blip r:embed="rId3">
            <a:alphaModFix/>
          </a:blip>
          <a:srcRect/>
          <a:stretch/>
        </p:blipFill>
        <p:spPr>
          <a:xfrm>
            <a:off x="4499148" y="1460838"/>
            <a:ext cx="6856649" cy="2000250"/>
          </a:xfrm>
          <a:prstGeom prst="rect">
            <a:avLst/>
          </a:prstGeom>
          <a:noFill/>
          <a:ln>
            <a:noFill/>
          </a:ln>
        </p:spPr>
      </p:pic>
      <p:pic>
        <p:nvPicPr>
          <p:cNvPr id="306" name="Google Shape;306;p32"/>
          <p:cNvPicPr preferRelativeResize="0"/>
          <p:nvPr/>
        </p:nvPicPr>
        <p:blipFill rotWithShape="1">
          <a:blip r:embed="rId4">
            <a:alphaModFix/>
          </a:blip>
          <a:srcRect/>
          <a:stretch/>
        </p:blipFill>
        <p:spPr>
          <a:xfrm>
            <a:off x="1024128" y="3461088"/>
            <a:ext cx="5230622" cy="317783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33"/>
          <p:cNvSpPr txBox="1">
            <a:spLocks noGrp="1"/>
          </p:cNvSpPr>
          <p:nvPr>
            <p:ph type="title"/>
          </p:nvPr>
        </p:nvSpPr>
        <p:spPr>
          <a:xfrm>
            <a:off x="1976014" y="659475"/>
            <a:ext cx="8280400" cy="55245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2800"/>
              <a:buFont typeface="Calibri"/>
              <a:buNone/>
            </a:pPr>
            <a:r>
              <a:rPr lang="en-US" sz="2800"/>
              <a:t>Types of Clusters: Density-Based</a:t>
            </a:r>
            <a:endParaRPr/>
          </a:p>
        </p:txBody>
      </p:sp>
      <p:sp>
        <p:nvSpPr>
          <p:cNvPr id="313" name="Google Shape;313;p33"/>
          <p:cNvSpPr txBox="1">
            <a:spLocks noGrp="1"/>
          </p:cNvSpPr>
          <p:nvPr>
            <p:ph type="body" idx="1"/>
          </p:nvPr>
        </p:nvSpPr>
        <p:spPr>
          <a:xfrm>
            <a:off x="2115714" y="1229672"/>
            <a:ext cx="8001000" cy="1950257"/>
          </a:xfrm>
          <a:prstGeom prst="rect">
            <a:avLst/>
          </a:prstGeom>
          <a:noFill/>
          <a:ln>
            <a:noFill/>
          </a:ln>
        </p:spPr>
        <p:txBody>
          <a:bodyPr spcFirstLastPara="1" wrap="square" lIns="0" tIns="45700" rIns="0" bIns="45700" anchor="t" anchorCtr="0">
            <a:normAutofit/>
          </a:bodyPr>
          <a:lstStyle/>
          <a:p>
            <a:pPr marL="342900" lvl="0" indent="-342900" algn="l" rtl="0">
              <a:lnSpc>
                <a:spcPct val="90000"/>
              </a:lnSpc>
              <a:spcBef>
                <a:spcPts val="0"/>
              </a:spcBef>
              <a:spcAft>
                <a:spcPts val="0"/>
              </a:spcAft>
              <a:buSzPts val="2000"/>
              <a:buChar char=" "/>
            </a:pPr>
            <a:r>
              <a:rPr lang="en-US" b="1"/>
              <a:t>Density-based</a:t>
            </a:r>
            <a:endParaRPr/>
          </a:p>
          <a:p>
            <a:pPr marL="742950" lvl="1" indent="-285750" algn="l" rtl="0">
              <a:lnSpc>
                <a:spcPct val="90000"/>
              </a:lnSpc>
              <a:spcBef>
                <a:spcPts val="600"/>
              </a:spcBef>
              <a:spcAft>
                <a:spcPts val="0"/>
              </a:spcAft>
              <a:buSzPts val="2000"/>
              <a:buChar char="◦"/>
            </a:pPr>
            <a:r>
              <a:rPr lang="en-US" sz="2000"/>
              <a:t>A cluster is a dense region of points, which is separated by low-density regions, from other regions of high density. </a:t>
            </a:r>
            <a:endParaRPr/>
          </a:p>
          <a:p>
            <a:pPr marL="742950" lvl="1" indent="-285750" algn="l" rtl="0">
              <a:lnSpc>
                <a:spcPct val="90000"/>
              </a:lnSpc>
              <a:spcBef>
                <a:spcPts val="800"/>
              </a:spcBef>
              <a:spcAft>
                <a:spcPts val="0"/>
              </a:spcAft>
              <a:buSzPts val="2000"/>
              <a:buChar char="◦"/>
            </a:pPr>
            <a:r>
              <a:rPr lang="en-US" sz="2000"/>
              <a:t>Used when the </a:t>
            </a:r>
            <a:r>
              <a:rPr lang="en-US" sz="2000" b="1"/>
              <a:t>clusters are irregular </a:t>
            </a:r>
            <a:r>
              <a:rPr lang="en-US" sz="2000"/>
              <a:t>or </a:t>
            </a:r>
            <a:r>
              <a:rPr lang="en-US" sz="2000" b="1"/>
              <a:t>intertwined</a:t>
            </a:r>
            <a:r>
              <a:rPr lang="en-US" sz="2000"/>
              <a:t>, and when noise and outliers are present. </a:t>
            </a:r>
            <a:endParaRPr/>
          </a:p>
        </p:txBody>
      </p:sp>
      <p:pic>
        <p:nvPicPr>
          <p:cNvPr id="314" name="Google Shape;314;p33"/>
          <p:cNvPicPr preferRelativeResize="0"/>
          <p:nvPr/>
        </p:nvPicPr>
        <p:blipFill rotWithShape="1">
          <a:blip r:embed="rId3">
            <a:alphaModFix/>
          </a:blip>
          <a:srcRect/>
          <a:stretch/>
        </p:blipFill>
        <p:spPr>
          <a:xfrm>
            <a:off x="1695191" y="3851777"/>
            <a:ext cx="4469073" cy="2736680"/>
          </a:xfrm>
          <a:prstGeom prst="rect">
            <a:avLst/>
          </a:prstGeom>
          <a:noFill/>
          <a:ln>
            <a:noFill/>
          </a:ln>
          <a:effectLst>
            <a:outerShdw blurRad="292100" dist="139700" dir="2700000" algn="tl" rotWithShape="0">
              <a:srgbClr val="333333">
                <a:alpha val="64705"/>
              </a:srgbClr>
            </a:outerShdw>
          </a:effectLst>
        </p:spPr>
      </p:pic>
      <p:pic>
        <p:nvPicPr>
          <p:cNvPr id="315" name="Google Shape;315;p33"/>
          <p:cNvPicPr preferRelativeResize="0"/>
          <p:nvPr/>
        </p:nvPicPr>
        <p:blipFill rotWithShape="1">
          <a:blip r:embed="rId4">
            <a:alphaModFix/>
          </a:blip>
          <a:srcRect/>
          <a:stretch/>
        </p:blipFill>
        <p:spPr>
          <a:xfrm>
            <a:off x="5556001" y="2879677"/>
            <a:ext cx="4907282" cy="2743201"/>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4"/>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endParaRPr/>
          </a:p>
        </p:txBody>
      </p:sp>
      <p:pic>
        <p:nvPicPr>
          <p:cNvPr id="321" name="Google Shape;321;p34"/>
          <p:cNvPicPr preferRelativeResize="0">
            <a:picLocks noGrp="1"/>
          </p:cNvPicPr>
          <p:nvPr>
            <p:ph type="body" idx="1"/>
          </p:nvPr>
        </p:nvPicPr>
        <p:blipFill rotWithShape="1">
          <a:blip r:embed="rId3">
            <a:alphaModFix/>
          </a:blip>
          <a:srcRect/>
          <a:stretch/>
        </p:blipFill>
        <p:spPr>
          <a:xfrm>
            <a:off x="1061686" y="636982"/>
            <a:ext cx="9682514" cy="580826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5B211-6C52-B94F-E940-526AAED3B5EB}"/>
              </a:ext>
            </a:extLst>
          </p:cNvPr>
          <p:cNvSpPr>
            <a:spLocks noGrp="1"/>
          </p:cNvSpPr>
          <p:nvPr>
            <p:ph type="title"/>
          </p:nvPr>
        </p:nvSpPr>
        <p:spPr/>
        <p:txBody>
          <a:bodyPr/>
          <a:lstStyle/>
          <a:p>
            <a:r>
              <a:rPr lang="en-US" dirty="0"/>
              <a:t>Visual Example of k - means</a:t>
            </a:r>
          </a:p>
        </p:txBody>
      </p:sp>
      <p:sp>
        <p:nvSpPr>
          <p:cNvPr id="3" name="Text Placeholder 2">
            <a:extLst>
              <a:ext uri="{FF2B5EF4-FFF2-40B4-BE49-F238E27FC236}">
                <a16:creationId xmlns:a16="http://schemas.microsoft.com/office/drawing/2014/main" id="{1B462176-A284-6A9A-B614-5DC0C71E8EC1}"/>
              </a:ext>
            </a:extLst>
          </p:cNvPr>
          <p:cNvSpPr>
            <a:spLocks noGrp="1"/>
          </p:cNvSpPr>
          <p:nvPr>
            <p:ph type="body" idx="1"/>
          </p:nvPr>
        </p:nvSpPr>
        <p:spPr/>
        <p:txBody>
          <a:bodyPr/>
          <a:lstStyle/>
          <a:p>
            <a:r>
              <a:rPr lang="en-US" dirty="0"/>
              <a:t>1) Choose k</a:t>
            </a:r>
          </a:p>
          <a:p>
            <a:r>
              <a:rPr lang="en-US" dirty="0"/>
              <a:t>2) Randomly choose k centroids</a:t>
            </a:r>
          </a:p>
          <a:p>
            <a:r>
              <a:rPr lang="en-US" dirty="0"/>
              <a:t>3) Place all points into one of the k clusters based on distance.</a:t>
            </a:r>
          </a:p>
          <a:p>
            <a:r>
              <a:rPr lang="en-US" dirty="0"/>
              <a:t>4) Update the centroids</a:t>
            </a:r>
          </a:p>
          <a:p>
            <a:r>
              <a:rPr lang="en-US" dirty="0"/>
              <a:t>5) Re-assign points to closest cluster</a:t>
            </a:r>
          </a:p>
          <a:p>
            <a:pPr marL="114300" indent="0">
              <a:buNone/>
            </a:pPr>
            <a:endParaRPr lang="en-US" dirty="0"/>
          </a:p>
        </p:txBody>
      </p:sp>
      <p:sp>
        <p:nvSpPr>
          <p:cNvPr id="4" name="Arrow: Curved Left 3">
            <a:extLst>
              <a:ext uri="{FF2B5EF4-FFF2-40B4-BE49-F238E27FC236}">
                <a16:creationId xmlns:a16="http://schemas.microsoft.com/office/drawing/2014/main" id="{07367DED-DBEC-7A7E-CD0E-954EF39158BF}"/>
              </a:ext>
            </a:extLst>
          </p:cNvPr>
          <p:cNvSpPr/>
          <p:nvPr/>
        </p:nvSpPr>
        <p:spPr>
          <a:xfrm>
            <a:off x="5460380" y="3389971"/>
            <a:ext cx="1929161" cy="55198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3264DE9E-2C82-696A-4B12-E1672515F7D8}"/>
              </a:ext>
            </a:extLst>
          </p:cNvPr>
          <p:cNvSpPr txBox="1"/>
          <p:nvPr/>
        </p:nvSpPr>
        <p:spPr>
          <a:xfrm>
            <a:off x="7723148" y="3512074"/>
            <a:ext cx="3942105" cy="369332"/>
          </a:xfrm>
          <a:prstGeom prst="rect">
            <a:avLst/>
          </a:prstGeom>
          <a:noFill/>
        </p:spPr>
        <p:txBody>
          <a:bodyPr wrap="none" rtlCol="0">
            <a:spAutoFit/>
          </a:bodyPr>
          <a:lstStyle/>
          <a:p>
            <a:r>
              <a:rPr lang="en-US" sz="1800" dirty="0"/>
              <a:t>Repeat steps 4 and 5 for N iterations</a:t>
            </a:r>
          </a:p>
        </p:txBody>
      </p:sp>
    </p:spTree>
    <p:extLst>
      <p:ext uri="{BB962C8B-B14F-4D97-AF65-F5344CB8AC3E}">
        <p14:creationId xmlns:p14="http://schemas.microsoft.com/office/powerpoint/2010/main" val="4871776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7EA55-2593-C4B1-B46C-1D7310A1C1C9}"/>
              </a:ext>
            </a:extLst>
          </p:cNvPr>
          <p:cNvSpPr>
            <a:spLocks noGrp="1"/>
          </p:cNvSpPr>
          <p:nvPr>
            <p:ph type="title"/>
          </p:nvPr>
        </p:nvSpPr>
        <p:spPr>
          <a:xfrm>
            <a:off x="735980" y="286603"/>
            <a:ext cx="2152186" cy="4653387"/>
          </a:xfrm>
        </p:spPr>
        <p:txBody>
          <a:bodyPr/>
          <a:lstStyle/>
          <a:p>
            <a:r>
              <a:rPr lang="en-US" dirty="0"/>
              <a:t>Choose k = 3</a:t>
            </a:r>
          </a:p>
        </p:txBody>
      </p:sp>
      <p:pic>
        <p:nvPicPr>
          <p:cNvPr id="5" name="Picture 4" descr="Chart, scatter chart&#10;&#10;Description automatically generated">
            <a:extLst>
              <a:ext uri="{FF2B5EF4-FFF2-40B4-BE49-F238E27FC236}">
                <a16:creationId xmlns:a16="http://schemas.microsoft.com/office/drawing/2014/main" id="{3CC18CA0-32CD-B5E7-EE6F-A2937C6A01F7}"/>
              </a:ext>
            </a:extLst>
          </p:cNvPr>
          <p:cNvPicPr>
            <a:picLocks noChangeAspect="1"/>
          </p:cNvPicPr>
          <p:nvPr/>
        </p:nvPicPr>
        <p:blipFill>
          <a:blip r:embed="rId2"/>
          <a:stretch>
            <a:fillRect/>
          </a:stretch>
        </p:blipFill>
        <p:spPr>
          <a:xfrm>
            <a:off x="3299459" y="396557"/>
            <a:ext cx="8618552" cy="6082302"/>
          </a:xfrm>
          <a:prstGeom prst="rect">
            <a:avLst/>
          </a:prstGeom>
        </p:spPr>
      </p:pic>
    </p:spTree>
    <p:extLst>
      <p:ext uri="{BB962C8B-B14F-4D97-AF65-F5344CB8AC3E}">
        <p14:creationId xmlns:p14="http://schemas.microsoft.com/office/powerpoint/2010/main" val="970791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4"/>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a:t>Distance by Hand…Which is “closer” – rows 1 and 2  OR  1 and 3?</a:t>
            </a:r>
            <a:endParaRPr/>
          </a:p>
        </p:txBody>
      </p:sp>
      <p:pic>
        <p:nvPicPr>
          <p:cNvPr id="126" name="Google Shape;126;p4"/>
          <p:cNvPicPr preferRelativeResize="0">
            <a:picLocks noGrp="1"/>
          </p:cNvPicPr>
          <p:nvPr>
            <p:ph type="body" idx="1"/>
          </p:nvPr>
        </p:nvPicPr>
        <p:blipFill rotWithShape="1">
          <a:blip r:embed="rId3">
            <a:alphaModFix/>
          </a:blip>
          <a:srcRect/>
          <a:stretch/>
        </p:blipFill>
        <p:spPr>
          <a:xfrm>
            <a:off x="279401" y="1926021"/>
            <a:ext cx="4876800" cy="2399917"/>
          </a:xfrm>
          <a:prstGeom prst="rect">
            <a:avLst/>
          </a:prstGeom>
          <a:noFill/>
          <a:ln>
            <a:noFill/>
          </a:ln>
          <a:effectLst>
            <a:outerShdw blurRad="292100" dist="139700" dir="2700000" algn="tl" rotWithShape="0">
              <a:srgbClr val="333333">
                <a:alpha val="64705"/>
              </a:srgbClr>
            </a:outerShdw>
          </a:effectLst>
        </p:spPr>
      </p:pic>
      <p:sp>
        <p:nvSpPr>
          <p:cNvPr id="127" name="Google Shape;127;p4"/>
          <p:cNvSpPr txBox="1"/>
          <p:nvPr/>
        </p:nvSpPr>
        <p:spPr>
          <a:xfrm>
            <a:off x="6731000" y="1926021"/>
            <a:ext cx="4722511" cy="4247317"/>
          </a:xfrm>
          <a:prstGeom prst="rect">
            <a:avLst/>
          </a:prstGeom>
          <a:solidFill>
            <a:srgbClr val="D0EEF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dk1"/>
                </a:solidFill>
                <a:latin typeface="Calibri"/>
                <a:ea typeface="Calibri"/>
                <a:cs typeface="Calibri"/>
                <a:sym typeface="Calibri"/>
              </a:rPr>
              <a:t>Using Manhattan:</a:t>
            </a:r>
            <a:endParaRPr/>
          </a:p>
          <a:p>
            <a:pPr marL="0" marR="0" lvl="0" indent="0" algn="l" rtl="0">
              <a:spcBef>
                <a:spcPts val="0"/>
              </a:spcBef>
              <a:spcAft>
                <a:spcPts val="0"/>
              </a:spcAft>
              <a:buNone/>
            </a:pPr>
            <a:endParaRPr sz="1800" b="1">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Dist(1, 2):</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[251    267     70]</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[105    103      62]</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|(251-105)|  + |(267-103)| + |(70-62)| =</a:t>
            </a:r>
            <a:r>
              <a:rPr lang="en-US" sz="1800" b="1">
                <a:solidFill>
                  <a:schemeClr val="dk1"/>
                </a:solidFill>
                <a:latin typeface="Calibri"/>
                <a:ea typeface="Calibri"/>
                <a:cs typeface="Calibri"/>
                <a:sym typeface="Calibri"/>
              </a:rPr>
              <a:t> 318</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Dist(1, 3)</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[251    267     70]</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[156    193     72]</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abs(251-156)  + abs(267-193) + abs(70-72) =</a:t>
            </a:r>
            <a:r>
              <a:rPr lang="en-US" sz="1800" b="1">
                <a:solidFill>
                  <a:schemeClr val="dk1"/>
                </a:solidFill>
                <a:latin typeface="Calibri"/>
                <a:ea typeface="Calibri"/>
                <a:cs typeface="Calibri"/>
                <a:sym typeface="Calibri"/>
              </a:rPr>
              <a:t> 171</a:t>
            </a:r>
            <a:endParaRPr sz="1800" b="1">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pic>
        <p:nvPicPr>
          <p:cNvPr id="128" name="Google Shape;128;p4"/>
          <p:cNvPicPr preferRelativeResize="0"/>
          <p:nvPr/>
        </p:nvPicPr>
        <p:blipFill rotWithShape="1">
          <a:blip r:embed="rId4">
            <a:alphaModFix/>
          </a:blip>
          <a:srcRect t="8805"/>
          <a:stretch/>
        </p:blipFill>
        <p:spPr>
          <a:xfrm>
            <a:off x="361506" y="5003800"/>
            <a:ext cx="5710538" cy="92074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8CAF5-5DA6-07A5-68D7-4F266D87B35D}"/>
              </a:ext>
            </a:extLst>
          </p:cNvPr>
          <p:cNvSpPr>
            <a:spLocks noGrp="1"/>
          </p:cNvSpPr>
          <p:nvPr>
            <p:ph type="title"/>
          </p:nvPr>
        </p:nvSpPr>
        <p:spPr>
          <a:xfrm>
            <a:off x="1097280" y="286603"/>
            <a:ext cx="10058400" cy="940031"/>
          </a:xfrm>
        </p:spPr>
        <p:txBody>
          <a:bodyPr/>
          <a:lstStyle/>
          <a:p>
            <a:r>
              <a:rPr lang="en-US" dirty="0"/>
              <a:t>Randomly Choose Initial Centroids</a:t>
            </a:r>
          </a:p>
        </p:txBody>
      </p:sp>
      <p:pic>
        <p:nvPicPr>
          <p:cNvPr id="5" name="Picture 4" descr="Chart&#10;&#10;Description automatically generated">
            <a:extLst>
              <a:ext uri="{FF2B5EF4-FFF2-40B4-BE49-F238E27FC236}">
                <a16:creationId xmlns:a16="http://schemas.microsoft.com/office/drawing/2014/main" id="{8843344A-6C01-C1D7-959B-5F185FCD35C3}"/>
              </a:ext>
            </a:extLst>
          </p:cNvPr>
          <p:cNvPicPr>
            <a:picLocks noChangeAspect="1"/>
          </p:cNvPicPr>
          <p:nvPr/>
        </p:nvPicPr>
        <p:blipFill>
          <a:blip r:embed="rId2"/>
          <a:stretch>
            <a:fillRect/>
          </a:stretch>
        </p:blipFill>
        <p:spPr>
          <a:xfrm>
            <a:off x="1984918" y="1226634"/>
            <a:ext cx="7906214" cy="54038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6320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083D-6181-2D31-5B91-A1FD738E762B}"/>
              </a:ext>
            </a:extLst>
          </p:cNvPr>
          <p:cNvSpPr>
            <a:spLocks noGrp="1"/>
          </p:cNvSpPr>
          <p:nvPr>
            <p:ph type="title"/>
          </p:nvPr>
        </p:nvSpPr>
        <p:spPr>
          <a:xfrm>
            <a:off x="1097280" y="286603"/>
            <a:ext cx="10058400" cy="917729"/>
          </a:xfrm>
        </p:spPr>
        <p:txBody>
          <a:bodyPr/>
          <a:lstStyle/>
          <a:p>
            <a:r>
              <a:rPr lang="en-US" dirty="0"/>
              <a:t>Place Points into Closest Cluster</a:t>
            </a:r>
          </a:p>
        </p:txBody>
      </p:sp>
      <p:pic>
        <p:nvPicPr>
          <p:cNvPr id="5" name="Picture 4" descr="Chart, scatter chart&#10;&#10;Description automatically generated">
            <a:extLst>
              <a:ext uri="{FF2B5EF4-FFF2-40B4-BE49-F238E27FC236}">
                <a16:creationId xmlns:a16="http://schemas.microsoft.com/office/drawing/2014/main" id="{0F162ED9-B64D-9AD0-DA40-E22F56672823}"/>
              </a:ext>
            </a:extLst>
          </p:cNvPr>
          <p:cNvPicPr>
            <a:picLocks noChangeAspect="1"/>
          </p:cNvPicPr>
          <p:nvPr/>
        </p:nvPicPr>
        <p:blipFill>
          <a:blip r:embed="rId2"/>
          <a:stretch>
            <a:fillRect/>
          </a:stretch>
        </p:blipFill>
        <p:spPr>
          <a:xfrm>
            <a:off x="2338039" y="1312870"/>
            <a:ext cx="7515922" cy="53443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904389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A20F2-251F-D148-1F19-602BA37C982E}"/>
              </a:ext>
            </a:extLst>
          </p:cNvPr>
          <p:cNvSpPr>
            <a:spLocks noGrp="1"/>
          </p:cNvSpPr>
          <p:nvPr>
            <p:ph type="title"/>
          </p:nvPr>
        </p:nvSpPr>
        <p:spPr>
          <a:xfrm>
            <a:off x="1097280" y="286603"/>
            <a:ext cx="10058400" cy="861973"/>
          </a:xfrm>
        </p:spPr>
        <p:txBody>
          <a:bodyPr/>
          <a:lstStyle/>
          <a:p>
            <a:r>
              <a:rPr lang="en-US" dirty="0"/>
              <a:t>Update Centroids</a:t>
            </a:r>
          </a:p>
        </p:txBody>
      </p:sp>
      <p:pic>
        <p:nvPicPr>
          <p:cNvPr id="5" name="Picture 4" descr="Chart, pie chart, scatter chart&#10;&#10;Description automatically generated">
            <a:extLst>
              <a:ext uri="{FF2B5EF4-FFF2-40B4-BE49-F238E27FC236}">
                <a16:creationId xmlns:a16="http://schemas.microsoft.com/office/drawing/2014/main" id="{9237D4ED-64C0-0399-6A93-D9597FC73015}"/>
              </a:ext>
            </a:extLst>
          </p:cNvPr>
          <p:cNvPicPr>
            <a:picLocks noChangeAspect="1"/>
          </p:cNvPicPr>
          <p:nvPr/>
        </p:nvPicPr>
        <p:blipFill>
          <a:blip r:embed="rId2"/>
          <a:stretch>
            <a:fillRect/>
          </a:stretch>
        </p:blipFill>
        <p:spPr>
          <a:xfrm>
            <a:off x="2319453" y="1168894"/>
            <a:ext cx="7694341" cy="54337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13088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67F16-4E20-2591-8FA3-509AEE2576A9}"/>
              </a:ext>
            </a:extLst>
          </p:cNvPr>
          <p:cNvSpPr>
            <a:spLocks noGrp="1"/>
          </p:cNvSpPr>
          <p:nvPr>
            <p:ph type="title"/>
          </p:nvPr>
        </p:nvSpPr>
        <p:spPr>
          <a:xfrm>
            <a:off x="301084" y="286603"/>
            <a:ext cx="3897536" cy="6058441"/>
          </a:xfrm>
        </p:spPr>
        <p:txBody>
          <a:bodyPr>
            <a:normAutofit/>
          </a:bodyPr>
          <a:lstStyle/>
          <a:p>
            <a:r>
              <a:rPr lang="en-US" dirty="0"/>
              <a:t>Re- calculate ALL distances from points to centroids and re-assign points to centroids as needed. </a:t>
            </a:r>
          </a:p>
        </p:txBody>
      </p:sp>
      <p:pic>
        <p:nvPicPr>
          <p:cNvPr id="5" name="Picture 4" descr="Chart, pie chart, scatter chart&#10;&#10;Description automatically generated">
            <a:extLst>
              <a:ext uri="{FF2B5EF4-FFF2-40B4-BE49-F238E27FC236}">
                <a16:creationId xmlns:a16="http://schemas.microsoft.com/office/drawing/2014/main" id="{C6B2F369-7E32-E3C7-2AF7-3C3760433CE7}"/>
              </a:ext>
            </a:extLst>
          </p:cNvPr>
          <p:cNvPicPr>
            <a:picLocks noChangeAspect="1"/>
          </p:cNvPicPr>
          <p:nvPr/>
        </p:nvPicPr>
        <p:blipFill>
          <a:blip r:embed="rId2"/>
          <a:stretch>
            <a:fillRect/>
          </a:stretch>
        </p:blipFill>
        <p:spPr>
          <a:xfrm>
            <a:off x="4402406" y="751827"/>
            <a:ext cx="7387497" cy="51852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57852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BE8CB-2891-36E8-9FB0-DA83DCD5CDD9}"/>
              </a:ext>
            </a:extLst>
          </p:cNvPr>
          <p:cNvSpPr>
            <a:spLocks noGrp="1"/>
          </p:cNvSpPr>
          <p:nvPr>
            <p:ph type="title"/>
          </p:nvPr>
        </p:nvSpPr>
        <p:spPr/>
        <p:txBody>
          <a:bodyPr/>
          <a:lstStyle/>
          <a:p>
            <a:r>
              <a:rPr lang="en-US" dirty="0"/>
              <a:t>Recalculate </a:t>
            </a:r>
            <a:br>
              <a:rPr lang="en-US" dirty="0"/>
            </a:br>
            <a:r>
              <a:rPr lang="en-US" dirty="0"/>
              <a:t>Centroids</a:t>
            </a:r>
          </a:p>
        </p:txBody>
      </p:sp>
      <p:pic>
        <p:nvPicPr>
          <p:cNvPr id="5" name="Picture 4" descr="Chart, scatter chart&#10;&#10;Description automatically generated">
            <a:extLst>
              <a:ext uri="{FF2B5EF4-FFF2-40B4-BE49-F238E27FC236}">
                <a16:creationId xmlns:a16="http://schemas.microsoft.com/office/drawing/2014/main" id="{1B254372-734D-2533-B840-EA3EA6163493}"/>
              </a:ext>
            </a:extLst>
          </p:cNvPr>
          <p:cNvPicPr>
            <a:picLocks noChangeAspect="1"/>
          </p:cNvPicPr>
          <p:nvPr/>
        </p:nvPicPr>
        <p:blipFill>
          <a:blip r:embed="rId2"/>
          <a:stretch>
            <a:fillRect/>
          </a:stretch>
        </p:blipFill>
        <p:spPr>
          <a:xfrm>
            <a:off x="4045197" y="877617"/>
            <a:ext cx="7824982" cy="54116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70792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35"/>
          <p:cNvSpPr txBox="1">
            <a:spLocks noGrp="1"/>
          </p:cNvSpPr>
          <p:nvPr>
            <p:ph type="title"/>
          </p:nvPr>
        </p:nvSpPr>
        <p:spPr>
          <a:xfrm>
            <a:off x="1024128" y="356839"/>
            <a:ext cx="9720072" cy="1839951"/>
          </a:xfrm>
          <a:prstGeom prst="rect">
            <a:avLst/>
          </a:prstGeom>
          <a:solidFill>
            <a:schemeClr val="tx2"/>
          </a:solidFill>
          <a:ln>
            <a:noFill/>
          </a:ln>
        </p:spPr>
        <p:txBody>
          <a:bodyPr spcFirstLastPara="1" wrap="square" lIns="91425" tIns="45700" rIns="91425" bIns="45700" anchor="b" anchorCtr="0">
            <a:normAutofit fontScale="90000"/>
          </a:bodyPr>
          <a:lstStyle/>
          <a:p>
            <a:pPr marL="0" lvl="0" indent="0" algn="l" rtl="0">
              <a:lnSpc>
                <a:spcPct val="85000"/>
              </a:lnSpc>
              <a:spcBef>
                <a:spcPts val="0"/>
              </a:spcBef>
              <a:spcAft>
                <a:spcPts val="0"/>
              </a:spcAft>
              <a:buClr>
                <a:srgbClr val="3F3F3F"/>
              </a:buClr>
              <a:buSzPts val="3600"/>
              <a:buFont typeface="Calibri"/>
              <a:buNone/>
            </a:pPr>
            <a:r>
              <a:rPr lang="en-US" sz="3600" b="1" dirty="0"/>
              <a:t>K means clustering example by hand and in R</a:t>
            </a:r>
            <a:br>
              <a:rPr lang="en-US" sz="3600" dirty="0"/>
            </a:br>
            <a:r>
              <a:rPr lang="en-US" sz="3600" dirty="0"/>
              <a:t>NOTE: For ease and example – we will place one point at a time. However, most k means algorithms place all points or batches of points at once.</a:t>
            </a:r>
            <a:endParaRPr sz="3600" dirty="0"/>
          </a:p>
        </p:txBody>
      </p:sp>
      <p:pic>
        <p:nvPicPr>
          <p:cNvPr id="327" name="Google Shape;327;p35"/>
          <p:cNvPicPr preferRelativeResize="0">
            <a:picLocks noGrp="1"/>
          </p:cNvPicPr>
          <p:nvPr>
            <p:ph type="body" idx="1"/>
          </p:nvPr>
        </p:nvPicPr>
        <p:blipFill rotWithShape="1">
          <a:blip r:embed="rId3">
            <a:alphaModFix/>
          </a:blip>
          <a:srcRect/>
          <a:stretch/>
        </p:blipFill>
        <p:spPr>
          <a:xfrm>
            <a:off x="1024128" y="2881135"/>
            <a:ext cx="9233417" cy="339164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36"/>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a:t>Results by hand</a:t>
            </a:r>
            <a:endParaRPr/>
          </a:p>
        </p:txBody>
      </p:sp>
      <p:pic>
        <p:nvPicPr>
          <p:cNvPr id="333" name="Google Shape;333;p36"/>
          <p:cNvPicPr preferRelativeResize="0">
            <a:picLocks noGrp="1"/>
          </p:cNvPicPr>
          <p:nvPr>
            <p:ph type="body" idx="1"/>
          </p:nvPr>
        </p:nvPicPr>
        <p:blipFill rotWithShape="1">
          <a:blip r:embed="rId3">
            <a:alphaModFix/>
          </a:blip>
          <a:srcRect/>
          <a:stretch/>
        </p:blipFill>
        <p:spPr>
          <a:xfrm>
            <a:off x="371214" y="3006799"/>
            <a:ext cx="8790688" cy="204061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p39"/>
          <p:cNvPicPr preferRelativeResize="0">
            <a:picLocks noGrp="1"/>
          </p:cNvPicPr>
          <p:nvPr>
            <p:ph type="body" idx="1"/>
          </p:nvPr>
        </p:nvPicPr>
        <p:blipFill rotWithShape="1">
          <a:blip r:embed="rId3">
            <a:alphaModFix/>
          </a:blip>
          <a:srcRect/>
          <a:stretch/>
        </p:blipFill>
        <p:spPr>
          <a:xfrm>
            <a:off x="1968500" y="723870"/>
            <a:ext cx="7759700" cy="606110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p37"/>
          <p:cNvPicPr preferRelativeResize="0">
            <a:picLocks noGrp="1"/>
          </p:cNvPicPr>
          <p:nvPr>
            <p:ph type="body" idx="1"/>
          </p:nvPr>
        </p:nvPicPr>
        <p:blipFill rotWithShape="1">
          <a:blip r:embed="rId3">
            <a:alphaModFix/>
          </a:blip>
          <a:srcRect/>
          <a:stretch/>
        </p:blipFill>
        <p:spPr>
          <a:xfrm>
            <a:off x="857605" y="303308"/>
            <a:ext cx="6933418" cy="628371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8"/>
          <p:cNvSpPr txBox="1">
            <a:spLocks noGrp="1"/>
          </p:cNvSpPr>
          <p:nvPr>
            <p:ph type="title"/>
          </p:nvPr>
        </p:nvSpPr>
        <p:spPr>
          <a:xfrm>
            <a:off x="1024128" y="585216"/>
            <a:ext cx="9720072" cy="840339"/>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400"/>
              <a:buFont typeface="Calibri"/>
              <a:buNone/>
            </a:pPr>
            <a:r>
              <a:rPr lang="en-US" sz="4400" dirty="0"/>
              <a:t>Results from R are the same as by hand</a:t>
            </a:r>
            <a:endParaRPr sz="4400" dirty="0"/>
          </a:p>
        </p:txBody>
      </p:sp>
      <p:pic>
        <p:nvPicPr>
          <p:cNvPr id="344" name="Google Shape;344;p38"/>
          <p:cNvPicPr preferRelativeResize="0">
            <a:picLocks noGrp="1"/>
          </p:cNvPicPr>
          <p:nvPr>
            <p:ph type="body" idx="1"/>
          </p:nvPr>
        </p:nvPicPr>
        <p:blipFill rotWithShape="1">
          <a:blip r:embed="rId3">
            <a:alphaModFix/>
          </a:blip>
          <a:srcRect/>
          <a:stretch/>
        </p:blipFill>
        <p:spPr>
          <a:xfrm>
            <a:off x="1087790" y="2152986"/>
            <a:ext cx="5341607" cy="2042909"/>
          </a:xfrm>
          <a:prstGeom prst="rect">
            <a:avLst/>
          </a:prstGeom>
          <a:noFill/>
          <a:ln>
            <a:noFill/>
          </a:ln>
        </p:spPr>
      </p:pic>
      <p:pic>
        <p:nvPicPr>
          <p:cNvPr id="345" name="Google Shape;345;p38"/>
          <p:cNvPicPr preferRelativeResize="0"/>
          <p:nvPr/>
        </p:nvPicPr>
        <p:blipFill rotWithShape="1">
          <a:blip r:embed="rId4">
            <a:alphaModFix/>
          </a:blip>
          <a:srcRect/>
          <a:stretch/>
        </p:blipFill>
        <p:spPr>
          <a:xfrm>
            <a:off x="6713371" y="3253098"/>
            <a:ext cx="3124200" cy="29432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5"/>
          <p:cNvSpPr txBox="1">
            <a:spLocks noGrp="1"/>
          </p:cNvSpPr>
          <p:nvPr>
            <p:ph type="title"/>
          </p:nvPr>
        </p:nvSpPr>
        <p:spPr>
          <a:xfrm>
            <a:off x="1024128" y="585216"/>
            <a:ext cx="9720072" cy="792734"/>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400"/>
              <a:buFont typeface="Calibri"/>
              <a:buNone/>
            </a:pPr>
            <a:r>
              <a:rPr lang="en-US" sz="4400"/>
              <a:t>Very general goal of clustering</a:t>
            </a:r>
            <a:endParaRPr sz="4400"/>
          </a:p>
        </p:txBody>
      </p:sp>
      <p:pic>
        <p:nvPicPr>
          <p:cNvPr id="134" name="Google Shape;134;p5"/>
          <p:cNvPicPr preferRelativeResize="0">
            <a:picLocks noGrp="1"/>
          </p:cNvPicPr>
          <p:nvPr>
            <p:ph type="body" idx="1"/>
          </p:nvPr>
        </p:nvPicPr>
        <p:blipFill rotWithShape="1">
          <a:blip r:embed="rId3">
            <a:alphaModFix/>
          </a:blip>
          <a:srcRect/>
          <a:stretch/>
        </p:blipFill>
        <p:spPr>
          <a:xfrm>
            <a:off x="1255952" y="2133600"/>
            <a:ext cx="8783398" cy="4106463"/>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0"/>
          <p:cNvSpPr txBox="1">
            <a:spLocks noGrp="1"/>
          </p:cNvSpPr>
          <p:nvPr>
            <p:ph type="title"/>
          </p:nvPr>
        </p:nvSpPr>
        <p:spPr>
          <a:xfrm>
            <a:off x="1024128" y="585216"/>
            <a:ext cx="9720072" cy="684784"/>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320"/>
              <a:buFont typeface="Calibri"/>
              <a:buNone/>
            </a:pPr>
            <a:r>
              <a:rPr lang="en-US" sz="4320"/>
              <a:t>Limitation of k-means</a:t>
            </a:r>
            <a:endParaRPr sz="4320"/>
          </a:p>
        </p:txBody>
      </p:sp>
      <p:pic>
        <p:nvPicPr>
          <p:cNvPr id="356" name="Google Shape;356;p40"/>
          <p:cNvPicPr preferRelativeResize="0">
            <a:picLocks noGrp="1"/>
          </p:cNvPicPr>
          <p:nvPr>
            <p:ph type="body" idx="1"/>
          </p:nvPr>
        </p:nvPicPr>
        <p:blipFill rotWithShape="1">
          <a:blip r:embed="rId3">
            <a:alphaModFix/>
          </a:blip>
          <a:srcRect/>
          <a:stretch/>
        </p:blipFill>
        <p:spPr>
          <a:xfrm>
            <a:off x="1422400" y="1686126"/>
            <a:ext cx="8382000" cy="433684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84525-430B-26D4-96EA-1F48028F86A4}"/>
              </a:ext>
            </a:extLst>
          </p:cNvPr>
          <p:cNvSpPr>
            <a:spLocks noGrp="1"/>
          </p:cNvSpPr>
          <p:nvPr>
            <p:ph type="title"/>
          </p:nvPr>
        </p:nvSpPr>
        <p:spPr/>
        <p:txBody>
          <a:bodyPr/>
          <a:lstStyle/>
          <a:p>
            <a:r>
              <a:rPr lang="en-US" dirty="0"/>
              <a:t>Choosing k: Elbow Method</a:t>
            </a:r>
          </a:p>
        </p:txBody>
      </p:sp>
      <p:sp>
        <p:nvSpPr>
          <p:cNvPr id="3" name="Text Placeholder 2">
            <a:extLst>
              <a:ext uri="{FF2B5EF4-FFF2-40B4-BE49-F238E27FC236}">
                <a16:creationId xmlns:a16="http://schemas.microsoft.com/office/drawing/2014/main" id="{F4DFFD37-6E78-061F-9EAD-32A186E4006C}"/>
              </a:ext>
            </a:extLst>
          </p:cNvPr>
          <p:cNvSpPr>
            <a:spLocks noGrp="1"/>
          </p:cNvSpPr>
          <p:nvPr>
            <p:ph type="body" idx="1"/>
          </p:nvPr>
        </p:nvSpPr>
        <p:spPr>
          <a:xfrm>
            <a:off x="1097280" y="1845734"/>
            <a:ext cx="10058400" cy="1912227"/>
          </a:xfrm>
        </p:spPr>
        <p:txBody>
          <a:bodyPr/>
          <a:lstStyle/>
          <a:p>
            <a:r>
              <a:rPr lang="en-US" b="1" i="0" dirty="0">
                <a:solidFill>
                  <a:srgbClr val="292929"/>
                </a:solidFill>
                <a:effectLst/>
                <a:latin typeface="sohne"/>
              </a:rPr>
              <a:t>Elbow Method </a:t>
            </a:r>
            <a:r>
              <a:rPr lang="en-US" b="0" i="0" dirty="0">
                <a:solidFill>
                  <a:srgbClr val="292929"/>
                </a:solidFill>
                <a:effectLst/>
                <a:latin typeface="sohne"/>
              </a:rPr>
              <a:t>: There is an “bending” point where the SSE (sum squared error) curve starts to </a:t>
            </a:r>
            <a:r>
              <a:rPr lang="en-US" b="1" i="0" dirty="0">
                <a:solidFill>
                  <a:srgbClr val="292929"/>
                </a:solidFill>
                <a:effectLst/>
                <a:latin typeface="sohne"/>
              </a:rPr>
              <a:t>bend</a:t>
            </a:r>
            <a:r>
              <a:rPr lang="en-US" b="0" i="0" dirty="0">
                <a:solidFill>
                  <a:srgbClr val="292929"/>
                </a:solidFill>
                <a:effectLst/>
                <a:latin typeface="sohne"/>
              </a:rPr>
              <a:t> known as the </a:t>
            </a:r>
            <a:r>
              <a:rPr lang="en-US" b="1" i="0" dirty="0">
                <a:solidFill>
                  <a:srgbClr val="292929"/>
                </a:solidFill>
                <a:effectLst/>
                <a:latin typeface="sohne"/>
              </a:rPr>
              <a:t>elbow point</a:t>
            </a:r>
            <a:r>
              <a:rPr lang="en-US" b="0" i="0" dirty="0">
                <a:solidFill>
                  <a:srgbClr val="292929"/>
                </a:solidFill>
                <a:effectLst/>
                <a:latin typeface="sohne"/>
              </a:rPr>
              <a:t>. The x-value of this point is thought to be a reasonable trade-off between error and number of clusters. The </a:t>
            </a:r>
            <a:r>
              <a:rPr lang="en-US" b="0" i="1" dirty="0" err="1">
                <a:solidFill>
                  <a:srgbClr val="292929"/>
                </a:solidFill>
                <a:effectLst/>
                <a:latin typeface="sohne"/>
              </a:rPr>
              <a:t>elbowpoint</a:t>
            </a:r>
            <a:r>
              <a:rPr lang="en-US" b="0" i="1" dirty="0">
                <a:solidFill>
                  <a:srgbClr val="292929"/>
                </a:solidFill>
                <a:effectLst/>
                <a:latin typeface="sohne"/>
              </a:rPr>
              <a:t> </a:t>
            </a:r>
            <a:r>
              <a:rPr lang="en-US" b="0" i="0" dirty="0">
                <a:solidFill>
                  <a:srgbClr val="292929"/>
                </a:solidFill>
                <a:effectLst/>
                <a:latin typeface="sohne"/>
              </a:rPr>
              <a:t>is the point where the rate of decrease of mean distance </a:t>
            </a:r>
            <a:r>
              <a:rPr lang="en-US" dirty="0">
                <a:solidFill>
                  <a:srgbClr val="292929"/>
                </a:solidFill>
                <a:latin typeface="sohne"/>
              </a:rPr>
              <a:t>(from points to their centroid) </a:t>
            </a:r>
            <a:r>
              <a:rPr lang="en-US" b="0" i="0" dirty="0">
                <a:solidFill>
                  <a:srgbClr val="292929"/>
                </a:solidFill>
                <a:effectLst/>
                <a:latin typeface="sohne"/>
              </a:rPr>
              <a:t>will not change significantly with increase in number of clusters.</a:t>
            </a:r>
            <a:endParaRPr lang="en-US" dirty="0"/>
          </a:p>
        </p:txBody>
      </p:sp>
      <p:pic>
        <p:nvPicPr>
          <p:cNvPr id="5" name="Picture 4" descr="Chart, line chart&#10;&#10;Description automatically generated">
            <a:extLst>
              <a:ext uri="{FF2B5EF4-FFF2-40B4-BE49-F238E27FC236}">
                <a16:creationId xmlns:a16="http://schemas.microsoft.com/office/drawing/2014/main" id="{2AED3CDE-8F6A-FE0E-6BEA-BC51E689B95E}"/>
              </a:ext>
            </a:extLst>
          </p:cNvPr>
          <p:cNvPicPr>
            <a:picLocks noChangeAspect="1"/>
          </p:cNvPicPr>
          <p:nvPr/>
        </p:nvPicPr>
        <p:blipFill>
          <a:blip r:embed="rId2"/>
          <a:stretch>
            <a:fillRect/>
          </a:stretch>
        </p:blipFill>
        <p:spPr>
          <a:xfrm>
            <a:off x="5398305" y="3252253"/>
            <a:ext cx="6614160" cy="3520440"/>
          </a:xfrm>
          <a:prstGeom prst="rect">
            <a:avLst/>
          </a:prstGeom>
        </p:spPr>
      </p:pic>
    </p:spTree>
    <p:extLst>
      <p:ext uri="{BB962C8B-B14F-4D97-AF65-F5344CB8AC3E}">
        <p14:creationId xmlns:p14="http://schemas.microsoft.com/office/powerpoint/2010/main" val="16295231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1536F-11A8-FD26-16A4-D2A1EC57C6FD}"/>
              </a:ext>
            </a:extLst>
          </p:cNvPr>
          <p:cNvSpPr>
            <a:spLocks noGrp="1"/>
          </p:cNvSpPr>
          <p:nvPr>
            <p:ph type="title"/>
          </p:nvPr>
        </p:nvSpPr>
        <p:spPr/>
        <p:txBody>
          <a:bodyPr/>
          <a:lstStyle/>
          <a:p>
            <a:r>
              <a:rPr lang="en-US" b="0" i="0" dirty="0">
                <a:solidFill>
                  <a:srgbClr val="292929"/>
                </a:solidFill>
                <a:effectLst/>
                <a:latin typeface="sohne"/>
              </a:rPr>
              <a:t>Silhouette Method</a:t>
            </a:r>
            <a:endParaRPr lang="en-US" dirty="0"/>
          </a:p>
        </p:txBody>
      </p:sp>
      <p:sp>
        <p:nvSpPr>
          <p:cNvPr id="3" name="Text Placeholder 2">
            <a:extLst>
              <a:ext uri="{FF2B5EF4-FFF2-40B4-BE49-F238E27FC236}">
                <a16:creationId xmlns:a16="http://schemas.microsoft.com/office/drawing/2014/main" id="{0B82A5F3-26B6-5C59-3EB5-BDFEB9ECE779}"/>
              </a:ext>
            </a:extLst>
          </p:cNvPr>
          <p:cNvSpPr>
            <a:spLocks noGrp="1"/>
          </p:cNvSpPr>
          <p:nvPr>
            <p:ph type="body" idx="1"/>
          </p:nvPr>
        </p:nvSpPr>
        <p:spPr>
          <a:xfrm>
            <a:off x="160578" y="1845734"/>
            <a:ext cx="4233003" cy="4725663"/>
          </a:xfrm>
        </p:spPr>
        <p:txBody>
          <a:bodyPr/>
          <a:lstStyle/>
          <a:p>
            <a:r>
              <a:rPr lang="en-US" b="1" i="0" dirty="0">
                <a:solidFill>
                  <a:srgbClr val="292929"/>
                </a:solidFill>
                <a:effectLst/>
                <a:latin typeface="sohne"/>
              </a:rPr>
              <a:t>Silhouette Coefficient </a:t>
            </a:r>
            <a:r>
              <a:rPr lang="en-US" b="0" i="0" dirty="0">
                <a:solidFill>
                  <a:srgbClr val="292929"/>
                </a:solidFill>
                <a:effectLst/>
                <a:latin typeface="sohne"/>
              </a:rPr>
              <a:t>: is a measure of </a:t>
            </a:r>
            <a:r>
              <a:rPr lang="en-US" b="1" i="0" dirty="0">
                <a:solidFill>
                  <a:srgbClr val="292929"/>
                </a:solidFill>
                <a:effectLst/>
                <a:latin typeface="sohne"/>
              </a:rPr>
              <a:t>cluster cohesion and separation</a:t>
            </a:r>
            <a:r>
              <a:rPr lang="en-US" b="0" i="0" dirty="0">
                <a:solidFill>
                  <a:srgbClr val="292929"/>
                </a:solidFill>
                <a:effectLst/>
                <a:latin typeface="sohne"/>
              </a:rPr>
              <a:t>. It </a:t>
            </a:r>
            <a:r>
              <a:rPr lang="en-US" b="1" i="0" dirty="0">
                <a:solidFill>
                  <a:srgbClr val="292929"/>
                </a:solidFill>
                <a:effectLst/>
                <a:latin typeface="sohne"/>
              </a:rPr>
              <a:t>quantifies</a:t>
            </a:r>
            <a:r>
              <a:rPr lang="en-US" b="0" i="0" dirty="0">
                <a:solidFill>
                  <a:srgbClr val="292929"/>
                </a:solidFill>
                <a:effectLst/>
                <a:latin typeface="sohne"/>
              </a:rPr>
              <a:t> how well a data point fits into its assigned cluster based on two factors: </a:t>
            </a:r>
            <a:r>
              <a:rPr lang="en-US" b="1" i="0" dirty="0">
                <a:solidFill>
                  <a:srgbClr val="292929"/>
                </a:solidFill>
                <a:effectLst/>
                <a:latin typeface="sohne"/>
              </a:rPr>
              <a:t>How close the data point is to other points in the cluster</a:t>
            </a:r>
            <a:r>
              <a:rPr lang="en-US" b="0" i="0" dirty="0">
                <a:solidFill>
                  <a:srgbClr val="292929"/>
                </a:solidFill>
                <a:effectLst/>
                <a:latin typeface="sohne"/>
              </a:rPr>
              <a:t> and </a:t>
            </a:r>
            <a:r>
              <a:rPr lang="en-US" b="1" i="0" dirty="0">
                <a:solidFill>
                  <a:srgbClr val="292929"/>
                </a:solidFill>
                <a:effectLst/>
                <a:latin typeface="sohne"/>
              </a:rPr>
              <a:t>how far away the data point is from points in other clusters</a:t>
            </a:r>
            <a:r>
              <a:rPr lang="en-US" b="0" i="0" dirty="0">
                <a:solidFill>
                  <a:srgbClr val="292929"/>
                </a:solidFill>
                <a:effectLst/>
                <a:latin typeface="sohne"/>
              </a:rPr>
              <a:t>. </a:t>
            </a:r>
          </a:p>
          <a:p>
            <a:r>
              <a:rPr lang="en-US" b="0" i="0" dirty="0">
                <a:solidFill>
                  <a:srgbClr val="292929"/>
                </a:solidFill>
                <a:effectLst/>
                <a:latin typeface="sohne"/>
              </a:rPr>
              <a:t>Silhouette coefficient values range between -1 and 1. Larger numbers indicate that samples are closer to their clusters than they are to other clusters.</a:t>
            </a:r>
            <a:endParaRPr lang="en-US" dirty="0"/>
          </a:p>
        </p:txBody>
      </p:sp>
      <p:pic>
        <p:nvPicPr>
          <p:cNvPr id="5" name="Picture 4" descr="Chart, line chart&#10;&#10;Description automatically generated">
            <a:extLst>
              <a:ext uri="{FF2B5EF4-FFF2-40B4-BE49-F238E27FC236}">
                <a16:creationId xmlns:a16="http://schemas.microsoft.com/office/drawing/2014/main" id="{4AF2E8E8-8A31-1E4F-F571-0FE555CA9918}"/>
              </a:ext>
            </a:extLst>
          </p:cNvPr>
          <p:cNvPicPr>
            <a:picLocks noChangeAspect="1"/>
          </p:cNvPicPr>
          <p:nvPr/>
        </p:nvPicPr>
        <p:blipFill>
          <a:blip r:embed="rId2"/>
          <a:stretch>
            <a:fillRect/>
          </a:stretch>
        </p:blipFill>
        <p:spPr>
          <a:xfrm>
            <a:off x="4783873" y="1983162"/>
            <a:ext cx="7050735" cy="4094253"/>
          </a:xfrm>
          <a:prstGeom prst="rect">
            <a:avLst/>
          </a:prstGeom>
        </p:spPr>
      </p:pic>
    </p:spTree>
    <p:extLst>
      <p:ext uri="{BB962C8B-B14F-4D97-AF65-F5344CB8AC3E}">
        <p14:creationId xmlns:p14="http://schemas.microsoft.com/office/powerpoint/2010/main" val="22752208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0C61C42-E19F-BDDF-B52B-7A5C2D8661C0}"/>
              </a:ext>
            </a:extLst>
          </p:cNvPr>
          <p:cNvSpPr txBox="1"/>
          <p:nvPr/>
        </p:nvSpPr>
        <p:spPr>
          <a:xfrm>
            <a:off x="1074977" y="342803"/>
            <a:ext cx="10366174" cy="1384995"/>
          </a:xfrm>
          <a:prstGeom prst="rect">
            <a:avLst/>
          </a:prstGeom>
          <a:noFill/>
        </p:spPr>
        <p:txBody>
          <a:bodyPr wrap="square">
            <a:spAutoFit/>
          </a:bodyPr>
          <a:lstStyle/>
          <a:p>
            <a:r>
              <a:rPr lang="en-US" sz="2800" dirty="0"/>
              <a:t>library("</a:t>
            </a:r>
            <a:r>
              <a:rPr lang="en-US" sz="2800" dirty="0" err="1"/>
              <a:t>factoextra</a:t>
            </a:r>
            <a:r>
              <a:rPr lang="en-US" sz="2800" dirty="0"/>
              <a:t>")</a:t>
            </a:r>
          </a:p>
          <a:p>
            <a:r>
              <a:rPr lang="en-US" sz="2800" dirty="0"/>
              <a:t>(</a:t>
            </a:r>
            <a:r>
              <a:rPr lang="en-US" sz="2800" dirty="0" err="1"/>
              <a:t>fviz_nbclust</a:t>
            </a:r>
            <a:r>
              <a:rPr lang="en-US" sz="2800" dirty="0"/>
              <a:t>(</a:t>
            </a:r>
            <a:r>
              <a:rPr lang="en-US" sz="2800" dirty="0" err="1"/>
              <a:t>MyDF</a:t>
            </a:r>
            <a:r>
              <a:rPr lang="en-US" sz="2800" dirty="0"/>
              <a:t>, </a:t>
            </a:r>
            <a:r>
              <a:rPr lang="en-US" sz="2800" dirty="0" err="1"/>
              <a:t>kmeans</a:t>
            </a:r>
            <a:r>
              <a:rPr lang="en-US" sz="2800" dirty="0"/>
              <a:t>, method='silhouette', </a:t>
            </a:r>
            <a:r>
              <a:rPr lang="en-US" sz="2800" dirty="0" err="1"/>
              <a:t>k.max</a:t>
            </a:r>
            <a:r>
              <a:rPr lang="en-US" sz="2800" dirty="0"/>
              <a:t>=5))</a:t>
            </a:r>
          </a:p>
          <a:p>
            <a:endParaRPr lang="en-US" sz="2800" dirty="0"/>
          </a:p>
        </p:txBody>
      </p:sp>
      <p:pic>
        <p:nvPicPr>
          <p:cNvPr id="11" name="Picture 10" descr="Chart, line chart&#10;&#10;Description automatically generated">
            <a:extLst>
              <a:ext uri="{FF2B5EF4-FFF2-40B4-BE49-F238E27FC236}">
                <a16:creationId xmlns:a16="http://schemas.microsoft.com/office/drawing/2014/main" id="{01EF1920-B606-6CEE-A2AE-86E3A9412371}"/>
              </a:ext>
            </a:extLst>
          </p:cNvPr>
          <p:cNvPicPr>
            <a:picLocks noChangeAspect="1"/>
          </p:cNvPicPr>
          <p:nvPr/>
        </p:nvPicPr>
        <p:blipFill>
          <a:blip r:embed="rId2"/>
          <a:stretch>
            <a:fillRect/>
          </a:stretch>
        </p:blipFill>
        <p:spPr>
          <a:xfrm>
            <a:off x="3116580" y="1562197"/>
            <a:ext cx="5958840" cy="4953000"/>
          </a:xfrm>
          <a:prstGeom prst="rect">
            <a:avLst/>
          </a:prstGeom>
        </p:spPr>
      </p:pic>
    </p:spTree>
    <p:extLst>
      <p:ext uri="{BB962C8B-B14F-4D97-AF65-F5344CB8AC3E}">
        <p14:creationId xmlns:p14="http://schemas.microsoft.com/office/powerpoint/2010/main" val="15084762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41"/>
          <p:cNvPicPr preferRelativeResize="0">
            <a:picLocks noGrp="1"/>
          </p:cNvPicPr>
          <p:nvPr>
            <p:ph type="body" idx="1"/>
          </p:nvPr>
        </p:nvPicPr>
        <p:blipFill rotWithShape="1">
          <a:blip r:embed="rId3">
            <a:alphaModFix/>
          </a:blip>
          <a:srcRect/>
          <a:stretch/>
        </p:blipFill>
        <p:spPr>
          <a:xfrm>
            <a:off x="1481578" y="599396"/>
            <a:ext cx="8379971" cy="593157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p42"/>
          <p:cNvPicPr preferRelativeResize="0">
            <a:picLocks noGrp="1"/>
          </p:cNvPicPr>
          <p:nvPr>
            <p:ph type="body" idx="1"/>
          </p:nvPr>
        </p:nvPicPr>
        <p:blipFill rotWithShape="1">
          <a:blip r:embed="rId3">
            <a:alphaModFix/>
          </a:blip>
          <a:srcRect/>
          <a:stretch/>
        </p:blipFill>
        <p:spPr>
          <a:xfrm>
            <a:off x="1113780" y="355368"/>
            <a:ext cx="7833370" cy="6048608"/>
          </a:xfrm>
          <a:prstGeom prst="rect">
            <a:avLst/>
          </a:prstGeom>
          <a:noFill/>
          <a:ln>
            <a:noFill/>
          </a:ln>
        </p:spPr>
      </p:pic>
      <p:sp>
        <p:nvSpPr>
          <p:cNvPr id="367" name="Google Shape;367;p42"/>
          <p:cNvSpPr txBox="1"/>
          <p:nvPr/>
        </p:nvSpPr>
        <p:spPr>
          <a:xfrm>
            <a:off x="9245600" y="1390650"/>
            <a:ext cx="1663700" cy="39703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1) It is not necessary to choose or preselect the number of clusters. </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2) Hierarchical clusterings may correspond well to taxonomies – such as the animal kingdom.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3"/>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a:t>Hierarchical clustering</a:t>
            </a:r>
            <a:endParaRPr/>
          </a:p>
        </p:txBody>
      </p:sp>
      <p:sp>
        <p:nvSpPr>
          <p:cNvPr id="373" name="Google Shape;373;p43"/>
          <p:cNvSpPr txBox="1">
            <a:spLocks noGrp="1"/>
          </p:cNvSpPr>
          <p:nvPr>
            <p:ph type="body" idx="1"/>
          </p:nvPr>
        </p:nvSpPr>
        <p:spPr>
          <a:xfrm>
            <a:off x="1097280" y="2190750"/>
            <a:ext cx="10058400" cy="3678344"/>
          </a:xfrm>
          <a:prstGeom prst="rect">
            <a:avLst/>
          </a:prstGeom>
          <a:noFill/>
          <a:ln>
            <a:noFill/>
          </a:ln>
        </p:spPr>
        <p:txBody>
          <a:bodyPr spcFirstLastPara="1" wrap="square" lIns="0" tIns="45700" rIns="0" bIns="45700" anchor="t" anchorCtr="0">
            <a:normAutofit/>
          </a:bodyPr>
          <a:lstStyle/>
          <a:p>
            <a:pPr marL="91440" lvl="0" indent="-177800" algn="l" rtl="0">
              <a:lnSpc>
                <a:spcPct val="90000"/>
              </a:lnSpc>
              <a:spcBef>
                <a:spcPts val="0"/>
              </a:spcBef>
              <a:spcAft>
                <a:spcPts val="0"/>
              </a:spcAft>
              <a:buSzPts val="2800"/>
              <a:buChar char=" "/>
            </a:pPr>
            <a:r>
              <a:rPr lang="en-US" sz="2800" b="1"/>
              <a:t>Hierarchical clustering</a:t>
            </a:r>
            <a:r>
              <a:rPr lang="en-US" sz="2800"/>
              <a:t> is an another method for clustering a dataset into potential groups.</a:t>
            </a:r>
            <a:endParaRPr/>
          </a:p>
          <a:p>
            <a:pPr marL="91440" lvl="0" indent="-177800" algn="l" rtl="0">
              <a:lnSpc>
                <a:spcPct val="90000"/>
              </a:lnSpc>
              <a:spcBef>
                <a:spcPts val="1400"/>
              </a:spcBef>
              <a:spcAft>
                <a:spcPts val="0"/>
              </a:spcAft>
              <a:buSzPts val="2800"/>
              <a:buChar char=" "/>
            </a:pPr>
            <a:r>
              <a:rPr lang="en-US" sz="2800"/>
              <a:t>In contrast to </a:t>
            </a:r>
            <a:r>
              <a:rPr lang="en-US" sz="2800" i="1"/>
              <a:t>k</a:t>
            </a:r>
            <a:r>
              <a:rPr lang="en-US" sz="2800"/>
              <a:t>-means, hierarchical clustering will create a </a:t>
            </a:r>
            <a:r>
              <a:rPr lang="en-US" sz="2800" b="1"/>
              <a:t>hierarchy of clusters.</a:t>
            </a:r>
            <a:endParaRPr/>
          </a:p>
          <a:p>
            <a:pPr marL="91440" lvl="0" indent="-177800" algn="l" rtl="0">
              <a:lnSpc>
                <a:spcPct val="90000"/>
              </a:lnSpc>
              <a:spcBef>
                <a:spcPts val="1400"/>
              </a:spcBef>
              <a:spcAft>
                <a:spcPts val="0"/>
              </a:spcAft>
              <a:buSzPts val="2800"/>
              <a:buChar char=" "/>
            </a:pPr>
            <a:r>
              <a:rPr lang="en-US" sz="2800" b="1"/>
              <a:t>It is NOT required  to </a:t>
            </a:r>
            <a:r>
              <a:rPr lang="en-US" sz="2800"/>
              <a:t>pre-specify the number of clusters. </a:t>
            </a:r>
            <a:endParaRPr sz="2800"/>
          </a:p>
          <a:p>
            <a:pPr marL="91440" lvl="0" indent="-177800" algn="l" rtl="0">
              <a:lnSpc>
                <a:spcPct val="90000"/>
              </a:lnSpc>
              <a:spcBef>
                <a:spcPts val="1400"/>
              </a:spcBef>
              <a:spcAft>
                <a:spcPts val="0"/>
              </a:spcAft>
              <a:buSzPts val="2800"/>
              <a:buChar char=" "/>
            </a:pPr>
            <a:r>
              <a:rPr lang="en-US" sz="2800"/>
              <a:t>The VIS for hierarchical clustering is a </a:t>
            </a:r>
            <a:r>
              <a:rPr lang="en-US" sz="2800" b="1" i="1"/>
              <a:t>dendrogram</a:t>
            </a:r>
            <a:r>
              <a:rPr lang="en-US" sz="2800" b="1"/>
              <a:t>.</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4"/>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a:t>AGNES and DIANA</a:t>
            </a:r>
            <a:endParaRPr/>
          </a:p>
        </p:txBody>
      </p:sp>
      <p:sp>
        <p:nvSpPr>
          <p:cNvPr id="379" name="Google Shape;379;p44"/>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p>
            <a:pPr marL="91440" lvl="0" indent="-127000" algn="l" rtl="0">
              <a:lnSpc>
                <a:spcPct val="80000"/>
              </a:lnSpc>
              <a:spcBef>
                <a:spcPts val="0"/>
              </a:spcBef>
              <a:spcAft>
                <a:spcPts val="0"/>
              </a:spcAft>
              <a:buSzPts val="2000"/>
              <a:buChar char=" "/>
            </a:pPr>
            <a:r>
              <a:rPr lang="en-US"/>
              <a:t>Hierarchical clustering can be divided into two main types:</a:t>
            </a:r>
            <a:endParaRPr/>
          </a:p>
          <a:p>
            <a:pPr marL="91440" lvl="0" indent="-127000" algn="l" rtl="0">
              <a:lnSpc>
                <a:spcPct val="80000"/>
              </a:lnSpc>
              <a:spcBef>
                <a:spcPts val="1400"/>
              </a:spcBef>
              <a:spcAft>
                <a:spcPts val="0"/>
              </a:spcAft>
              <a:buSzPts val="2000"/>
              <a:buChar char=" "/>
            </a:pPr>
            <a:r>
              <a:rPr lang="en-US" b="1"/>
              <a:t>Agglomerative clustering:</a:t>
            </a:r>
            <a:r>
              <a:rPr lang="en-US"/>
              <a:t> Commonly referred to as </a:t>
            </a:r>
            <a:r>
              <a:rPr lang="en-US" b="1"/>
              <a:t>AGNES</a:t>
            </a:r>
            <a:r>
              <a:rPr lang="en-US"/>
              <a:t> (AGglomerative NESting) works in a </a:t>
            </a:r>
            <a:r>
              <a:rPr lang="en-US" b="1"/>
              <a:t>bottom-up</a:t>
            </a:r>
            <a:r>
              <a:rPr lang="en-US"/>
              <a:t> manner. Each observation (vector or row) is initially considered as a </a:t>
            </a:r>
            <a:r>
              <a:rPr lang="en-US" b="1"/>
              <a:t>single-element </a:t>
            </a:r>
            <a:r>
              <a:rPr lang="en-US"/>
              <a:t>cluster.</a:t>
            </a:r>
            <a:endParaRPr/>
          </a:p>
          <a:p>
            <a:pPr marL="91440" lvl="0" indent="-127000" algn="l" rtl="0">
              <a:lnSpc>
                <a:spcPct val="80000"/>
              </a:lnSpc>
              <a:spcBef>
                <a:spcPts val="1400"/>
              </a:spcBef>
              <a:spcAft>
                <a:spcPts val="0"/>
              </a:spcAft>
              <a:buSzPts val="2000"/>
              <a:buChar char=" "/>
            </a:pPr>
            <a:r>
              <a:rPr lang="en-US"/>
              <a:t>At each step of the algorithm, the two clusters that are the most similar are combined into a new bigger cluster. This procedure is iterated until all points are a member of just one single big cluster </a:t>
            </a:r>
            <a:endParaRPr/>
          </a:p>
          <a:p>
            <a:pPr marL="91440" lvl="0" indent="-127000" algn="l" rtl="0">
              <a:lnSpc>
                <a:spcPct val="80000"/>
              </a:lnSpc>
              <a:spcBef>
                <a:spcPts val="1400"/>
              </a:spcBef>
              <a:spcAft>
                <a:spcPts val="0"/>
              </a:spcAft>
              <a:buSzPts val="2000"/>
              <a:buChar char=" "/>
            </a:pPr>
            <a:r>
              <a:rPr lang="en-US" b="1"/>
              <a:t>Divisive hierarchical clustering:</a:t>
            </a:r>
            <a:r>
              <a:rPr lang="en-US"/>
              <a:t> Commonly referred to as </a:t>
            </a:r>
            <a:r>
              <a:rPr lang="en-US" b="1"/>
              <a:t>DIANA</a:t>
            </a:r>
            <a:r>
              <a:rPr lang="en-US"/>
              <a:t> (DIvise ANAlysis) works in a </a:t>
            </a:r>
            <a:r>
              <a:rPr lang="en-US" b="1"/>
              <a:t>top-down manner</a:t>
            </a:r>
            <a:r>
              <a:rPr lang="en-US"/>
              <a:t>. </a:t>
            </a:r>
            <a:endParaRPr/>
          </a:p>
          <a:p>
            <a:pPr marL="91440" lvl="0" indent="-127000" algn="l" rtl="0">
              <a:lnSpc>
                <a:spcPct val="80000"/>
              </a:lnSpc>
              <a:spcBef>
                <a:spcPts val="1400"/>
              </a:spcBef>
              <a:spcAft>
                <a:spcPts val="0"/>
              </a:spcAft>
              <a:buSzPts val="2000"/>
              <a:buChar char=" "/>
            </a:pPr>
            <a:r>
              <a:rPr lang="en-US"/>
              <a:t>Begins with the root - all observations (all rows) are in a single cluster. At each step of the algorithm, the current cluster is </a:t>
            </a:r>
            <a:r>
              <a:rPr lang="en-US" b="1"/>
              <a:t>split into two clusters </a:t>
            </a:r>
            <a:r>
              <a:rPr lang="en-US"/>
              <a:t>that are considered most heterogeneous. The process is iterated until all observations are in their own cluster.</a:t>
            </a:r>
            <a:endParaRPr/>
          </a:p>
          <a:p>
            <a:pPr marL="91440" lvl="0" indent="0" algn="l" rtl="0">
              <a:lnSpc>
                <a:spcPct val="80000"/>
              </a:lnSpc>
              <a:spcBef>
                <a:spcPts val="1400"/>
              </a:spcBef>
              <a:spcAft>
                <a:spcPts val="0"/>
              </a:spcAft>
              <a:buSzPts val="2000"/>
              <a:buNone/>
            </a:pP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p45"/>
          <p:cNvPicPr preferRelativeResize="0">
            <a:picLocks noGrp="1"/>
          </p:cNvPicPr>
          <p:nvPr>
            <p:ph type="body" idx="1"/>
          </p:nvPr>
        </p:nvPicPr>
        <p:blipFill rotWithShape="1">
          <a:blip r:embed="rId3">
            <a:alphaModFix/>
          </a:blip>
          <a:srcRect/>
          <a:stretch/>
        </p:blipFill>
        <p:spPr>
          <a:xfrm>
            <a:off x="254000" y="450533"/>
            <a:ext cx="7533629" cy="5926455"/>
          </a:xfrm>
          <a:prstGeom prst="rect">
            <a:avLst/>
          </a:prstGeom>
          <a:noFill/>
          <a:ln>
            <a:noFill/>
          </a:ln>
        </p:spPr>
      </p:pic>
      <p:sp>
        <p:nvSpPr>
          <p:cNvPr id="385" name="Google Shape;385;p45"/>
          <p:cNvSpPr/>
          <p:nvPr/>
        </p:nvSpPr>
        <p:spPr>
          <a:xfrm>
            <a:off x="5135985" y="6425684"/>
            <a:ext cx="573003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https://bradleyboehmke.github.io/HOML/hierarchical.html</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46"/>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a:t>Common Clustering Methods</a:t>
            </a:r>
            <a:endParaRPr/>
          </a:p>
        </p:txBody>
      </p:sp>
      <p:sp>
        <p:nvSpPr>
          <p:cNvPr id="391" name="Google Shape;391;p46"/>
          <p:cNvSpPr txBox="1">
            <a:spLocks noGrp="1"/>
          </p:cNvSpPr>
          <p:nvPr>
            <p:ph type="body" idx="1"/>
          </p:nvPr>
        </p:nvSpPr>
        <p:spPr>
          <a:xfrm>
            <a:off x="107950" y="1845734"/>
            <a:ext cx="11880850" cy="4472516"/>
          </a:xfrm>
          <a:prstGeom prst="rect">
            <a:avLst/>
          </a:prstGeom>
          <a:noFill/>
          <a:ln>
            <a:noFill/>
          </a:ln>
        </p:spPr>
        <p:txBody>
          <a:bodyPr spcFirstLastPara="1" wrap="square" lIns="0" tIns="45700" rIns="0" bIns="45700" anchor="t" anchorCtr="0">
            <a:normAutofit/>
          </a:bodyPr>
          <a:lstStyle/>
          <a:p>
            <a:pPr marL="91440" lvl="0" indent="-114300" algn="l" rtl="0">
              <a:lnSpc>
                <a:spcPct val="90000"/>
              </a:lnSpc>
              <a:spcBef>
                <a:spcPts val="0"/>
              </a:spcBef>
              <a:spcAft>
                <a:spcPts val="0"/>
              </a:spcAft>
              <a:buSzPts val="1800"/>
              <a:buChar char=" "/>
            </a:pPr>
            <a:r>
              <a:rPr lang="en-US" sz="1800"/>
              <a:t>·  </a:t>
            </a:r>
            <a:r>
              <a:rPr lang="en-US" sz="1800" b="1"/>
              <a:t>Maximum or complete linkage clustering:</a:t>
            </a:r>
            <a:r>
              <a:rPr lang="en-US" sz="1800"/>
              <a:t> Computes </a:t>
            </a:r>
            <a:r>
              <a:rPr lang="en-US" sz="1800" b="1"/>
              <a:t>all pairwise dissimilarities </a:t>
            </a:r>
            <a:r>
              <a:rPr lang="en-US" sz="1800"/>
              <a:t>between the elements in cluster 1 and the elements in cluster 2, and considers the </a:t>
            </a:r>
            <a:r>
              <a:rPr lang="en-US" sz="1800" b="1"/>
              <a:t>largest</a:t>
            </a:r>
            <a:r>
              <a:rPr lang="en-US" sz="1800"/>
              <a:t> value of these dissimilarities as the distance between the two clusters. It tends to produce more compact clusters. </a:t>
            </a:r>
            <a:endParaRPr/>
          </a:p>
          <a:p>
            <a:pPr marL="91440" lvl="0" indent="-114300" algn="l" rtl="0">
              <a:lnSpc>
                <a:spcPct val="90000"/>
              </a:lnSpc>
              <a:spcBef>
                <a:spcPts val="1400"/>
              </a:spcBef>
              <a:spcAft>
                <a:spcPts val="0"/>
              </a:spcAft>
              <a:buSzPts val="1800"/>
              <a:buChar char=" "/>
            </a:pPr>
            <a:r>
              <a:rPr lang="en-US" sz="1800"/>
              <a:t>·  </a:t>
            </a:r>
            <a:r>
              <a:rPr lang="en-US" sz="1800" b="1"/>
              <a:t>Minimum or single linkage clustering:</a:t>
            </a:r>
            <a:r>
              <a:rPr lang="en-US" sz="1800"/>
              <a:t> Computes all </a:t>
            </a:r>
            <a:r>
              <a:rPr lang="en-US" sz="1800" b="1"/>
              <a:t>pairwise dissimilarities </a:t>
            </a:r>
            <a:r>
              <a:rPr lang="en-US" sz="1800"/>
              <a:t>between the elements in cluster 1 and the elements in cluster 2, and considers the </a:t>
            </a:r>
            <a:r>
              <a:rPr lang="en-US" sz="1800" b="1"/>
              <a:t>smallest</a:t>
            </a:r>
            <a:r>
              <a:rPr lang="en-US" sz="1800"/>
              <a:t> of these dissimilarities as a linkage criterion. It tends to produce long, “loose” clusters. </a:t>
            </a:r>
            <a:endParaRPr/>
          </a:p>
          <a:p>
            <a:pPr marL="91440" lvl="0" indent="-114300" algn="l" rtl="0">
              <a:lnSpc>
                <a:spcPct val="90000"/>
              </a:lnSpc>
              <a:spcBef>
                <a:spcPts val="1400"/>
              </a:spcBef>
              <a:spcAft>
                <a:spcPts val="0"/>
              </a:spcAft>
              <a:buSzPts val="1800"/>
              <a:buChar char=" "/>
            </a:pPr>
            <a:r>
              <a:rPr lang="en-US" sz="1800"/>
              <a:t>·  </a:t>
            </a:r>
            <a:r>
              <a:rPr lang="en-US" sz="1800" b="1"/>
              <a:t>Mean or average linkage clustering:</a:t>
            </a:r>
            <a:r>
              <a:rPr lang="en-US" sz="1800"/>
              <a:t> Computes all </a:t>
            </a:r>
            <a:r>
              <a:rPr lang="en-US" sz="1800" b="1"/>
              <a:t>pairwise dissimilarities </a:t>
            </a:r>
            <a:r>
              <a:rPr lang="en-US" sz="1800"/>
              <a:t>between the elements in cluster 1 and the elements in cluster 2, and considers the </a:t>
            </a:r>
            <a:r>
              <a:rPr lang="en-US" sz="1800" b="1"/>
              <a:t>average </a:t>
            </a:r>
            <a:r>
              <a:rPr lang="en-US" sz="1800"/>
              <a:t>of these dissimilarities as the distance between the two clusters. Can vary in the compactness of the clusters it creates. </a:t>
            </a:r>
            <a:endParaRPr/>
          </a:p>
          <a:p>
            <a:pPr marL="91440" lvl="0" indent="-114300" algn="l" rtl="0">
              <a:lnSpc>
                <a:spcPct val="90000"/>
              </a:lnSpc>
              <a:spcBef>
                <a:spcPts val="1400"/>
              </a:spcBef>
              <a:spcAft>
                <a:spcPts val="0"/>
              </a:spcAft>
              <a:buSzPts val="1800"/>
              <a:buChar char=" "/>
            </a:pPr>
            <a:r>
              <a:rPr lang="en-US" sz="1800"/>
              <a:t>·  </a:t>
            </a:r>
            <a:r>
              <a:rPr lang="en-US" sz="1800" b="1"/>
              <a:t>Centroid linkage clustering:</a:t>
            </a:r>
            <a:r>
              <a:rPr lang="en-US" sz="1800"/>
              <a:t> Computes the dissimilarity between the centroid for cluster 1 (a mean vector of length p, one element for each variable) and the centroid for cluster 2. </a:t>
            </a:r>
            <a:endParaRPr/>
          </a:p>
          <a:p>
            <a:pPr marL="91440" lvl="0" indent="-114300" algn="l" rtl="0">
              <a:lnSpc>
                <a:spcPct val="90000"/>
              </a:lnSpc>
              <a:spcBef>
                <a:spcPts val="1400"/>
              </a:spcBef>
              <a:spcAft>
                <a:spcPts val="0"/>
              </a:spcAft>
              <a:buSzPts val="1800"/>
              <a:buChar char=" "/>
            </a:pPr>
            <a:r>
              <a:rPr lang="en-US" sz="1800"/>
              <a:t>·  </a:t>
            </a:r>
            <a:r>
              <a:rPr lang="en-US" sz="1800" b="1"/>
              <a:t>Ward’s minimum variance method:</a:t>
            </a:r>
            <a:r>
              <a:rPr lang="en-US" sz="1800"/>
              <a:t> </a:t>
            </a:r>
            <a:r>
              <a:rPr lang="en-US" sz="1800" b="1"/>
              <a:t>Minimizes</a:t>
            </a:r>
            <a:r>
              <a:rPr lang="en-US" sz="1800"/>
              <a:t> the total within-cluster variance. At each step the pair of clusters with the smallest between-cluster distance are merged. Tends to produce more compact clusters.</a:t>
            </a:r>
            <a:endParaRPr/>
          </a:p>
          <a:p>
            <a:pPr marL="91440" lvl="0" indent="0" algn="l" rtl="0">
              <a:lnSpc>
                <a:spcPct val="90000"/>
              </a:lnSpc>
              <a:spcBef>
                <a:spcPts val="1400"/>
              </a:spcBef>
              <a:spcAft>
                <a:spcPts val="0"/>
              </a:spcAft>
              <a:buSzPts val="1800"/>
              <a:buNone/>
            </a:pPr>
            <a:endParaRPr sz="18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6"/>
          <p:cNvSpPr txBox="1">
            <a:spLocks noGrp="1"/>
          </p:cNvSpPr>
          <p:nvPr>
            <p:ph type="title"/>
          </p:nvPr>
        </p:nvSpPr>
        <p:spPr>
          <a:xfrm>
            <a:off x="1024128" y="585216"/>
            <a:ext cx="9720072" cy="627634"/>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4400"/>
              <a:buFont typeface="Calibri"/>
              <a:buNone/>
            </a:pPr>
            <a:r>
              <a:rPr lang="en-US" sz="4400"/>
              <a:t>Applications of clustering</a:t>
            </a:r>
            <a:endParaRPr sz="4400"/>
          </a:p>
        </p:txBody>
      </p:sp>
      <p:sp>
        <p:nvSpPr>
          <p:cNvPr id="140" name="Google Shape;140;p6"/>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p>
            <a:pPr marL="91440" lvl="0" indent="-117475" algn="l" rtl="0">
              <a:lnSpc>
                <a:spcPct val="70000"/>
              </a:lnSpc>
              <a:spcBef>
                <a:spcPts val="0"/>
              </a:spcBef>
              <a:spcAft>
                <a:spcPts val="0"/>
              </a:spcAft>
              <a:buSzPts val="1850"/>
              <a:buChar char=" "/>
            </a:pPr>
            <a:r>
              <a:rPr lang="en-US" sz="1850"/>
              <a:t>1) There are an enormous number of applications for clustering, as clustering is a method for discovering similarity (and differences) between data vectors/rows.</a:t>
            </a:r>
            <a:endParaRPr/>
          </a:p>
          <a:p>
            <a:pPr marL="91440" lvl="0" indent="-117475" algn="l" rtl="0">
              <a:lnSpc>
                <a:spcPct val="70000"/>
              </a:lnSpc>
              <a:spcBef>
                <a:spcPts val="1400"/>
              </a:spcBef>
              <a:spcAft>
                <a:spcPts val="0"/>
              </a:spcAft>
              <a:buSzPts val="1850"/>
              <a:buChar char=" "/>
            </a:pPr>
            <a:r>
              <a:rPr lang="en-US" sz="1850"/>
              <a:t>2) One can cluster books, articles, or documents by topics.</a:t>
            </a:r>
            <a:endParaRPr/>
          </a:p>
          <a:p>
            <a:pPr marL="91440" lvl="0" indent="-117475" algn="l" rtl="0">
              <a:lnSpc>
                <a:spcPct val="70000"/>
              </a:lnSpc>
              <a:spcBef>
                <a:spcPts val="1400"/>
              </a:spcBef>
              <a:spcAft>
                <a:spcPts val="0"/>
              </a:spcAft>
              <a:buSzPts val="1850"/>
              <a:buChar char=" "/>
            </a:pPr>
            <a:r>
              <a:rPr lang="en-US" sz="1850"/>
              <a:t>3) Once can cluster customers by common attributes – such as purchase similarities, location similarities, expenditure similarities, etc. </a:t>
            </a:r>
            <a:endParaRPr/>
          </a:p>
          <a:p>
            <a:pPr marL="91440" lvl="0" indent="-117475" algn="l" rtl="0">
              <a:lnSpc>
                <a:spcPct val="70000"/>
              </a:lnSpc>
              <a:spcBef>
                <a:spcPts val="1400"/>
              </a:spcBef>
              <a:spcAft>
                <a:spcPts val="0"/>
              </a:spcAft>
              <a:buSzPts val="1850"/>
              <a:buChar char=" "/>
            </a:pPr>
            <a:r>
              <a:rPr lang="en-US" sz="1850"/>
              <a:t>4) One can cluster social data by attributes such as common interests, common career areas, etc. </a:t>
            </a:r>
            <a:endParaRPr/>
          </a:p>
          <a:p>
            <a:pPr marL="91440" lvl="0" indent="-117475" algn="l" rtl="0">
              <a:lnSpc>
                <a:spcPct val="70000"/>
              </a:lnSpc>
              <a:spcBef>
                <a:spcPts val="1400"/>
              </a:spcBef>
              <a:spcAft>
                <a:spcPts val="0"/>
              </a:spcAft>
              <a:buSzPts val="1850"/>
              <a:buChar char=" "/>
            </a:pPr>
            <a:r>
              <a:rPr lang="en-US" sz="1850"/>
              <a:t>5) One can cluster radiation data collected from objects is space to determine if they are star, planets, galaxies, etc.</a:t>
            </a:r>
            <a:endParaRPr/>
          </a:p>
          <a:p>
            <a:pPr marL="91440" lvl="0" indent="-117475" algn="l" rtl="0">
              <a:lnSpc>
                <a:spcPct val="70000"/>
              </a:lnSpc>
              <a:spcBef>
                <a:spcPts val="1400"/>
              </a:spcBef>
              <a:spcAft>
                <a:spcPts val="0"/>
              </a:spcAft>
              <a:buSzPts val="1850"/>
              <a:buChar char=" "/>
            </a:pPr>
            <a:r>
              <a:rPr lang="en-US" sz="1850"/>
              <a:t>6) One can cluster music into categories – think about this for a second – how do you think Pandora does this?</a:t>
            </a:r>
            <a:endParaRPr/>
          </a:p>
          <a:p>
            <a:pPr marL="91440" lvl="0" indent="0" algn="l" rtl="0">
              <a:lnSpc>
                <a:spcPct val="70000"/>
              </a:lnSpc>
              <a:spcBef>
                <a:spcPts val="1400"/>
              </a:spcBef>
              <a:spcAft>
                <a:spcPts val="0"/>
              </a:spcAft>
              <a:buSzPts val="1850"/>
              <a:buNone/>
            </a:pPr>
            <a:endParaRPr sz="1850"/>
          </a:p>
          <a:p>
            <a:pPr marL="91440" lvl="0" indent="-117475" algn="l" rtl="0">
              <a:lnSpc>
                <a:spcPct val="70000"/>
              </a:lnSpc>
              <a:spcBef>
                <a:spcPts val="1400"/>
              </a:spcBef>
              <a:spcAft>
                <a:spcPts val="0"/>
              </a:spcAft>
              <a:buSzPts val="1850"/>
              <a:buChar char=" "/>
            </a:pPr>
            <a:r>
              <a:rPr lang="en-US" sz="1850"/>
              <a:t>Clustering can also be used for outlier detection. This is especially true for visual EDA (exploratory data analysis). </a:t>
            </a:r>
            <a:endParaRPr sz="185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Google Shape;396;p47"/>
          <p:cNvPicPr preferRelativeResize="0">
            <a:picLocks noGrp="1"/>
          </p:cNvPicPr>
          <p:nvPr>
            <p:ph type="body" idx="1"/>
          </p:nvPr>
        </p:nvPicPr>
        <p:blipFill rotWithShape="1">
          <a:blip r:embed="rId3">
            <a:alphaModFix/>
          </a:blip>
          <a:srcRect/>
          <a:stretch/>
        </p:blipFill>
        <p:spPr>
          <a:xfrm>
            <a:off x="412750" y="98893"/>
            <a:ext cx="11347450" cy="6631598"/>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48"/>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a:t>Hierarchical Clustering Options in R</a:t>
            </a:r>
            <a:endParaRPr/>
          </a:p>
        </p:txBody>
      </p:sp>
      <p:sp>
        <p:nvSpPr>
          <p:cNvPr id="402" name="Google Shape;402;p48"/>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p>
            <a:pPr marL="91440" lvl="0" indent="-127000" algn="l" rtl="0">
              <a:lnSpc>
                <a:spcPct val="90000"/>
              </a:lnSpc>
              <a:spcBef>
                <a:spcPts val="0"/>
              </a:spcBef>
              <a:spcAft>
                <a:spcPts val="0"/>
              </a:spcAft>
              <a:buSzPts val="2000"/>
              <a:buChar char=" "/>
            </a:pPr>
            <a:r>
              <a:rPr lang="en-US" b="1"/>
              <a:t>Hierarchical clustering in R</a:t>
            </a:r>
            <a:endParaRPr/>
          </a:p>
          <a:p>
            <a:pPr marL="91440" lvl="0" indent="-127000" algn="l" rtl="0">
              <a:lnSpc>
                <a:spcPct val="90000"/>
              </a:lnSpc>
              <a:spcBef>
                <a:spcPts val="1400"/>
              </a:spcBef>
              <a:spcAft>
                <a:spcPts val="0"/>
              </a:spcAft>
              <a:buSzPts val="2000"/>
              <a:buChar char=" "/>
            </a:pPr>
            <a:r>
              <a:rPr lang="en-US"/>
              <a:t>stats::hclust()  and</a:t>
            </a:r>
            <a:endParaRPr/>
          </a:p>
          <a:p>
            <a:pPr marL="91440" lvl="0" indent="-127000" algn="l" rtl="0">
              <a:lnSpc>
                <a:spcPct val="90000"/>
              </a:lnSpc>
              <a:spcBef>
                <a:spcPts val="1400"/>
              </a:spcBef>
              <a:spcAft>
                <a:spcPts val="0"/>
              </a:spcAft>
              <a:buSzPts val="2000"/>
              <a:buChar char=" "/>
            </a:pPr>
            <a:r>
              <a:rPr lang="en-US"/>
              <a:t>cluster::agnes() for agglomerative hierarchical clustering (HC) and </a:t>
            </a:r>
            <a:endParaRPr/>
          </a:p>
          <a:p>
            <a:pPr marL="91440" lvl="0" indent="-127000" algn="l" rtl="0">
              <a:lnSpc>
                <a:spcPct val="90000"/>
              </a:lnSpc>
              <a:spcBef>
                <a:spcPts val="1400"/>
              </a:spcBef>
              <a:spcAft>
                <a:spcPts val="0"/>
              </a:spcAft>
              <a:buSzPts val="2000"/>
              <a:buChar char=" "/>
            </a:pPr>
            <a:r>
              <a:rPr lang="en-US"/>
              <a:t>cluster::diana() for divisive HC.</a:t>
            </a:r>
            <a:endParaRPr/>
          </a:p>
          <a:p>
            <a:pPr marL="91440" lvl="0" indent="-127000" algn="l" rtl="0">
              <a:lnSpc>
                <a:spcPct val="90000"/>
              </a:lnSpc>
              <a:spcBef>
                <a:spcPts val="1400"/>
              </a:spcBef>
              <a:spcAft>
                <a:spcPts val="0"/>
              </a:spcAft>
              <a:buSzPts val="2000"/>
              <a:buChar char=" "/>
            </a:pPr>
            <a:r>
              <a:rPr lang="en-US" b="1"/>
              <a:t>Agglomerative hierarchical clustering</a:t>
            </a:r>
            <a:endParaRPr/>
          </a:p>
          <a:p>
            <a:pPr marL="91440" lvl="0" indent="-127000" algn="l" rtl="0">
              <a:lnSpc>
                <a:spcPct val="90000"/>
              </a:lnSpc>
              <a:spcBef>
                <a:spcPts val="1400"/>
              </a:spcBef>
              <a:spcAft>
                <a:spcPts val="0"/>
              </a:spcAft>
              <a:buSzPts val="2000"/>
              <a:buChar char=" "/>
            </a:pPr>
            <a:r>
              <a:rPr lang="en-US"/>
              <a:t>To perform agglomerative HC with hclust(), the dissimilarity (distance)  must be calculated. One option in R is dist() and hclust() has options that specify the agglomeration method to be used (i.e. "complete", "average", "single", or "ward.D").</a:t>
            </a:r>
            <a:endParaRPr/>
          </a:p>
          <a:p>
            <a:pPr marL="91440" lvl="0" indent="-127000" algn="l" rtl="0">
              <a:lnSpc>
                <a:spcPct val="90000"/>
              </a:lnSpc>
              <a:spcBef>
                <a:spcPts val="1400"/>
              </a:spcBef>
              <a:spcAft>
                <a:spcPts val="0"/>
              </a:spcAft>
              <a:buSzPts val="2000"/>
              <a:buChar char=" "/>
            </a:pPr>
            <a:r>
              <a:rPr lang="en-US"/>
              <a:t> </a:t>
            </a:r>
            <a:endParaRPr/>
          </a:p>
          <a:p>
            <a:pPr marL="91440" lvl="0" indent="0" algn="l" rtl="0">
              <a:lnSpc>
                <a:spcPct val="90000"/>
              </a:lnSpc>
              <a:spcBef>
                <a:spcPts val="1400"/>
              </a:spcBef>
              <a:spcAft>
                <a:spcPts val="0"/>
              </a:spcAft>
              <a:buSzPts val="2000"/>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49"/>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a:t>Clustering for Outlier Detection: </a:t>
            </a:r>
            <a:r>
              <a:rPr lang="en-US" b="1"/>
              <a:t>Row 4 is an outlier….</a:t>
            </a:r>
            <a:endParaRPr b="1"/>
          </a:p>
        </p:txBody>
      </p:sp>
      <p:pic>
        <p:nvPicPr>
          <p:cNvPr id="408" name="Google Shape;408;p49"/>
          <p:cNvPicPr preferRelativeResize="0">
            <a:picLocks noGrp="1"/>
          </p:cNvPicPr>
          <p:nvPr>
            <p:ph type="body" idx="1"/>
          </p:nvPr>
        </p:nvPicPr>
        <p:blipFill rotWithShape="1">
          <a:blip r:embed="rId3">
            <a:alphaModFix/>
          </a:blip>
          <a:srcRect/>
          <a:stretch/>
        </p:blipFill>
        <p:spPr>
          <a:xfrm>
            <a:off x="660400" y="1797050"/>
            <a:ext cx="10610850" cy="48641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50"/>
          <p:cNvSpPr txBox="1">
            <a:spLocks noGrp="1"/>
          </p:cNvSpPr>
          <p:nvPr>
            <p:ph type="title"/>
          </p:nvPr>
        </p:nvSpPr>
        <p:spPr>
          <a:xfrm>
            <a:off x="524332" y="2078924"/>
            <a:ext cx="2661870" cy="3583539"/>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2520"/>
              <a:buFont typeface="Calibri"/>
              <a:buNone/>
            </a:pPr>
            <a:r>
              <a:rPr lang="en-US" sz="2520"/>
              <a:t>K means and Hierarchical clustering r code</a:t>
            </a:r>
            <a:br>
              <a:rPr lang="en-US" sz="2520"/>
            </a:br>
            <a:br>
              <a:rPr lang="en-US" sz="2520"/>
            </a:br>
            <a:r>
              <a:rPr lang="en-US" sz="2520"/>
              <a:t>Example of </a:t>
            </a:r>
            <a:br>
              <a:rPr lang="en-US" sz="2520"/>
            </a:br>
            <a:r>
              <a:rPr lang="en-US" sz="2520"/>
              <a:t>happiness</a:t>
            </a:r>
            <a:br>
              <a:rPr lang="en-US" sz="2520"/>
            </a:br>
            <a:r>
              <a:rPr lang="en-US" sz="2520"/>
              <a:t>data clustering</a:t>
            </a:r>
            <a:br>
              <a:rPr lang="en-US" sz="2520"/>
            </a:br>
            <a:r>
              <a:rPr lang="en-US" sz="2520"/>
              <a:t>with clusters and dendrogram views</a:t>
            </a:r>
            <a:br>
              <a:rPr lang="en-US" sz="2520"/>
            </a:br>
            <a:endParaRPr sz="2520"/>
          </a:p>
        </p:txBody>
      </p:sp>
      <p:pic>
        <p:nvPicPr>
          <p:cNvPr id="414" name="Google Shape;414;p50"/>
          <p:cNvPicPr preferRelativeResize="0">
            <a:picLocks noGrp="1"/>
          </p:cNvPicPr>
          <p:nvPr>
            <p:ph type="body" idx="1"/>
          </p:nvPr>
        </p:nvPicPr>
        <p:blipFill rotWithShape="1">
          <a:blip r:embed="rId3">
            <a:alphaModFix/>
          </a:blip>
          <a:srcRect/>
          <a:stretch/>
        </p:blipFill>
        <p:spPr>
          <a:xfrm>
            <a:off x="3430518" y="397132"/>
            <a:ext cx="7195833" cy="6026386"/>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51"/>
          <p:cNvSpPr txBox="1">
            <a:spLocks noGrp="1"/>
          </p:cNvSpPr>
          <p:nvPr>
            <p:ph type="title"/>
          </p:nvPr>
        </p:nvSpPr>
        <p:spPr>
          <a:xfrm>
            <a:off x="1024128" y="585216"/>
            <a:ext cx="9720072" cy="772185"/>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a:t>Cluster results</a:t>
            </a:r>
            <a:endParaRPr/>
          </a:p>
        </p:txBody>
      </p:sp>
      <p:pic>
        <p:nvPicPr>
          <p:cNvPr id="420" name="Google Shape;420;p51"/>
          <p:cNvPicPr preferRelativeResize="0">
            <a:picLocks noGrp="1"/>
          </p:cNvPicPr>
          <p:nvPr>
            <p:ph type="body" idx="1"/>
          </p:nvPr>
        </p:nvPicPr>
        <p:blipFill rotWithShape="1">
          <a:blip r:embed="rId3">
            <a:alphaModFix/>
          </a:blip>
          <a:srcRect/>
          <a:stretch/>
        </p:blipFill>
        <p:spPr>
          <a:xfrm>
            <a:off x="2263775" y="2238375"/>
            <a:ext cx="7724775" cy="32385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52"/>
          <p:cNvSpPr txBox="1">
            <a:spLocks noGrp="1"/>
          </p:cNvSpPr>
          <p:nvPr>
            <p:ph type="title"/>
          </p:nvPr>
        </p:nvSpPr>
        <p:spPr>
          <a:xfrm>
            <a:off x="1024128" y="585216"/>
            <a:ext cx="9720072" cy="368941"/>
          </a:xfrm>
          <a:prstGeom prst="rect">
            <a:avLst/>
          </a:prstGeom>
          <a:noFill/>
          <a:ln>
            <a:noFill/>
          </a:ln>
        </p:spPr>
        <p:txBody>
          <a:bodyPr spcFirstLastPara="1" wrap="square" lIns="91425" tIns="45700" rIns="91425" bIns="45700" anchor="b" anchorCtr="0">
            <a:normAutofit fontScale="90000"/>
          </a:bodyPr>
          <a:lstStyle/>
          <a:p>
            <a:pPr marL="0" lvl="0" indent="0" algn="l" rtl="0">
              <a:lnSpc>
                <a:spcPct val="85000"/>
              </a:lnSpc>
              <a:spcBef>
                <a:spcPts val="0"/>
              </a:spcBef>
              <a:spcAft>
                <a:spcPts val="0"/>
              </a:spcAft>
              <a:buClr>
                <a:srgbClr val="3F3F3F"/>
              </a:buClr>
              <a:buSzPts val="4320"/>
              <a:buFont typeface="Calibri"/>
              <a:buNone/>
            </a:pPr>
            <a:r>
              <a:rPr lang="en-US" sz="4320"/>
              <a:t>Dendrogram from r code</a:t>
            </a:r>
            <a:endParaRPr sz="4320"/>
          </a:p>
        </p:txBody>
      </p:sp>
      <p:pic>
        <p:nvPicPr>
          <p:cNvPr id="426" name="Google Shape;426;p52"/>
          <p:cNvPicPr preferRelativeResize="0">
            <a:picLocks noGrp="1"/>
          </p:cNvPicPr>
          <p:nvPr>
            <p:ph type="body" idx="1"/>
          </p:nvPr>
        </p:nvPicPr>
        <p:blipFill rotWithShape="1">
          <a:blip r:embed="rId3">
            <a:alphaModFix/>
          </a:blip>
          <a:srcRect/>
          <a:stretch/>
        </p:blipFill>
        <p:spPr>
          <a:xfrm>
            <a:off x="287066" y="1414543"/>
            <a:ext cx="11571736" cy="4363957"/>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p54"/>
          <p:cNvPicPr preferRelativeResize="0">
            <a:picLocks noGrp="1"/>
          </p:cNvPicPr>
          <p:nvPr>
            <p:ph type="body" idx="1"/>
          </p:nvPr>
        </p:nvPicPr>
        <p:blipFill rotWithShape="1">
          <a:blip r:embed="rId3">
            <a:alphaModFix/>
          </a:blip>
          <a:srcRect/>
          <a:stretch/>
        </p:blipFill>
        <p:spPr>
          <a:xfrm>
            <a:off x="1676400" y="550953"/>
            <a:ext cx="8235950" cy="6017672"/>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55"/>
          <p:cNvPicPr preferRelativeResize="0">
            <a:picLocks noGrp="1"/>
          </p:cNvPicPr>
          <p:nvPr>
            <p:ph type="body" idx="1"/>
          </p:nvPr>
        </p:nvPicPr>
        <p:blipFill rotWithShape="1">
          <a:blip r:embed="rId3">
            <a:alphaModFix/>
          </a:blip>
          <a:srcRect/>
          <a:stretch/>
        </p:blipFill>
        <p:spPr>
          <a:xfrm>
            <a:off x="2082800" y="517452"/>
            <a:ext cx="7524750" cy="6083496"/>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56"/>
          <p:cNvSpPr txBox="1">
            <a:spLocks noGrp="1"/>
          </p:cNvSpPr>
          <p:nvPr>
            <p:ph type="title"/>
          </p:nvPr>
        </p:nvSpPr>
        <p:spPr>
          <a:xfrm>
            <a:off x="1024128" y="585216"/>
            <a:ext cx="3928399" cy="692672"/>
          </a:xfrm>
          <a:prstGeom prst="rect">
            <a:avLst/>
          </a:prstGeom>
          <a:noFill/>
          <a:ln>
            <a:noFill/>
          </a:ln>
        </p:spPr>
        <p:txBody>
          <a:bodyPr spcFirstLastPara="1" wrap="square" lIns="91425" tIns="45700" rIns="91425" bIns="45700" anchor="b" anchorCtr="0">
            <a:normAutofit fontScale="90000"/>
          </a:bodyPr>
          <a:lstStyle/>
          <a:p>
            <a:pPr marL="0" lvl="0" indent="0" algn="l" rtl="0">
              <a:lnSpc>
                <a:spcPct val="85000"/>
              </a:lnSpc>
              <a:spcBef>
                <a:spcPts val="0"/>
              </a:spcBef>
              <a:spcAft>
                <a:spcPts val="0"/>
              </a:spcAft>
              <a:buClr>
                <a:srgbClr val="3F3F3F"/>
              </a:buClr>
              <a:buSzPts val="4320"/>
              <a:buFont typeface="Calibri"/>
              <a:buNone/>
            </a:pPr>
            <a:r>
              <a:rPr lang="en-US" sz="4320"/>
              <a:t>R code for dbSCAN</a:t>
            </a:r>
            <a:endParaRPr sz="4320"/>
          </a:p>
        </p:txBody>
      </p:sp>
      <p:sp>
        <p:nvSpPr>
          <p:cNvPr id="442" name="Google Shape;442;p56"/>
          <p:cNvSpPr txBox="1">
            <a:spLocks noGrp="1"/>
          </p:cNvSpPr>
          <p:nvPr>
            <p:ph type="body" idx="1"/>
          </p:nvPr>
        </p:nvSpPr>
        <p:spPr>
          <a:xfrm>
            <a:off x="478897" y="2041782"/>
            <a:ext cx="5064298" cy="4023360"/>
          </a:xfrm>
          <a:prstGeom prst="rect">
            <a:avLst/>
          </a:prstGeom>
          <a:noFill/>
          <a:ln>
            <a:noFill/>
          </a:ln>
        </p:spPr>
        <p:txBody>
          <a:bodyPr spcFirstLastPara="1" wrap="square" lIns="0" tIns="45700" rIns="0" bIns="45700" anchor="t" anchorCtr="0">
            <a:normAutofit/>
          </a:bodyPr>
          <a:lstStyle/>
          <a:p>
            <a:pPr marL="91440" lvl="0" indent="-105727" algn="l" rtl="0">
              <a:lnSpc>
                <a:spcPct val="70000"/>
              </a:lnSpc>
              <a:spcBef>
                <a:spcPts val="0"/>
              </a:spcBef>
              <a:spcAft>
                <a:spcPts val="0"/>
              </a:spcAft>
              <a:buSzPts val="1665"/>
              <a:buChar char=" "/>
            </a:pPr>
            <a:r>
              <a:rPr lang="en-US" sz="1665"/>
              <a:t>##library(factoextra) ## for DBSCAN</a:t>
            </a:r>
            <a:endParaRPr/>
          </a:p>
          <a:p>
            <a:pPr marL="91440" lvl="0" indent="-105727" algn="l" rtl="0">
              <a:lnSpc>
                <a:spcPct val="70000"/>
              </a:lnSpc>
              <a:spcBef>
                <a:spcPts val="1400"/>
              </a:spcBef>
              <a:spcAft>
                <a:spcPts val="0"/>
              </a:spcAft>
              <a:buSzPts val="1665"/>
              <a:buChar char=" "/>
            </a:pPr>
            <a:r>
              <a:rPr lang="en-US" sz="1665"/>
              <a:t>## install.packages("factoextra")</a:t>
            </a:r>
            <a:endParaRPr/>
          </a:p>
          <a:p>
            <a:pPr marL="91440" lvl="0" indent="-105727" algn="l" rtl="0">
              <a:lnSpc>
                <a:spcPct val="70000"/>
              </a:lnSpc>
              <a:spcBef>
                <a:spcPts val="1400"/>
              </a:spcBef>
              <a:spcAft>
                <a:spcPts val="0"/>
              </a:spcAft>
              <a:buSzPts val="1665"/>
              <a:buChar char=" "/>
            </a:pPr>
            <a:r>
              <a:rPr lang="en-US" sz="1665"/>
              <a:t>## DBSCAN Density-based clustering with columns </a:t>
            </a:r>
            <a:endParaRPr/>
          </a:p>
          <a:p>
            <a:pPr marL="91440" lvl="0" indent="-105727" algn="l" rtl="0">
              <a:lnSpc>
                <a:spcPct val="70000"/>
              </a:lnSpc>
              <a:spcBef>
                <a:spcPts val="1400"/>
              </a:spcBef>
              <a:spcAft>
                <a:spcPts val="0"/>
              </a:spcAft>
              <a:buSzPts val="1665"/>
              <a:buChar char=" "/>
            </a:pPr>
            <a:r>
              <a:rPr lang="en-US" sz="1665"/>
              <a:t>(HappyData &lt;- read.csv("KaggleHappinessWorldData_raw.csv", header=TRUE))</a:t>
            </a:r>
            <a:endParaRPr/>
          </a:p>
          <a:p>
            <a:pPr marL="91440" lvl="0" indent="-105727" algn="l" rtl="0">
              <a:lnSpc>
                <a:spcPct val="70000"/>
              </a:lnSpc>
              <a:spcBef>
                <a:spcPts val="1400"/>
              </a:spcBef>
              <a:spcAft>
                <a:spcPts val="0"/>
              </a:spcAft>
              <a:buSzPts val="1665"/>
              <a:buChar char=" "/>
            </a:pPr>
            <a:r>
              <a:rPr lang="en-US" sz="1665"/>
              <a:t>df &lt;- HappyData[, c(6,8,9,10)]</a:t>
            </a:r>
            <a:endParaRPr/>
          </a:p>
          <a:p>
            <a:pPr marL="91440" lvl="0" indent="-105727" algn="l" rtl="0">
              <a:lnSpc>
                <a:spcPct val="70000"/>
              </a:lnSpc>
              <a:spcBef>
                <a:spcPts val="1400"/>
              </a:spcBef>
              <a:spcAft>
                <a:spcPts val="0"/>
              </a:spcAft>
              <a:buSzPts val="1665"/>
              <a:buChar char=" "/>
            </a:pPr>
            <a:r>
              <a:rPr lang="en-US" sz="1665"/>
              <a:t>set.seed(123)</a:t>
            </a:r>
            <a:endParaRPr/>
          </a:p>
          <a:p>
            <a:pPr marL="91440" lvl="0" indent="-105727" algn="l" rtl="0">
              <a:lnSpc>
                <a:spcPct val="70000"/>
              </a:lnSpc>
              <a:spcBef>
                <a:spcPts val="1400"/>
              </a:spcBef>
              <a:spcAft>
                <a:spcPts val="0"/>
              </a:spcAft>
              <a:buSzPts val="1665"/>
              <a:buChar char=" "/>
            </a:pPr>
            <a:r>
              <a:rPr lang="en-US" sz="1665"/>
              <a:t>km.res &lt;- kmeans(df, 5, nstart = 25)</a:t>
            </a:r>
            <a:endParaRPr/>
          </a:p>
          <a:p>
            <a:pPr marL="91440" lvl="0" indent="-105727" algn="l" rtl="0">
              <a:lnSpc>
                <a:spcPct val="70000"/>
              </a:lnSpc>
              <a:spcBef>
                <a:spcPts val="1400"/>
              </a:spcBef>
              <a:spcAft>
                <a:spcPts val="0"/>
              </a:spcAft>
              <a:buSzPts val="1665"/>
              <a:buChar char=" "/>
            </a:pPr>
            <a:r>
              <a:rPr lang="en-US" sz="1665"/>
              <a:t>fviz_cluster(km.res, df,  geom = "point", </a:t>
            </a:r>
            <a:endParaRPr/>
          </a:p>
          <a:p>
            <a:pPr marL="91440" lvl="0" indent="-105727" algn="l" rtl="0">
              <a:lnSpc>
                <a:spcPct val="70000"/>
              </a:lnSpc>
              <a:spcBef>
                <a:spcPts val="1400"/>
              </a:spcBef>
              <a:spcAft>
                <a:spcPts val="0"/>
              </a:spcAft>
              <a:buSzPts val="1665"/>
              <a:buChar char=" "/>
            </a:pPr>
            <a:r>
              <a:rPr lang="en-US" sz="1665"/>
              <a:t>             ellipse= FALSE, show.clust.cent = FALSE,</a:t>
            </a:r>
            <a:endParaRPr/>
          </a:p>
          <a:p>
            <a:pPr marL="91440" lvl="0" indent="-105727" algn="l" rtl="0">
              <a:lnSpc>
                <a:spcPct val="70000"/>
              </a:lnSpc>
              <a:spcBef>
                <a:spcPts val="1400"/>
              </a:spcBef>
              <a:spcAft>
                <a:spcPts val="0"/>
              </a:spcAft>
              <a:buSzPts val="1665"/>
              <a:buChar char=" "/>
            </a:pPr>
            <a:r>
              <a:rPr lang="en-US" sz="1665"/>
              <a:t>             palette = "jco", ggtheme = theme_classic())</a:t>
            </a:r>
            <a:endParaRPr/>
          </a:p>
        </p:txBody>
      </p:sp>
      <p:pic>
        <p:nvPicPr>
          <p:cNvPr id="443" name="Google Shape;443;p56"/>
          <p:cNvPicPr preferRelativeResize="0"/>
          <p:nvPr/>
        </p:nvPicPr>
        <p:blipFill rotWithShape="1">
          <a:blip r:embed="rId3">
            <a:alphaModFix/>
          </a:blip>
          <a:srcRect/>
          <a:stretch/>
        </p:blipFill>
        <p:spPr>
          <a:xfrm>
            <a:off x="5644556" y="1098431"/>
            <a:ext cx="6080975" cy="477417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57"/>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262626"/>
              </a:buClr>
              <a:buSzPts val="8000"/>
              <a:buFont typeface="Calibri"/>
              <a:buNone/>
            </a:pPr>
            <a:r>
              <a:rPr lang="en-US"/>
              <a:t>Comparing documents and r</a:t>
            </a:r>
            <a:endParaRPr/>
          </a:p>
        </p:txBody>
      </p:sp>
      <p:sp>
        <p:nvSpPr>
          <p:cNvPr id="449" name="Google Shape;449;p57"/>
          <p:cNvSpPr txBox="1">
            <a:spLocks noGrp="1"/>
          </p:cNvSpPr>
          <p:nvPr>
            <p:ph type="subTitle" idx="1"/>
          </p:nvPr>
        </p:nvSpPr>
        <p:spPr>
          <a:xfrm>
            <a:off x="1100051" y="4455621"/>
            <a:ext cx="10058400" cy="1143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en-US"/>
              <a:t>GATES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7"/>
          <p:cNvSpPr txBox="1">
            <a:spLocks noGrp="1"/>
          </p:cNvSpPr>
          <p:nvPr>
            <p:ph type="title"/>
          </p:nvPr>
        </p:nvSpPr>
        <p:spPr>
          <a:xfrm>
            <a:off x="1024128" y="585216"/>
            <a:ext cx="4678093" cy="583184"/>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4000"/>
              <a:buFont typeface="Calibri"/>
              <a:buNone/>
            </a:pPr>
            <a:r>
              <a:rPr lang="en-US" sz="4000"/>
              <a:t>Challenges of clustering</a:t>
            </a:r>
            <a:endParaRPr sz="4000"/>
          </a:p>
        </p:txBody>
      </p:sp>
      <p:sp>
        <p:nvSpPr>
          <p:cNvPr id="146" name="Google Shape;146;p7"/>
          <p:cNvSpPr txBox="1">
            <a:spLocks noGrp="1"/>
          </p:cNvSpPr>
          <p:nvPr>
            <p:ph type="body" idx="1"/>
          </p:nvPr>
        </p:nvSpPr>
        <p:spPr>
          <a:xfrm>
            <a:off x="1024129" y="1854200"/>
            <a:ext cx="6494272" cy="4455160"/>
          </a:xfrm>
          <a:prstGeom prst="rect">
            <a:avLst/>
          </a:prstGeom>
          <a:noFill/>
          <a:ln>
            <a:noFill/>
          </a:ln>
        </p:spPr>
        <p:txBody>
          <a:bodyPr spcFirstLastPara="1" wrap="square" lIns="0" tIns="45700" rIns="0" bIns="45700" anchor="t" anchorCtr="0">
            <a:normAutofit/>
          </a:bodyPr>
          <a:lstStyle/>
          <a:p>
            <a:pPr marL="91440" lvl="0" indent="-127000" algn="l" rtl="0">
              <a:lnSpc>
                <a:spcPct val="90000"/>
              </a:lnSpc>
              <a:spcBef>
                <a:spcPts val="0"/>
              </a:spcBef>
              <a:spcAft>
                <a:spcPts val="0"/>
              </a:spcAft>
              <a:buSzPts val="2000"/>
              <a:buChar char=" "/>
            </a:pPr>
            <a:r>
              <a:rPr lang="en-US"/>
              <a:t>1) Clustering is powerful and excellent for discovery. However, it also has many challenges associated with it:</a:t>
            </a:r>
            <a:endParaRPr/>
          </a:p>
          <a:p>
            <a:pPr marL="91440" lvl="0" indent="-127000" algn="l" rtl="0">
              <a:lnSpc>
                <a:spcPct val="90000"/>
              </a:lnSpc>
              <a:spcBef>
                <a:spcPts val="1400"/>
              </a:spcBef>
              <a:spcAft>
                <a:spcPts val="0"/>
              </a:spcAft>
              <a:buSzPts val="2000"/>
              <a:buChar char=" "/>
            </a:pPr>
            <a:r>
              <a:rPr lang="en-US"/>
              <a:t> - High Dimension</a:t>
            </a:r>
            <a:endParaRPr/>
          </a:p>
          <a:p>
            <a:pPr marL="384048" lvl="1" indent="-182880" algn="l" rtl="0">
              <a:lnSpc>
                <a:spcPct val="90000"/>
              </a:lnSpc>
              <a:spcBef>
                <a:spcPts val="400"/>
              </a:spcBef>
              <a:spcAft>
                <a:spcPts val="0"/>
              </a:spcAft>
              <a:buSzPts val="1800"/>
              <a:buChar char="◦"/>
            </a:pPr>
            <a:r>
              <a:rPr lang="en-US"/>
              <a:t>When data vectors (each row of data) have many attributes (variable values), it is not possible to visualize this data. </a:t>
            </a:r>
            <a:endParaRPr/>
          </a:p>
          <a:p>
            <a:pPr marL="384048" lvl="1" indent="-182880" algn="l" rtl="0">
              <a:lnSpc>
                <a:spcPct val="90000"/>
              </a:lnSpc>
              <a:spcBef>
                <a:spcPts val="600"/>
              </a:spcBef>
              <a:spcAft>
                <a:spcPts val="0"/>
              </a:spcAft>
              <a:buSzPts val="1800"/>
              <a:buChar char="◦"/>
            </a:pPr>
            <a:r>
              <a:rPr lang="en-US"/>
              <a:t>In addition, the higher the dimensionality, the less accurate some measure of similarity can be become. For example, the Euclidean distance loses accuracy. Why? Because at very high dimension, any two points are very far apart with respect to this type of distance.</a:t>
            </a:r>
            <a:endParaRPr/>
          </a:p>
          <a:p>
            <a:pPr marL="384048" lvl="1" indent="-182880" algn="l" rtl="0">
              <a:lnSpc>
                <a:spcPct val="90000"/>
              </a:lnSpc>
              <a:spcBef>
                <a:spcPts val="600"/>
              </a:spcBef>
              <a:spcAft>
                <a:spcPts val="0"/>
              </a:spcAft>
              <a:buSzPts val="1800"/>
              <a:buChar char="◦"/>
            </a:pPr>
            <a:r>
              <a:rPr lang="en-US"/>
              <a:t>For higher D data, other similarity measures such as NN (nearest neighbor) or Cosine similarity.</a:t>
            </a:r>
            <a:endParaRPr/>
          </a:p>
          <a:p>
            <a:pPr marL="91440" lvl="0" indent="-127000" algn="l" rtl="0">
              <a:lnSpc>
                <a:spcPct val="90000"/>
              </a:lnSpc>
              <a:spcBef>
                <a:spcPts val="1600"/>
              </a:spcBef>
              <a:spcAft>
                <a:spcPts val="0"/>
              </a:spcAft>
              <a:buSzPts val="2000"/>
              <a:buChar char=" "/>
            </a:pPr>
            <a:r>
              <a:rPr lang="en-US"/>
              <a:t>- Clusters may be based on density or on distance.</a:t>
            </a:r>
            <a:endParaRPr/>
          </a:p>
          <a:p>
            <a:pPr marL="128016" lvl="1" indent="0" algn="l" rtl="0">
              <a:lnSpc>
                <a:spcPct val="90000"/>
              </a:lnSpc>
              <a:spcBef>
                <a:spcPts val="400"/>
              </a:spcBef>
              <a:spcAft>
                <a:spcPts val="0"/>
              </a:spcAft>
              <a:buSzPts val="1800"/>
              <a:buNone/>
            </a:pPr>
            <a:endParaRPr/>
          </a:p>
        </p:txBody>
      </p:sp>
      <p:pic>
        <p:nvPicPr>
          <p:cNvPr id="147" name="Google Shape;147;p7"/>
          <p:cNvPicPr preferRelativeResize="0"/>
          <p:nvPr/>
        </p:nvPicPr>
        <p:blipFill rotWithShape="1">
          <a:blip r:embed="rId3">
            <a:alphaModFix/>
          </a:blip>
          <a:srcRect/>
          <a:stretch/>
        </p:blipFill>
        <p:spPr>
          <a:xfrm>
            <a:off x="8278812" y="3808412"/>
            <a:ext cx="2535238" cy="2571391"/>
          </a:xfrm>
          <a:prstGeom prst="rect">
            <a:avLst/>
          </a:prstGeom>
          <a:noFill/>
          <a:ln>
            <a:noFill/>
          </a:ln>
        </p:spPr>
      </p:pic>
      <p:pic>
        <p:nvPicPr>
          <p:cNvPr id="148" name="Google Shape;148;p7"/>
          <p:cNvPicPr preferRelativeResize="0"/>
          <p:nvPr/>
        </p:nvPicPr>
        <p:blipFill rotWithShape="1">
          <a:blip r:embed="rId4">
            <a:alphaModFix/>
          </a:blip>
          <a:srcRect/>
          <a:stretch/>
        </p:blipFill>
        <p:spPr>
          <a:xfrm>
            <a:off x="8159750" y="937506"/>
            <a:ext cx="3041650" cy="2359732"/>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59"/>
          <p:cNvSpPr txBox="1">
            <a:spLocks noGrp="1"/>
          </p:cNvSpPr>
          <p:nvPr>
            <p:ph type="title"/>
          </p:nvPr>
        </p:nvSpPr>
        <p:spPr>
          <a:xfrm>
            <a:off x="1024128" y="585216"/>
            <a:ext cx="9720072" cy="83466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000"/>
              <a:buFont typeface="Calibri"/>
              <a:buNone/>
            </a:pPr>
            <a:r>
              <a:rPr lang="en-US" sz="4000"/>
              <a:t>libraries</a:t>
            </a:r>
            <a:endParaRPr sz="4000"/>
          </a:p>
        </p:txBody>
      </p:sp>
      <p:sp>
        <p:nvSpPr>
          <p:cNvPr id="455" name="Google Shape;455;p59"/>
          <p:cNvSpPr txBox="1">
            <a:spLocks noGrp="1"/>
          </p:cNvSpPr>
          <p:nvPr>
            <p:ph type="body" idx="1"/>
          </p:nvPr>
        </p:nvSpPr>
        <p:spPr>
          <a:xfrm>
            <a:off x="1024128" y="1902634"/>
            <a:ext cx="9720071" cy="4406726"/>
          </a:xfrm>
          <a:prstGeom prst="rect">
            <a:avLst/>
          </a:prstGeom>
          <a:noFill/>
          <a:ln>
            <a:noFill/>
          </a:ln>
        </p:spPr>
        <p:txBody>
          <a:bodyPr spcFirstLastPara="1" wrap="square" lIns="0" tIns="45700" rIns="0" bIns="45700" anchor="t" anchorCtr="0">
            <a:normAutofit/>
          </a:bodyPr>
          <a:lstStyle/>
          <a:p>
            <a:pPr marL="91440" lvl="0" indent="-107950" algn="l" rtl="0">
              <a:lnSpc>
                <a:spcPct val="70000"/>
              </a:lnSpc>
              <a:spcBef>
                <a:spcPts val="0"/>
              </a:spcBef>
              <a:spcAft>
                <a:spcPts val="0"/>
              </a:spcAft>
              <a:buSzPts val="1700"/>
              <a:buChar char=" "/>
            </a:pPr>
            <a:r>
              <a:rPr lang="en-US" sz="1700"/>
              <a:t>library(wordcloud)</a:t>
            </a:r>
            <a:endParaRPr/>
          </a:p>
          <a:p>
            <a:pPr marL="91440" lvl="0" indent="-107950" algn="l" rtl="0">
              <a:lnSpc>
                <a:spcPct val="70000"/>
              </a:lnSpc>
              <a:spcBef>
                <a:spcPts val="1400"/>
              </a:spcBef>
              <a:spcAft>
                <a:spcPts val="0"/>
              </a:spcAft>
              <a:buSzPts val="1700"/>
              <a:buChar char=" "/>
            </a:pPr>
            <a:r>
              <a:rPr lang="en-US" sz="1700"/>
              <a:t>## ONCE: install.packages("tm")</a:t>
            </a:r>
            <a:endParaRPr/>
          </a:p>
          <a:p>
            <a:pPr marL="91440" lvl="0" indent="-107950" algn="l" rtl="0">
              <a:lnSpc>
                <a:spcPct val="70000"/>
              </a:lnSpc>
              <a:spcBef>
                <a:spcPts val="1400"/>
              </a:spcBef>
              <a:spcAft>
                <a:spcPts val="0"/>
              </a:spcAft>
              <a:buSzPts val="1700"/>
              <a:buChar char=" "/>
            </a:pPr>
            <a:r>
              <a:rPr lang="en-US" sz="1700"/>
              <a:t>library(tm)</a:t>
            </a:r>
            <a:endParaRPr/>
          </a:p>
          <a:p>
            <a:pPr marL="91440" lvl="0" indent="-107950" algn="l" rtl="0">
              <a:lnSpc>
                <a:spcPct val="70000"/>
              </a:lnSpc>
              <a:spcBef>
                <a:spcPts val="1400"/>
              </a:spcBef>
              <a:spcAft>
                <a:spcPts val="0"/>
              </a:spcAft>
              <a:buSzPts val="1700"/>
              <a:buChar char=" "/>
            </a:pPr>
            <a:r>
              <a:rPr lang="en-US" sz="1700"/>
              <a:t># ONCE: install.packages("Snowball")  ## Does not work in R v. 3.5.x as of 5/5/18. check back.</a:t>
            </a:r>
            <a:endParaRPr sz="1700"/>
          </a:p>
          <a:p>
            <a:pPr marL="91440" lvl="0" indent="-107950" algn="l" rtl="0">
              <a:lnSpc>
                <a:spcPct val="70000"/>
              </a:lnSpc>
              <a:spcBef>
                <a:spcPts val="1400"/>
              </a:spcBef>
              <a:spcAft>
                <a:spcPts val="0"/>
              </a:spcAft>
              <a:buSzPts val="1700"/>
              <a:buChar char=" "/>
            </a:pPr>
            <a:r>
              <a:rPr lang="en-US" sz="1700"/>
              <a:t>## ONCE: install.packages("slam")</a:t>
            </a:r>
            <a:endParaRPr/>
          </a:p>
          <a:p>
            <a:pPr marL="91440" lvl="0" indent="-107950" algn="l" rtl="0">
              <a:lnSpc>
                <a:spcPct val="70000"/>
              </a:lnSpc>
              <a:spcBef>
                <a:spcPts val="1400"/>
              </a:spcBef>
              <a:spcAft>
                <a:spcPts val="0"/>
              </a:spcAft>
              <a:buSzPts val="1700"/>
              <a:buChar char=" "/>
            </a:pPr>
            <a:r>
              <a:rPr lang="en-US" sz="1700"/>
              <a:t>library(slam)</a:t>
            </a:r>
            <a:endParaRPr/>
          </a:p>
          <a:p>
            <a:pPr marL="91440" lvl="0" indent="-107950" algn="l" rtl="0">
              <a:lnSpc>
                <a:spcPct val="70000"/>
              </a:lnSpc>
              <a:spcBef>
                <a:spcPts val="1400"/>
              </a:spcBef>
              <a:spcAft>
                <a:spcPts val="0"/>
              </a:spcAft>
              <a:buSzPts val="1700"/>
              <a:buChar char=" "/>
            </a:pPr>
            <a:r>
              <a:rPr lang="en-US" sz="1700"/>
              <a:t>library(quanteda)</a:t>
            </a:r>
            <a:endParaRPr/>
          </a:p>
          <a:p>
            <a:pPr marL="91440" lvl="0" indent="-107950" algn="l" rtl="0">
              <a:lnSpc>
                <a:spcPct val="70000"/>
              </a:lnSpc>
              <a:spcBef>
                <a:spcPts val="1400"/>
              </a:spcBef>
              <a:spcAft>
                <a:spcPts val="0"/>
              </a:spcAft>
              <a:buSzPts val="1700"/>
              <a:buChar char=" "/>
            </a:pPr>
            <a:r>
              <a:rPr lang="en-US" sz="1700"/>
              <a:t>## ONCE: install.packages("quanteda") ## Note - this includes SnowballC</a:t>
            </a:r>
            <a:endParaRPr sz="1700"/>
          </a:p>
          <a:p>
            <a:pPr marL="91440" lvl="0" indent="-107950" algn="l" rtl="0">
              <a:lnSpc>
                <a:spcPct val="70000"/>
              </a:lnSpc>
              <a:spcBef>
                <a:spcPts val="1400"/>
              </a:spcBef>
              <a:spcAft>
                <a:spcPts val="0"/>
              </a:spcAft>
              <a:buSzPts val="1700"/>
              <a:buChar char=" "/>
            </a:pPr>
            <a:r>
              <a:rPr lang="en-US" sz="1700"/>
              <a:t>library(SnowballC)</a:t>
            </a:r>
            <a:endParaRPr/>
          </a:p>
          <a:p>
            <a:pPr marL="91440" lvl="0" indent="-107950" algn="l" rtl="0">
              <a:lnSpc>
                <a:spcPct val="70000"/>
              </a:lnSpc>
              <a:spcBef>
                <a:spcPts val="1400"/>
              </a:spcBef>
              <a:spcAft>
                <a:spcPts val="0"/>
              </a:spcAft>
              <a:buSzPts val="1700"/>
              <a:buChar char=" "/>
            </a:pPr>
            <a:r>
              <a:rPr lang="en-US" sz="1700"/>
              <a:t>library(arules)</a:t>
            </a:r>
            <a:endParaRPr/>
          </a:p>
          <a:p>
            <a:pPr marL="91440" lvl="0" indent="-107950" algn="l" rtl="0">
              <a:lnSpc>
                <a:spcPct val="70000"/>
              </a:lnSpc>
              <a:spcBef>
                <a:spcPts val="1400"/>
              </a:spcBef>
              <a:spcAft>
                <a:spcPts val="0"/>
              </a:spcAft>
              <a:buSzPts val="1700"/>
              <a:buChar char=" "/>
            </a:pPr>
            <a:r>
              <a:rPr lang="en-US" sz="1700"/>
              <a:t>##ONCE: install.packages('proxy')</a:t>
            </a:r>
            <a:endParaRPr/>
          </a:p>
          <a:p>
            <a:pPr marL="91440" lvl="0" indent="-107950" algn="l" rtl="0">
              <a:lnSpc>
                <a:spcPct val="70000"/>
              </a:lnSpc>
              <a:spcBef>
                <a:spcPts val="1400"/>
              </a:spcBef>
              <a:spcAft>
                <a:spcPts val="0"/>
              </a:spcAft>
              <a:buSzPts val="1700"/>
              <a:buChar char=" "/>
            </a:pPr>
            <a:r>
              <a:rPr lang="en-US" sz="1700"/>
              <a:t>library(proxy)</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60"/>
          <p:cNvSpPr txBox="1">
            <a:spLocks noGrp="1"/>
          </p:cNvSpPr>
          <p:nvPr>
            <p:ph type="title"/>
          </p:nvPr>
        </p:nvSpPr>
        <p:spPr>
          <a:xfrm>
            <a:off x="1024128" y="585216"/>
            <a:ext cx="9720072" cy="692672"/>
          </a:xfrm>
          <a:prstGeom prst="rect">
            <a:avLst/>
          </a:prstGeom>
          <a:noFill/>
          <a:ln>
            <a:noFill/>
          </a:ln>
        </p:spPr>
        <p:txBody>
          <a:bodyPr spcFirstLastPara="1" wrap="square" lIns="91425" tIns="45700" rIns="91425" bIns="45700" anchor="b" anchorCtr="0">
            <a:normAutofit fontScale="90000"/>
          </a:bodyPr>
          <a:lstStyle/>
          <a:p>
            <a:pPr marL="0" lvl="0" indent="0" algn="l" rtl="0">
              <a:lnSpc>
                <a:spcPct val="85000"/>
              </a:lnSpc>
              <a:spcBef>
                <a:spcPts val="0"/>
              </a:spcBef>
              <a:spcAft>
                <a:spcPts val="0"/>
              </a:spcAft>
              <a:buClr>
                <a:srgbClr val="3F3F3F"/>
              </a:buClr>
              <a:buSzPts val="3600"/>
              <a:buFont typeface="Calibri"/>
              <a:buNone/>
            </a:pPr>
            <a:r>
              <a:rPr lang="en-US" sz="3600"/>
              <a:t>The corpus: a collection of text documents in a folder</a:t>
            </a:r>
            <a:endParaRPr sz="3600"/>
          </a:p>
        </p:txBody>
      </p:sp>
      <p:sp>
        <p:nvSpPr>
          <p:cNvPr id="461" name="Google Shape;461;p60"/>
          <p:cNvSpPr txBox="1">
            <a:spLocks noGrp="1"/>
          </p:cNvSpPr>
          <p:nvPr>
            <p:ph type="body" idx="1"/>
          </p:nvPr>
        </p:nvSpPr>
        <p:spPr>
          <a:xfrm>
            <a:off x="353948" y="2638129"/>
            <a:ext cx="4420197" cy="4023360"/>
          </a:xfrm>
          <a:prstGeom prst="rect">
            <a:avLst/>
          </a:prstGeom>
          <a:noFill/>
          <a:ln>
            <a:noFill/>
          </a:ln>
        </p:spPr>
        <p:txBody>
          <a:bodyPr spcFirstLastPara="1" wrap="square" lIns="0" tIns="45700" rIns="0" bIns="45700" anchor="t" anchorCtr="0">
            <a:normAutofit/>
          </a:bodyPr>
          <a:lstStyle/>
          <a:p>
            <a:pPr marL="91440" lvl="0" indent="-127000" algn="l" rtl="0">
              <a:lnSpc>
                <a:spcPct val="90000"/>
              </a:lnSpc>
              <a:spcBef>
                <a:spcPts val="0"/>
              </a:spcBef>
              <a:spcAft>
                <a:spcPts val="0"/>
              </a:spcAft>
              <a:buSzPts val="2000"/>
              <a:buChar char=" "/>
            </a:pPr>
            <a:r>
              <a:rPr lang="en-US"/>
              <a:t>TheCorpus &lt;- Corpus(DirSource("Corpus"))</a:t>
            </a:r>
            <a:endParaRPr/>
          </a:p>
          <a:p>
            <a:pPr marL="91440" lvl="0" indent="-127000" algn="l" rtl="0">
              <a:lnSpc>
                <a:spcPct val="90000"/>
              </a:lnSpc>
              <a:spcBef>
                <a:spcPts val="1400"/>
              </a:spcBef>
              <a:spcAft>
                <a:spcPts val="0"/>
              </a:spcAft>
              <a:buSzPts val="2000"/>
              <a:buChar char=" "/>
            </a:pPr>
            <a:r>
              <a:rPr lang="en-US"/>
              <a:t>##The following will show you that ##you read in 5 documents</a:t>
            </a:r>
            <a:endParaRPr/>
          </a:p>
          <a:p>
            <a:pPr marL="91440" lvl="0" indent="-127000" algn="l" rtl="0">
              <a:lnSpc>
                <a:spcPct val="90000"/>
              </a:lnSpc>
              <a:spcBef>
                <a:spcPts val="1400"/>
              </a:spcBef>
              <a:spcAft>
                <a:spcPts val="0"/>
              </a:spcAft>
              <a:buSzPts val="2000"/>
              <a:buChar char=" "/>
            </a:pPr>
            <a:r>
              <a:rPr lang="en-US"/>
              <a:t>(TheCorpus)</a:t>
            </a:r>
            <a:endParaRPr/>
          </a:p>
        </p:txBody>
      </p:sp>
      <p:pic>
        <p:nvPicPr>
          <p:cNvPr id="462" name="Google Shape;462;p60"/>
          <p:cNvPicPr preferRelativeResize="0"/>
          <p:nvPr/>
        </p:nvPicPr>
        <p:blipFill rotWithShape="1">
          <a:blip r:embed="rId3">
            <a:alphaModFix/>
          </a:blip>
          <a:srcRect/>
          <a:stretch/>
        </p:blipFill>
        <p:spPr>
          <a:xfrm>
            <a:off x="4774145" y="1536876"/>
            <a:ext cx="6812897" cy="300672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61"/>
          <p:cNvSpPr txBox="1">
            <a:spLocks noGrp="1"/>
          </p:cNvSpPr>
          <p:nvPr>
            <p:ph type="title"/>
          </p:nvPr>
        </p:nvSpPr>
        <p:spPr>
          <a:xfrm>
            <a:off x="1024127" y="585216"/>
            <a:ext cx="10329199" cy="686993"/>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2880"/>
              <a:buFont typeface="Calibri"/>
              <a:buNone/>
            </a:pPr>
            <a:r>
              <a:rPr lang="en-US" sz="2880"/>
              <a:t>Start to prepare the corpus for evaluation: clean and prep it part 1</a:t>
            </a:r>
            <a:endParaRPr sz="2880"/>
          </a:p>
        </p:txBody>
      </p:sp>
      <p:sp>
        <p:nvSpPr>
          <p:cNvPr id="468" name="Google Shape;468;p61"/>
          <p:cNvSpPr txBox="1">
            <a:spLocks noGrp="1"/>
          </p:cNvSpPr>
          <p:nvPr>
            <p:ph type="body" idx="1"/>
          </p:nvPr>
        </p:nvSpPr>
        <p:spPr>
          <a:xfrm>
            <a:off x="1024128" y="1720889"/>
            <a:ext cx="9720071" cy="4890053"/>
          </a:xfrm>
          <a:prstGeom prst="rect">
            <a:avLst/>
          </a:prstGeom>
          <a:noFill/>
          <a:ln>
            <a:noFill/>
          </a:ln>
        </p:spPr>
        <p:txBody>
          <a:bodyPr spcFirstLastPara="1" wrap="square" lIns="0" tIns="45700" rIns="0" bIns="45700" anchor="t" anchorCtr="0">
            <a:normAutofit/>
          </a:bodyPr>
          <a:lstStyle/>
          <a:p>
            <a:pPr marL="91440" lvl="0" indent="-98425" algn="l" rtl="0">
              <a:lnSpc>
                <a:spcPct val="70000"/>
              </a:lnSpc>
              <a:spcBef>
                <a:spcPts val="0"/>
              </a:spcBef>
              <a:spcAft>
                <a:spcPts val="0"/>
              </a:spcAft>
              <a:buSzPts val="1550"/>
              <a:buChar char=" "/>
            </a:pPr>
            <a:r>
              <a:rPr lang="en-US" sz="1550"/>
              <a:t>## The tm_map function allows you to perform the same </a:t>
            </a:r>
            <a:endParaRPr/>
          </a:p>
          <a:p>
            <a:pPr marL="91440" lvl="0" indent="-98425" algn="l" rtl="0">
              <a:lnSpc>
                <a:spcPct val="70000"/>
              </a:lnSpc>
              <a:spcBef>
                <a:spcPts val="1400"/>
              </a:spcBef>
              <a:spcAft>
                <a:spcPts val="0"/>
              </a:spcAft>
              <a:buSzPts val="1550"/>
              <a:buChar char=" "/>
            </a:pPr>
            <a:r>
              <a:rPr lang="en-US" sz="1550"/>
              <a:t>## transformations on all of your texts at once</a:t>
            </a:r>
            <a:endParaRPr/>
          </a:p>
          <a:p>
            <a:pPr marL="91440" lvl="0" indent="-98425" algn="l" rtl="0">
              <a:lnSpc>
                <a:spcPct val="70000"/>
              </a:lnSpc>
              <a:spcBef>
                <a:spcPts val="1400"/>
              </a:spcBef>
              <a:spcAft>
                <a:spcPts val="0"/>
              </a:spcAft>
              <a:buSzPts val="1550"/>
              <a:buChar char=" "/>
            </a:pPr>
            <a:r>
              <a:rPr lang="en-US" sz="1550" b="1"/>
              <a:t>CleanCorpus &lt;- tm_map(TheCorpus, removePunctuation)</a:t>
            </a:r>
            <a:endParaRPr sz="1550" b="1"/>
          </a:p>
          <a:p>
            <a:pPr marL="91440" lvl="0" indent="-98425" algn="l" rtl="0">
              <a:lnSpc>
                <a:spcPct val="70000"/>
              </a:lnSpc>
              <a:spcBef>
                <a:spcPts val="1400"/>
              </a:spcBef>
              <a:spcAft>
                <a:spcPts val="0"/>
              </a:spcAft>
              <a:buSzPts val="1550"/>
              <a:buChar char=" "/>
            </a:pPr>
            <a:r>
              <a:rPr lang="en-US" sz="1550"/>
              <a:t>## Remove all Stop Words</a:t>
            </a:r>
            <a:endParaRPr/>
          </a:p>
          <a:p>
            <a:pPr marL="91440" lvl="0" indent="-98425" algn="l" rtl="0">
              <a:lnSpc>
                <a:spcPct val="70000"/>
              </a:lnSpc>
              <a:spcBef>
                <a:spcPts val="1400"/>
              </a:spcBef>
              <a:spcAft>
                <a:spcPts val="0"/>
              </a:spcAft>
              <a:buSzPts val="1550"/>
              <a:buChar char=" "/>
            </a:pPr>
            <a:r>
              <a:rPr lang="en-US" sz="1550" b="1"/>
              <a:t>CleanCorpus &lt;- tm_map(CleanCorpus, removeWords, stopwords("english"))</a:t>
            </a:r>
            <a:endParaRPr sz="1550" b="1"/>
          </a:p>
          <a:p>
            <a:pPr marL="91440" lvl="0" indent="-98425" algn="l" rtl="0">
              <a:lnSpc>
                <a:spcPct val="70000"/>
              </a:lnSpc>
              <a:spcBef>
                <a:spcPts val="1400"/>
              </a:spcBef>
              <a:spcAft>
                <a:spcPts val="0"/>
              </a:spcAft>
              <a:buSzPts val="1550"/>
              <a:buChar char=" "/>
            </a:pPr>
            <a:r>
              <a:rPr lang="en-US" sz="1550"/>
              <a:t>## You can also remove words that you do not want</a:t>
            </a:r>
            <a:endParaRPr/>
          </a:p>
          <a:p>
            <a:pPr marL="91440" lvl="0" indent="-98425" algn="l" rtl="0">
              <a:lnSpc>
                <a:spcPct val="70000"/>
              </a:lnSpc>
              <a:spcBef>
                <a:spcPts val="1400"/>
              </a:spcBef>
              <a:spcAft>
                <a:spcPts val="0"/>
              </a:spcAft>
              <a:buSzPts val="1550"/>
              <a:buChar char=" "/>
            </a:pPr>
            <a:r>
              <a:rPr lang="en-US" sz="1550" b="1"/>
              <a:t>MyStopWords &lt;- c("like", "very", "can", "I", "also", "lot")</a:t>
            </a:r>
            <a:endParaRPr/>
          </a:p>
          <a:p>
            <a:pPr marL="91440" lvl="0" indent="-98425" algn="l" rtl="0">
              <a:lnSpc>
                <a:spcPct val="70000"/>
              </a:lnSpc>
              <a:spcBef>
                <a:spcPts val="1400"/>
              </a:spcBef>
              <a:spcAft>
                <a:spcPts val="0"/>
              </a:spcAft>
              <a:buSzPts val="1550"/>
              <a:buChar char=" "/>
            </a:pPr>
            <a:r>
              <a:rPr lang="en-US" sz="1550" b="1"/>
              <a:t>CleanCorpus &lt;- tm_map(CleanCorpus, removeWords, MyStopWords)</a:t>
            </a:r>
            <a:endParaRPr sz="1550" b="1"/>
          </a:p>
          <a:p>
            <a:pPr marL="91440" lvl="0" indent="-98425" algn="l" rtl="0">
              <a:lnSpc>
                <a:spcPct val="70000"/>
              </a:lnSpc>
              <a:spcBef>
                <a:spcPts val="1400"/>
              </a:spcBef>
              <a:spcAft>
                <a:spcPts val="0"/>
              </a:spcAft>
              <a:buSzPts val="1550"/>
              <a:buChar char=" "/>
            </a:pPr>
            <a:r>
              <a:rPr lang="en-US" sz="1550"/>
              <a:t>## NOTE: If you have many words that you do not want to include</a:t>
            </a:r>
            <a:endParaRPr/>
          </a:p>
          <a:p>
            <a:pPr marL="91440" lvl="0" indent="-98425" algn="l" rtl="0">
              <a:lnSpc>
                <a:spcPct val="70000"/>
              </a:lnSpc>
              <a:spcBef>
                <a:spcPts val="1400"/>
              </a:spcBef>
              <a:spcAft>
                <a:spcPts val="0"/>
              </a:spcAft>
              <a:buSzPts val="1550"/>
              <a:buChar char=" "/>
            </a:pPr>
            <a:r>
              <a:rPr lang="en-US" sz="1550"/>
              <a:t>## you can create a file/list</a:t>
            </a:r>
            <a:endParaRPr/>
          </a:p>
          <a:p>
            <a:pPr marL="91440" lvl="0" indent="-98425" algn="l" rtl="0">
              <a:lnSpc>
                <a:spcPct val="70000"/>
              </a:lnSpc>
              <a:spcBef>
                <a:spcPts val="1400"/>
              </a:spcBef>
              <a:spcAft>
                <a:spcPts val="0"/>
              </a:spcAft>
              <a:buSzPts val="1550"/>
              <a:buChar char=" "/>
            </a:pPr>
            <a:r>
              <a:rPr lang="en-US" sz="1550"/>
              <a:t>## MyList &lt;- unlist(read.table("PATH TO YOUR STOPWORD FILE", stringsAsFactors=FALSE)</a:t>
            </a:r>
            <a:endParaRPr/>
          </a:p>
          <a:p>
            <a:pPr marL="91440" lvl="0" indent="-98425" algn="l" rtl="0">
              <a:lnSpc>
                <a:spcPct val="70000"/>
              </a:lnSpc>
              <a:spcBef>
                <a:spcPts val="1400"/>
              </a:spcBef>
              <a:spcAft>
                <a:spcPts val="0"/>
              </a:spcAft>
              <a:buSzPts val="1550"/>
              <a:buChar char=" "/>
            </a:pPr>
            <a:r>
              <a:rPr lang="en-US" sz="1550"/>
              <a:t>## MyStopWords &lt;- c(MyList)</a:t>
            </a:r>
            <a:endParaRPr sz="1550"/>
          </a:p>
          <a:p>
            <a:pPr marL="91440" lvl="0" indent="-98425" algn="l" rtl="0">
              <a:lnSpc>
                <a:spcPct val="70000"/>
              </a:lnSpc>
              <a:spcBef>
                <a:spcPts val="1400"/>
              </a:spcBef>
              <a:spcAft>
                <a:spcPts val="0"/>
              </a:spcAft>
              <a:buSzPts val="1550"/>
              <a:buChar char=" "/>
            </a:pPr>
            <a:r>
              <a:rPr lang="en-US" sz="1550"/>
              <a:t>##Make everything lowercase</a:t>
            </a:r>
            <a:endParaRPr/>
          </a:p>
          <a:p>
            <a:pPr marL="91440" lvl="0" indent="-98425" algn="l" rtl="0">
              <a:lnSpc>
                <a:spcPct val="70000"/>
              </a:lnSpc>
              <a:spcBef>
                <a:spcPts val="1400"/>
              </a:spcBef>
              <a:spcAft>
                <a:spcPts val="0"/>
              </a:spcAft>
              <a:buSzPts val="1550"/>
              <a:buChar char=" "/>
            </a:pPr>
            <a:r>
              <a:rPr lang="en-US" sz="1550" b="1"/>
              <a:t>CleanCorpus &lt;- tm_map(CleanCorpus, content_transformer(tolower))</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62"/>
          <p:cNvSpPr txBox="1">
            <a:spLocks noGrp="1"/>
          </p:cNvSpPr>
          <p:nvPr>
            <p:ph type="title"/>
          </p:nvPr>
        </p:nvSpPr>
        <p:spPr>
          <a:xfrm>
            <a:off x="1024127" y="585216"/>
            <a:ext cx="10777879" cy="6018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2800"/>
              <a:buFont typeface="Calibri"/>
              <a:buNone/>
            </a:pPr>
            <a:r>
              <a:rPr lang="en-US" sz="2800"/>
              <a:t>Start to prepare the corpus for evaluation: clean and prep it part 2</a:t>
            </a:r>
            <a:endParaRPr sz="2800"/>
          </a:p>
        </p:txBody>
      </p:sp>
      <p:sp>
        <p:nvSpPr>
          <p:cNvPr id="474" name="Google Shape;474;p62"/>
          <p:cNvSpPr txBox="1">
            <a:spLocks noGrp="1"/>
          </p:cNvSpPr>
          <p:nvPr>
            <p:ph type="body" idx="1"/>
          </p:nvPr>
        </p:nvSpPr>
        <p:spPr>
          <a:xfrm>
            <a:off x="973013" y="1488030"/>
            <a:ext cx="9999786" cy="1948069"/>
          </a:xfrm>
          <a:prstGeom prst="rect">
            <a:avLst/>
          </a:prstGeom>
          <a:noFill/>
          <a:ln>
            <a:noFill/>
          </a:ln>
        </p:spPr>
        <p:txBody>
          <a:bodyPr spcFirstLastPara="1" wrap="square" lIns="0" tIns="45700" rIns="0" bIns="45700" anchor="t" anchorCtr="0">
            <a:normAutofit/>
          </a:bodyPr>
          <a:lstStyle/>
          <a:p>
            <a:pPr marL="91440" lvl="0" indent="-91440" algn="l" rtl="0">
              <a:lnSpc>
                <a:spcPct val="70000"/>
              </a:lnSpc>
              <a:spcBef>
                <a:spcPts val="0"/>
              </a:spcBef>
              <a:spcAft>
                <a:spcPts val="0"/>
              </a:spcAft>
              <a:buSzPts val="1400"/>
              <a:buChar char=" "/>
            </a:pPr>
            <a:r>
              <a:rPr lang="en-US" sz="1400"/>
              <a:t>## Let's see where we are so far...</a:t>
            </a:r>
            <a:endParaRPr/>
          </a:p>
          <a:p>
            <a:pPr marL="91440" lvl="0" indent="-91440" algn="l" rtl="0">
              <a:lnSpc>
                <a:spcPct val="70000"/>
              </a:lnSpc>
              <a:spcBef>
                <a:spcPts val="1400"/>
              </a:spcBef>
              <a:spcAft>
                <a:spcPts val="0"/>
              </a:spcAft>
              <a:buSzPts val="1400"/>
              <a:buChar char=" "/>
            </a:pPr>
            <a:r>
              <a:rPr lang="en-US" sz="1400"/>
              <a:t>inspect(CleanCorpus)</a:t>
            </a:r>
            <a:endParaRPr/>
          </a:p>
          <a:p>
            <a:pPr marL="91440" lvl="0" indent="-91440" algn="l" rtl="0">
              <a:lnSpc>
                <a:spcPct val="70000"/>
              </a:lnSpc>
              <a:spcBef>
                <a:spcPts val="1400"/>
              </a:spcBef>
              <a:spcAft>
                <a:spcPts val="0"/>
              </a:spcAft>
              <a:buSzPts val="1400"/>
              <a:buChar char=" "/>
            </a:pPr>
            <a:r>
              <a:rPr lang="en-US" sz="1400"/>
              <a:t>## Next, I will write all cleaned docs  - ##the entire cleaned and prepped corpus</a:t>
            </a:r>
            <a:endParaRPr/>
          </a:p>
          <a:p>
            <a:pPr marL="91440" lvl="0" indent="-91440" algn="l" rtl="0">
              <a:lnSpc>
                <a:spcPct val="70000"/>
              </a:lnSpc>
              <a:spcBef>
                <a:spcPts val="1400"/>
              </a:spcBef>
              <a:spcAft>
                <a:spcPts val="0"/>
              </a:spcAft>
              <a:buSzPts val="1400"/>
              <a:buChar char=" "/>
            </a:pPr>
            <a:r>
              <a:rPr lang="en-US" sz="1400"/>
              <a:t>## to a file - in case I want to use it for ##something else.</a:t>
            </a:r>
            <a:endParaRPr sz="1400"/>
          </a:p>
          <a:p>
            <a:pPr marL="91440" lvl="0" indent="-91440" algn="l" rtl="0">
              <a:lnSpc>
                <a:spcPct val="70000"/>
              </a:lnSpc>
              <a:spcBef>
                <a:spcPts val="1400"/>
              </a:spcBef>
              <a:spcAft>
                <a:spcPts val="0"/>
              </a:spcAft>
              <a:buSzPts val="1400"/>
              <a:buChar char=" "/>
            </a:pPr>
            <a:r>
              <a:rPr lang="en-US" sz="1400"/>
              <a:t>(Cdataframe &lt;- data.frame(text=sapply(CleanCorpus, identity),  stringsAsFactors=F))</a:t>
            </a:r>
            <a:endParaRPr/>
          </a:p>
          <a:p>
            <a:pPr marL="91440" lvl="0" indent="-91440" algn="l" rtl="0">
              <a:lnSpc>
                <a:spcPct val="70000"/>
              </a:lnSpc>
              <a:spcBef>
                <a:spcPts val="1400"/>
              </a:spcBef>
              <a:spcAft>
                <a:spcPts val="0"/>
              </a:spcAft>
              <a:buSzPts val="1400"/>
              <a:buChar char=" "/>
            </a:pPr>
            <a:r>
              <a:rPr lang="en-US" sz="1400"/>
              <a:t>write.csv(Cdataframe, "Corpusoutput.csv")</a:t>
            </a:r>
            <a:endParaRPr/>
          </a:p>
        </p:txBody>
      </p:sp>
      <p:pic>
        <p:nvPicPr>
          <p:cNvPr id="475" name="Google Shape;475;p62"/>
          <p:cNvPicPr preferRelativeResize="0"/>
          <p:nvPr/>
        </p:nvPicPr>
        <p:blipFill rotWithShape="1">
          <a:blip r:embed="rId3">
            <a:alphaModFix/>
          </a:blip>
          <a:srcRect/>
          <a:stretch/>
        </p:blipFill>
        <p:spPr>
          <a:xfrm>
            <a:off x="1501847" y="3890458"/>
            <a:ext cx="9037820" cy="2612572"/>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63"/>
          <p:cNvSpPr txBox="1">
            <a:spLocks noGrp="1"/>
          </p:cNvSpPr>
          <p:nvPr>
            <p:ph type="title"/>
          </p:nvPr>
        </p:nvSpPr>
        <p:spPr>
          <a:xfrm>
            <a:off x="1024128" y="585216"/>
            <a:ext cx="9720072" cy="732429"/>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000"/>
              <a:buFont typeface="Calibri"/>
              <a:buNone/>
            </a:pPr>
            <a:r>
              <a:rPr lang="en-US" sz="4000"/>
              <a:t>View corpus (all docs) as a matrix</a:t>
            </a:r>
            <a:endParaRPr sz="4000"/>
          </a:p>
        </p:txBody>
      </p:sp>
      <p:sp>
        <p:nvSpPr>
          <p:cNvPr id="481" name="Google Shape;481;p63"/>
          <p:cNvSpPr txBox="1">
            <a:spLocks noGrp="1"/>
          </p:cNvSpPr>
          <p:nvPr>
            <p:ph type="body" idx="1"/>
          </p:nvPr>
        </p:nvSpPr>
        <p:spPr>
          <a:xfrm>
            <a:off x="562272" y="2286000"/>
            <a:ext cx="5213784" cy="4023360"/>
          </a:xfrm>
          <a:prstGeom prst="rect">
            <a:avLst/>
          </a:prstGeom>
          <a:noFill/>
          <a:ln>
            <a:noFill/>
          </a:ln>
        </p:spPr>
        <p:txBody>
          <a:bodyPr spcFirstLastPara="1" wrap="square" lIns="0" tIns="45700" rIns="0" bIns="45700" anchor="t" anchorCtr="0">
            <a:normAutofit/>
          </a:bodyPr>
          <a:lstStyle/>
          <a:p>
            <a:pPr marL="91440" lvl="0" indent="-127000" algn="l" rtl="0">
              <a:lnSpc>
                <a:spcPct val="90000"/>
              </a:lnSpc>
              <a:spcBef>
                <a:spcPts val="0"/>
              </a:spcBef>
              <a:spcAft>
                <a:spcPts val="0"/>
              </a:spcAft>
              <a:buSzPts val="2000"/>
              <a:buChar char=" "/>
            </a:pPr>
            <a:r>
              <a:rPr lang="en-US"/>
              <a:t>## View corpus as a document matrix</a:t>
            </a:r>
            <a:endParaRPr/>
          </a:p>
          <a:p>
            <a:pPr marL="91440" lvl="0" indent="-127000" algn="l" rtl="0">
              <a:lnSpc>
                <a:spcPct val="90000"/>
              </a:lnSpc>
              <a:spcBef>
                <a:spcPts val="1400"/>
              </a:spcBef>
              <a:spcAft>
                <a:spcPts val="0"/>
              </a:spcAft>
              <a:buSzPts val="2000"/>
              <a:buChar char=" "/>
            </a:pPr>
            <a:r>
              <a:rPr lang="en-US"/>
              <a:t>## TMD stands for Term Document Matrix</a:t>
            </a:r>
            <a:endParaRPr/>
          </a:p>
          <a:p>
            <a:pPr marL="91440" lvl="0" indent="-127000" algn="l" rtl="0">
              <a:lnSpc>
                <a:spcPct val="90000"/>
              </a:lnSpc>
              <a:spcBef>
                <a:spcPts val="1400"/>
              </a:spcBef>
              <a:spcAft>
                <a:spcPts val="0"/>
              </a:spcAft>
              <a:buSzPts val="2000"/>
              <a:buChar char=" "/>
            </a:pPr>
            <a:r>
              <a:rPr lang="en-US"/>
              <a:t>(MyTDM &lt;- TermDocumentMatrix(CleanCorpus))</a:t>
            </a:r>
            <a:endParaRPr/>
          </a:p>
          <a:p>
            <a:pPr marL="91440" lvl="0" indent="-127000" algn="l" rtl="0">
              <a:lnSpc>
                <a:spcPct val="90000"/>
              </a:lnSpc>
              <a:spcBef>
                <a:spcPts val="1400"/>
              </a:spcBef>
              <a:spcAft>
                <a:spcPts val="0"/>
              </a:spcAft>
              <a:buSzPts val="2000"/>
              <a:buChar char=" "/>
            </a:pPr>
            <a:r>
              <a:rPr lang="en-US"/>
              <a:t>inspect(MyTDM)</a:t>
            </a:r>
            <a:endParaRPr/>
          </a:p>
        </p:txBody>
      </p:sp>
      <p:pic>
        <p:nvPicPr>
          <p:cNvPr id="482" name="Google Shape;482;p63"/>
          <p:cNvPicPr preferRelativeResize="0"/>
          <p:nvPr/>
        </p:nvPicPr>
        <p:blipFill rotWithShape="1">
          <a:blip r:embed="rId3">
            <a:alphaModFix/>
          </a:blip>
          <a:srcRect/>
          <a:stretch/>
        </p:blipFill>
        <p:spPr>
          <a:xfrm>
            <a:off x="5924007" y="1988339"/>
            <a:ext cx="5077190" cy="3953318"/>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64"/>
          <p:cNvSpPr txBox="1">
            <a:spLocks noGrp="1"/>
          </p:cNvSpPr>
          <p:nvPr>
            <p:ph type="title"/>
          </p:nvPr>
        </p:nvSpPr>
        <p:spPr>
          <a:xfrm>
            <a:off x="1024128" y="585216"/>
            <a:ext cx="9720072" cy="777865"/>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000"/>
              <a:buFont typeface="Calibri"/>
              <a:buNone/>
            </a:pPr>
            <a:r>
              <a:rPr lang="en-US" sz="4000"/>
              <a:t>Look at frequencies and plot</a:t>
            </a:r>
            <a:endParaRPr sz="4000"/>
          </a:p>
        </p:txBody>
      </p:sp>
      <p:sp>
        <p:nvSpPr>
          <p:cNvPr id="488" name="Google Shape;488;p64"/>
          <p:cNvSpPr txBox="1">
            <a:spLocks noGrp="1"/>
          </p:cNvSpPr>
          <p:nvPr>
            <p:ph type="body" idx="1"/>
          </p:nvPr>
        </p:nvSpPr>
        <p:spPr>
          <a:xfrm>
            <a:off x="433460" y="1860038"/>
            <a:ext cx="4939349" cy="4478287"/>
          </a:xfrm>
          <a:prstGeom prst="rect">
            <a:avLst/>
          </a:prstGeom>
          <a:noFill/>
          <a:ln>
            <a:noFill/>
          </a:ln>
        </p:spPr>
        <p:txBody>
          <a:bodyPr spcFirstLastPara="1" wrap="square" lIns="0" tIns="45700" rIns="0" bIns="45700" anchor="t" anchorCtr="0">
            <a:normAutofit/>
          </a:bodyPr>
          <a:lstStyle/>
          <a:p>
            <a:pPr marL="91440" lvl="0" indent="-117475" algn="l" rtl="0">
              <a:lnSpc>
                <a:spcPct val="70000"/>
              </a:lnSpc>
              <a:spcBef>
                <a:spcPts val="0"/>
              </a:spcBef>
              <a:spcAft>
                <a:spcPts val="0"/>
              </a:spcAft>
              <a:buSzPts val="1850"/>
              <a:buChar char=" "/>
            </a:pPr>
            <a:r>
              <a:rPr lang="en-US" sz="1850"/>
              <a:t>## This will find words that occur more than 3 ##times in the entire corpus</a:t>
            </a:r>
            <a:endParaRPr/>
          </a:p>
          <a:p>
            <a:pPr marL="91440" lvl="0" indent="-117475" algn="l" rtl="0">
              <a:lnSpc>
                <a:spcPct val="70000"/>
              </a:lnSpc>
              <a:spcBef>
                <a:spcPts val="1400"/>
              </a:spcBef>
              <a:spcAft>
                <a:spcPts val="0"/>
              </a:spcAft>
              <a:buSzPts val="1850"/>
              <a:buChar char=" "/>
            </a:pPr>
            <a:r>
              <a:rPr lang="en-US" sz="1850"/>
              <a:t>findFreqTerms(MyTDM, 1)</a:t>
            </a:r>
            <a:endParaRPr/>
          </a:p>
          <a:p>
            <a:pPr marL="91440" lvl="0" indent="-117475" algn="l" rtl="0">
              <a:lnSpc>
                <a:spcPct val="70000"/>
              </a:lnSpc>
              <a:spcBef>
                <a:spcPts val="1400"/>
              </a:spcBef>
              <a:spcAft>
                <a:spcPts val="0"/>
              </a:spcAft>
              <a:buSzPts val="1850"/>
              <a:buChar char=" "/>
            </a:pPr>
            <a:r>
              <a:rPr lang="en-US" sz="1850"/>
              <a:t>## Find assocations with aselected conf</a:t>
            </a:r>
            <a:endParaRPr sz="1850"/>
          </a:p>
          <a:p>
            <a:pPr marL="91440" lvl="0" indent="-117475" algn="l" rtl="0">
              <a:lnSpc>
                <a:spcPct val="70000"/>
              </a:lnSpc>
              <a:spcBef>
                <a:spcPts val="1400"/>
              </a:spcBef>
              <a:spcAft>
                <a:spcPts val="0"/>
              </a:spcAft>
              <a:buSzPts val="1850"/>
              <a:buChar char=" "/>
            </a:pPr>
            <a:r>
              <a:rPr lang="en-US" sz="1850"/>
              <a:t>findAssocs(MyTDM, 'coffee', 0.20)</a:t>
            </a:r>
            <a:endParaRPr sz="1850"/>
          </a:p>
          <a:p>
            <a:pPr marL="91440" lvl="0" indent="-117475" algn="l" rtl="0">
              <a:lnSpc>
                <a:spcPct val="70000"/>
              </a:lnSpc>
              <a:spcBef>
                <a:spcPts val="1400"/>
              </a:spcBef>
              <a:spcAft>
                <a:spcPts val="0"/>
              </a:spcAft>
              <a:buSzPts val="1850"/>
              <a:buChar char=" "/>
            </a:pPr>
            <a:r>
              <a:rPr lang="en-US" sz="1850"/>
              <a:t>## VISUALIZE</a:t>
            </a:r>
            <a:endParaRPr/>
          </a:p>
          <a:p>
            <a:pPr marL="91440" lvl="0" indent="-117475" algn="l" rtl="0">
              <a:lnSpc>
                <a:spcPct val="70000"/>
              </a:lnSpc>
              <a:spcBef>
                <a:spcPts val="1400"/>
              </a:spcBef>
              <a:spcAft>
                <a:spcPts val="0"/>
              </a:spcAft>
              <a:buSzPts val="1850"/>
              <a:buChar char=" "/>
            </a:pPr>
            <a:r>
              <a:rPr lang="en-US" sz="1850"/>
              <a:t>CleanDF &lt;- as.data.frame(inspect(MyTDM))</a:t>
            </a:r>
            <a:endParaRPr/>
          </a:p>
          <a:p>
            <a:pPr marL="91440" lvl="0" indent="-117475" algn="l" rtl="0">
              <a:lnSpc>
                <a:spcPct val="70000"/>
              </a:lnSpc>
              <a:spcBef>
                <a:spcPts val="1400"/>
              </a:spcBef>
              <a:spcAft>
                <a:spcPts val="0"/>
              </a:spcAft>
              <a:buSzPts val="1850"/>
              <a:buChar char=" "/>
            </a:pPr>
            <a:r>
              <a:rPr lang="en-US" sz="1850"/>
              <a:t>(CleanDF)</a:t>
            </a:r>
            <a:endParaRPr/>
          </a:p>
          <a:p>
            <a:pPr marL="91440" lvl="0" indent="-117475" algn="l" rtl="0">
              <a:lnSpc>
                <a:spcPct val="70000"/>
              </a:lnSpc>
              <a:spcBef>
                <a:spcPts val="1400"/>
              </a:spcBef>
              <a:spcAft>
                <a:spcPts val="0"/>
              </a:spcAft>
              <a:buSzPts val="1850"/>
              <a:buChar char=" "/>
            </a:pPr>
            <a:r>
              <a:rPr lang="en-US" sz="1850"/>
              <a:t>CleanDFScale &lt;- scale(CleanDF)</a:t>
            </a:r>
            <a:endParaRPr/>
          </a:p>
          <a:p>
            <a:pPr marL="91440" lvl="0" indent="-117475" algn="l" rtl="0">
              <a:lnSpc>
                <a:spcPct val="70000"/>
              </a:lnSpc>
              <a:spcBef>
                <a:spcPts val="1400"/>
              </a:spcBef>
              <a:spcAft>
                <a:spcPts val="0"/>
              </a:spcAft>
              <a:buSzPts val="1850"/>
              <a:buChar char=" "/>
            </a:pPr>
            <a:r>
              <a:rPr lang="en-US" sz="1850"/>
              <a:t>d &lt;- dist(CleanDFScale,method="euclidean")</a:t>
            </a:r>
            <a:endParaRPr/>
          </a:p>
          <a:p>
            <a:pPr marL="91440" lvl="0" indent="-117475" algn="l" rtl="0">
              <a:lnSpc>
                <a:spcPct val="70000"/>
              </a:lnSpc>
              <a:spcBef>
                <a:spcPts val="1400"/>
              </a:spcBef>
              <a:spcAft>
                <a:spcPts val="0"/>
              </a:spcAft>
              <a:buSzPts val="1850"/>
              <a:buChar char=" "/>
            </a:pPr>
            <a:r>
              <a:rPr lang="en-US" sz="1850"/>
              <a:t>fit &lt;- hclust(d, method="ward.D2")</a:t>
            </a:r>
            <a:endParaRPr/>
          </a:p>
          <a:p>
            <a:pPr marL="91440" lvl="0" indent="-117475" algn="l" rtl="0">
              <a:lnSpc>
                <a:spcPct val="70000"/>
              </a:lnSpc>
              <a:spcBef>
                <a:spcPts val="1400"/>
              </a:spcBef>
              <a:spcAft>
                <a:spcPts val="0"/>
              </a:spcAft>
              <a:buSzPts val="1850"/>
              <a:buChar char=" "/>
            </a:pPr>
            <a:r>
              <a:rPr lang="en-US" sz="1850"/>
              <a:t>plot(fit)</a:t>
            </a:r>
            <a:endParaRPr/>
          </a:p>
        </p:txBody>
      </p:sp>
      <p:pic>
        <p:nvPicPr>
          <p:cNvPr id="489" name="Google Shape;489;p64"/>
          <p:cNvPicPr preferRelativeResize="0"/>
          <p:nvPr/>
        </p:nvPicPr>
        <p:blipFill rotWithShape="1">
          <a:blip r:embed="rId3">
            <a:alphaModFix/>
          </a:blip>
          <a:srcRect/>
          <a:stretch/>
        </p:blipFill>
        <p:spPr>
          <a:xfrm>
            <a:off x="5219464" y="2492305"/>
            <a:ext cx="6473573" cy="2059442"/>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65"/>
          <p:cNvSpPr txBox="1">
            <a:spLocks noGrp="1"/>
          </p:cNvSpPr>
          <p:nvPr>
            <p:ph type="title"/>
          </p:nvPr>
        </p:nvSpPr>
        <p:spPr>
          <a:xfrm>
            <a:off x="1024128" y="585216"/>
            <a:ext cx="9720072" cy="698352"/>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000"/>
              <a:buFont typeface="Calibri"/>
              <a:buNone/>
            </a:pPr>
            <a:r>
              <a:rPr lang="en-US" sz="4000"/>
              <a:t>Frequency dendrogram</a:t>
            </a:r>
            <a:endParaRPr sz="4000"/>
          </a:p>
        </p:txBody>
      </p:sp>
      <p:pic>
        <p:nvPicPr>
          <p:cNvPr id="495" name="Google Shape;495;p65"/>
          <p:cNvPicPr preferRelativeResize="0">
            <a:picLocks noGrp="1"/>
          </p:cNvPicPr>
          <p:nvPr>
            <p:ph type="body" idx="1"/>
          </p:nvPr>
        </p:nvPicPr>
        <p:blipFill rotWithShape="1">
          <a:blip r:embed="rId3">
            <a:alphaModFix/>
          </a:blip>
          <a:srcRect/>
          <a:stretch/>
        </p:blipFill>
        <p:spPr>
          <a:xfrm>
            <a:off x="3118209" y="1623208"/>
            <a:ext cx="5531910" cy="4469961"/>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pic>
        <p:nvPicPr>
          <p:cNvPr id="500" name="Google Shape;500;p66"/>
          <p:cNvPicPr preferRelativeResize="0"/>
          <p:nvPr/>
        </p:nvPicPr>
        <p:blipFill rotWithShape="1">
          <a:blip r:embed="rId3">
            <a:alphaModFix/>
          </a:blip>
          <a:srcRect/>
          <a:stretch/>
        </p:blipFill>
        <p:spPr>
          <a:xfrm>
            <a:off x="209639" y="718555"/>
            <a:ext cx="7526187" cy="2987221"/>
          </a:xfrm>
          <a:prstGeom prst="rect">
            <a:avLst/>
          </a:prstGeom>
          <a:noFill/>
          <a:ln>
            <a:noFill/>
          </a:ln>
        </p:spPr>
      </p:pic>
      <p:sp>
        <p:nvSpPr>
          <p:cNvPr id="501" name="Google Shape;501;p66"/>
          <p:cNvSpPr txBox="1">
            <a:spLocks noGrp="1"/>
          </p:cNvSpPr>
          <p:nvPr>
            <p:ph type="title"/>
          </p:nvPr>
        </p:nvSpPr>
        <p:spPr>
          <a:xfrm>
            <a:off x="7572596" y="619293"/>
            <a:ext cx="4172617" cy="65859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85000"/>
              </a:lnSpc>
              <a:spcBef>
                <a:spcPts val="0"/>
              </a:spcBef>
              <a:spcAft>
                <a:spcPts val="0"/>
              </a:spcAft>
              <a:buClr>
                <a:srgbClr val="3F3F3F"/>
              </a:buClr>
              <a:buSzPts val="3600"/>
              <a:buFont typeface="Calibri"/>
              <a:buNone/>
            </a:pPr>
            <a:r>
              <a:rPr lang="en-US" sz="3600"/>
              <a:t>Normalize and re-visualize</a:t>
            </a:r>
            <a:endParaRPr sz="3600"/>
          </a:p>
        </p:txBody>
      </p:sp>
      <p:sp>
        <p:nvSpPr>
          <p:cNvPr id="502" name="Google Shape;502;p66"/>
          <p:cNvSpPr txBox="1">
            <a:spLocks noGrp="1"/>
          </p:cNvSpPr>
          <p:nvPr>
            <p:ph type="body" idx="1"/>
          </p:nvPr>
        </p:nvSpPr>
        <p:spPr>
          <a:xfrm>
            <a:off x="6328784" y="2568936"/>
            <a:ext cx="5285800" cy="4023360"/>
          </a:xfrm>
          <a:prstGeom prst="rect">
            <a:avLst/>
          </a:prstGeom>
          <a:noFill/>
          <a:ln>
            <a:noFill/>
          </a:ln>
        </p:spPr>
        <p:txBody>
          <a:bodyPr spcFirstLastPara="1" wrap="square" lIns="0" tIns="45700" rIns="0" bIns="45700" anchor="t" anchorCtr="0">
            <a:normAutofit/>
          </a:bodyPr>
          <a:lstStyle/>
          <a:p>
            <a:pPr marL="91440" lvl="0" indent="-127000" algn="l" rtl="0">
              <a:lnSpc>
                <a:spcPct val="90000"/>
              </a:lnSpc>
              <a:spcBef>
                <a:spcPts val="0"/>
              </a:spcBef>
              <a:spcAft>
                <a:spcPts val="0"/>
              </a:spcAft>
              <a:buSzPts val="2000"/>
              <a:buChar char=" "/>
            </a:pPr>
            <a:r>
              <a:rPr lang="en-US"/>
              <a:t>(MyDTM &lt;- DocumentTermMatrix(CleanCorpus))</a:t>
            </a:r>
            <a:endParaRPr/>
          </a:p>
          <a:p>
            <a:pPr marL="91440" lvl="0" indent="-127000" algn="l" rtl="0">
              <a:lnSpc>
                <a:spcPct val="90000"/>
              </a:lnSpc>
              <a:spcBef>
                <a:spcPts val="1400"/>
              </a:spcBef>
              <a:spcAft>
                <a:spcPts val="0"/>
              </a:spcAft>
              <a:buSzPts val="2000"/>
              <a:buChar char=" "/>
            </a:pPr>
            <a:r>
              <a:rPr lang="en-US"/>
              <a:t>inspect(MyDTM)</a:t>
            </a:r>
            <a:endParaRPr/>
          </a:p>
          <a:p>
            <a:pPr marL="91440" lvl="0" indent="-127000" algn="l" rtl="0">
              <a:lnSpc>
                <a:spcPct val="90000"/>
              </a:lnSpc>
              <a:spcBef>
                <a:spcPts val="1400"/>
              </a:spcBef>
              <a:spcAft>
                <a:spcPts val="0"/>
              </a:spcAft>
              <a:buSzPts val="2000"/>
              <a:buChar char=" "/>
            </a:pPr>
            <a:r>
              <a:rPr lang="en-US"/>
              <a:t>## NOrmalize the Term Doc Matrix from above ##and then visualize it again</a:t>
            </a:r>
            <a:endParaRPr/>
          </a:p>
          <a:p>
            <a:pPr marL="91440" lvl="0" indent="-127000" algn="l" rtl="0">
              <a:lnSpc>
                <a:spcPct val="90000"/>
              </a:lnSpc>
              <a:spcBef>
                <a:spcPts val="1400"/>
              </a:spcBef>
              <a:spcAft>
                <a:spcPts val="0"/>
              </a:spcAft>
              <a:buSzPts val="2000"/>
              <a:buChar char=" "/>
            </a:pPr>
            <a:r>
              <a:rPr lang="en-US"/>
              <a:t>## Warning!! It is easy to mix up the DTM and ##the TDM- be carefull</a:t>
            </a:r>
            <a:endParaRPr/>
          </a:p>
          <a:p>
            <a:pPr marL="91440" lvl="0" indent="-127000" algn="l" rtl="0">
              <a:lnSpc>
                <a:spcPct val="90000"/>
              </a:lnSpc>
              <a:spcBef>
                <a:spcPts val="1400"/>
              </a:spcBef>
              <a:spcAft>
                <a:spcPts val="0"/>
              </a:spcAft>
              <a:buSzPts val="2000"/>
              <a:buChar char=" "/>
            </a:pPr>
            <a:r>
              <a:rPr lang="en-US"/>
              <a:t>NormalizedTDM &lt;- TermDocumentMatrix(CleanCorpus, control = list(weighting = weightTfIdf, stopwords = TRUE))</a:t>
            </a:r>
            <a:endParaRPr/>
          </a:p>
          <a:p>
            <a:pPr marL="91440" lvl="0" indent="-127000" algn="l" rtl="0">
              <a:lnSpc>
                <a:spcPct val="90000"/>
              </a:lnSpc>
              <a:spcBef>
                <a:spcPts val="1400"/>
              </a:spcBef>
              <a:spcAft>
                <a:spcPts val="0"/>
              </a:spcAft>
              <a:buSzPts val="2000"/>
              <a:buChar char=" "/>
            </a:pPr>
            <a:r>
              <a:rPr lang="en-US"/>
              <a:t>inspect(NormalizedTDM)</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67"/>
          <p:cNvSpPr txBox="1">
            <a:spLocks noGrp="1"/>
          </p:cNvSpPr>
          <p:nvPr>
            <p:ph type="title"/>
          </p:nvPr>
        </p:nvSpPr>
        <p:spPr>
          <a:xfrm>
            <a:off x="1024128" y="585216"/>
            <a:ext cx="4649696" cy="1499616"/>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000"/>
              <a:buFont typeface="Calibri"/>
              <a:buNone/>
            </a:pPr>
            <a:r>
              <a:rPr lang="en-US" sz="4000"/>
              <a:t>Visualize the normalized corpus</a:t>
            </a:r>
            <a:endParaRPr sz="4000"/>
          </a:p>
        </p:txBody>
      </p:sp>
      <p:sp>
        <p:nvSpPr>
          <p:cNvPr id="508" name="Google Shape;508;p67"/>
          <p:cNvSpPr txBox="1">
            <a:spLocks noGrp="1"/>
          </p:cNvSpPr>
          <p:nvPr>
            <p:ph type="body" idx="1"/>
          </p:nvPr>
        </p:nvSpPr>
        <p:spPr>
          <a:xfrm>
            <a:off x="1024129" y="2286000"/>
            <a:ext cx="4530426" cy="4023360"/>
          </a:xfrm>
          <a:prstGeom prst="rect">
            <a:avLst/>
          </a:prstGeom>
          <a:noFill/>
          <a:ln>
            <a:noFill/>
          </a:ln>
        </p:spPr>
        <p:txBody>
          <a:bodyPr spcFirstLastPara="1" wrap="square" lIns="0" tIns="45700" rIns="0" bIns="45700" anchor="t" anchorCtr="0">
            <a:normAutofit/>
          </a:bodyPr>
          <a:lstStyle/>
          <a:p>
            <a:pPr marL="91440" lvl="0" indent="-127000" algn="l" rtl="0">
              <a:lnSpc>
                <a:spcPct val="90000"/>
              </a:lnSpc>
              <a:spcBef>
                <a:spcPts val="0"/>
              </a:spcBef>
              <a:spcAft>
                <a:spcPts val="0"/>
              </a:spcAft>
              <a:buSzPts val="2000"/>
              <a:buChar char=" "/>
            </a:pPr>
            <a:r>
              <a:rPr lang="en-US"/>
              <a:t>CleanDF_N &lt;- as.data.frame(inspect(NormalizedTDM))</a:t>
            </a:r>
            <a:endParaRPr/>
          </a:p>
          <a:p>
            <a:pPr marL="91440" lvl="0" indent="-127000" algn="l" rtl="0">
              <a:lnSpc>
                <a:spcPct val="90000"/>
              </a:lnSpc>
              <a:spcBef>
                <a:spcPts val="1400"/>
              </a:spcBef>
              <a:spcAft>
                <a:spcPts val="0"/>
              </a:spcAft>
              <a:buSzPts val="2000"/>
              <a:buChar char=" "/>
            </a:pPr>
            <a:r>
              <a:rPr lang="en-US"/>
              <a:t>CleanDFScale_N &lt;- scale(CleanDF_N )</a:t>
            </a:r>
            <a:endParaRPr/>
          </a:p>
          <a:p>
            <a:pPr marL="91440" lvl="0" indent="-127000" algn="l" rtl="0">
              <a:lnSpc>
                <a:spcPct val="90000"/>
              </a:lnSpc>
              <a:spcBef>
                <a:spcPts val="1400"/>
              </a:spcBef>
              <a:spcAft>
                <a:spcPts val="0"/>
              </a:spcAft>
              <a:buSzPts val="2000"/>
              <a:buChar char=" "/>
            </a:pPr>
            <a:r>
              <a:rPr lang="en-US"/>
              <a:t>d &lt;- dist(CleanDFScale_N,method="euclidean")</a:t>
            </a:r>
            <a:endParaRPr/>
          </a:p>
          <a:p>
            <a:pPr marL="91440" lvl="0" indent="-127000" algn="l" rtl="0">
              <a:lnSpc>
                <a:spcPct val="90000"/>
              </a:lnSpc>
              <a:spcBef>
                <a:spcPts val="1400"/>
              </a:spcBef>
              <a:spcAft>
                <a:spcPts val="0"/>
              </a:spcAft>
              <a:buSzPts val="2000"/>
              <a:buChar char=" "/>
            </a:pPr>
            <a:r>
              <a:rPr lang="en-US"/>
              <a:t>fit &lt;- hclust(d, method="ward.D2")</a:t>
            </a:r>
            <a:endParaRPr/>
          </a:p>
          <a:p>
            <a:pPr marL="91440" lvl="0" indent="-127000" algn="l" rtl="0">
              <a:lnSpc>
                <a:spcPct val="90000"/>
              </a:lnSpc>
              <a:spcBef>
                <a:spcPts val="1400"/>
              </a:spcBef>
              <a:spcAft>
                <a:spcPts val="0"/>
              </a:spcAft>
              <a:buSzPts val="2000"/>
              <a:buChar char=" "/>
            </a:pPr>
            <a:r>
              <a:rPr lang="en-US"/>
              <a:t>rect.hclust(fit, k = 4) # cut tree into 4 clusters </a:t>
            </a:r>
            <a:endParaRPr/>
          </a:p>
          <a:p>
            <a:pPr marL="91440" lvl="0" indent="-127000" algn="l" rtl="0">
              <a:lnSpc>
                <a:spcPct val="90000"/>
              </a:lnSpc>
              <a:spcBef>
                <a:spcPts val="1400"/>
              </a:spcBef>
              <a:spcAft>
                <a:spcPts val="0"/>
              </a:spcAft>
              <a:buSzPts val="2000"/>
              <a:buChar char=" "/>
            </a:pPr>
            <a:r>
              <a:rPr lang="en-US"/>
              <a:t>plot(fit)</a:t>
            </a:r>
            <a:endParaRPr/>
          </a:p>
        </p:txBody>
      </p:sp>
      <p:pic>
        <p:nvPicPr>
          <p:cNvPr id="509" name="Google Shape;509;p67"/>
          <p:cNvPicPr preferRelativeResize="0"/>
          <p:nvPr/>
        </p:nvPicPr>
        <p:blipFill rotWithShape="1">
          <a:blip r:embed="rId3">
            <a:alphaModFix/>
          </a:blip>
          <a:srcRect/>
          <a:stretch/>
        </p:blipFill>
        <p:spPr>
          <a:xfrm>
            <a:off x="5814313" y="1794879"/>
            <a:ext cx="5493578" cy="4514481"/>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514" name="Google Shape;514;p68"/>
          <p:cNvPicPr preferRelativeResize="0"/>
          <p:nvPr/>
        </p:nvPicPr>
        <p:blipFill rotWithShape="1">
          <a:blip r:embed="rId3">
            <a:alphaModFix/>
          </a:blip>
          <a:srcRect/>
          <a:stretch/>
        </p:blipFill>
        <p:spPr>
          <a:xfrm>
            <a:off x="7078454" y="304858"/>
            <a:ext cx="4524769" cy="4384737"/>
          </a:xfrm>
          <a:prstGeom prst="rect">
            <a:avLst/>
          </a:prstGeom>
          <a:noFill/>
          <a:ln>
            <a:noFill/>
          </a:ln>
        </p:spPr>
      </p:pic>
      <p:sp>
        <p:nvSpPr>
          <p:cNvPr id="515" name="Google Shape;515;p68"/>
          <p:cNvSpPr txBox="1">
            <a:spLocks noGrp="1"/>
          </p:cNvSpPr>
          <p:nvPr>
            <p:ph type="title"/>
          </p:nvPr>
        </p:nvSpPr>
        <p:spPr>
          <a:xfrm>
            <a:off x="1024128" y="585216"/>
            <a:ext cx="9720072" cy="613159"/>
          </a:xfrm>
          <a:prstGeom prst="rect">
            <a:avLst/>
          </a:prstGeom>
          <a:noFill/>
          <a:ln>
            <a:noFill/>
          </a:ln>
        </p:spPr>
        <p:txBody>
          <a:bodyPr spcFirstLastPara="1" wrap="square" lIns="91425" tIns="45700" rIns="91425" bIns="45700" anchor="b" anchorCtr="0">
            <a:normAutofit fontScale="90000"/>
          </a:bodyPr>
          <a:lstStyle/>
          <a:p>
            <a:pPr marL="0" lvl="0" indent="0" algn="l" rtl="0">
              <a:lnSpc>
                <a:spcPct val="85000"/>
              </a:lnSpc>
              <a:spcBef>
                <a:spcPts val="0"/>
              </a:spcBef>
              <a:spcAft>
                <a:spcPts val="0"/>
              </a:spcAft>
              <a:buClr>
                <a:srgbClr val="3F3F3F"/>
              </a:buClr>
              <a:buSzPts val="4320"/>
              <a:buFont typeface="Calibri"/>
              <a:buNone/>
            </a:pPr>
            <a:r>
              <a:rPr lang="en-US" sz="4320"/>
              <a:t>The wordcloud</a:t>
            </a:r>
            <a:endParaRPr sz="4320"/>
          </a:p>
        </p:txBody>
      </p:sp>
      <p:sp>
        <p:nvSpPr>
          <p:cNvPr id="516" name="Google Shape;516;p68"/>
          <p:cNvSpPr txBox="1">
            <a:spLocks noGrp="1"/>
          </p:cNvSpPr>
          <p:nvPr>
            <p:ph type="body" idx="1"/>
          </p:nvPr>
        </p:nvSpPr>
        <p:spPr>
          <a:xfrm>
            <a:off x="346450" y="1703851"/>
            <a:ext cx="6923314" cy="4901411"/>
          </a:xfrm>
          <a:prstGeom prst="rect">
            <a:avLst/>
          </a:prstGeom>
          <a:noFill/>
          <a:ln>
            <a:noFill/>
          </a:ln>
        </p:spPr>
        <p:txBody>
          <a:bodyPr spcFirstLastPara="1" wrap="square" lIns="0" tIns="45700" rIns="0" bIns="45700" anchor="t" anchorCtr="0">
            <a:normAutofit/>
          </a:bodyPr>
          <a:lstStyle/>
          <a:p>
            <a:pPr marL="91440" lvl="0" indent="-127000" algn="l" rtl="0">
              <a:lnSpc>
                <a:spcPct val="90000"/>
              </a:lnSpc>
              <a:spcBef>
                <a:spcPts val="0"/>
              </a:spcBef>
              <a:spcAft>
                <a:spcPts val="0"/>
              </a:spcAft>
              <a:buSzPts val="2000"/>
              <a:buChar char=" "/>
            </a:pPr>
            <a:r>
              <a:rPr lang="en-US"/>
              <a:t>## Wordcloud</a:t>
            </a:r>
            <a:endParaRPr/>
          </a:p>
          <a:p>
            <a:pPr marL="91440" lvl="0" indent="-127000" algn="l" rtl="0">
              <a:lnSpc>
                <a:spcPct val="90000"/>
              </a:lnSpc>
              <a:spcBef>
                <a:spcPts val="1400"/>
              </a:spcBef>
              <a:spcAft>
                <a:spcPts val="0"/>
              </a:spcAft>
              <a:buSzPts val="2000"/>
              <a:buChar char=" "/>
            </a:pPr>
            <a:r>
              <a:rPr lang="en-US"/>
              <a:t>inspect(MyTDM)</a:t>
            </a:r>
            <a:endParaRPr/>
          </a:p>
          <a:p>
            <a:pPr marL="91440" lvl="0" indent="-127000" algn="l" rtl="0">
              <a:lnSpc>
                <a:spcPct val="90000"/>
              </a:lnSpc>
              <a:spcBef>
                <a:spcPts val="1400"/>
              </a:spcBef>
              <a:spcAft>
                <a:spcPts val="0"/>
              </a:spcAft>
              <a:buSzPts val="2000"/>
              <a:buChar char=" "/>
            </a:pPr>
            <a:r>
              <a:rPr lang="en-US"/>
              <a:t>m &lt;- as.matrix(MyTDM)</a:t>
            </a:r>
            <a:endParaRPr/>
          </a:p>
          <a:p>
            <a:pPr marL="91440" lvl="0" indent="-127000" algn="l" rtl="0">
              <a:lnSpc>
                <a:spcPct val="90000"/>
              </a:lnSpc>
              <a:spcBef>
                <a:spcPts val="1400"/>
              </a:spcBef>
              <a:spcAft>
                <a:spcPts val="0"/>
              </a:spcAft>
              <a:buSzPts val="2000"/>
              <a:buChar char=" "/>
            </a:pPr>
            <a:r>
              <a:rPr lang="en-US"/>
              <a:t>(m)</a:t>
            </a:r>
            <a:endParaRPr/>
          </a:p>
          <a:p>
            <a:pPr marL="91440" lvl="0" indent="-127000" algn="l" rtl="0">
              <a:lnSpc>
                <a:spcPct val="90000"/>
              </a:lnSpc>
              <a:spcBef>
                <a:spcPts val="1400"/>
              </a:spcBef>
              <a:spcAft>
                <a:spcPts val="0"/>
              </a:spcAft>
              <a:buSzPts val="2000"/>
              <a:buChar char=" "/>
            </a:pPr>
            <a:r>
              <a:rPr lang="en-US"/>
              <a:t>#m &lt;- as.matrix(CleanDF_N)</a:t>
            </a:r>
            <a:endParaRPr/>
          </a:p>
          <a:p>
            <a:pPr marL="91440" lvl="0" indent="-127000" algn="l" rtl="0">
              <a:lnSpc>
                <a:spcPct val="90000"/>
              </a:lnSpc>
              <a:spcBef>
                <a:spcPts val="1400"/>
              </a:spcBef>
              <a:spcAft>
                <a:spcPts val="0"/>
              </a:spcAft>
              <a:buSzPts val="2000"/>
              <a:buChar char=" "/>
            </a:pPr>
            <a:r>
              <a:rPr lang="en-US"/>
              <a:t># calculate the frequency of words and sort it by frequency</a:t>
            </a:r>
            <a:endParaRPr/>
          </a:p>
          <a:p>
            <a:pPr marL="91440" lvl="0" indent="-127000" algn="l" rtl="0">
              <a:lnSpc>
                <a:spcPct val="90000"/>
              </a:lnSpc>
              <a:spcBef>
                <a:spcPts val="1400"/>
              </a:spcBef>
              <a:spcAft>
                <a:spcPts val="0"/>
              </a:spcAft>
              <a:buSzPts val="2000"/>
              <a:buChar char=" "/>
            </a:pPr>
            <a:r>
              <a:rPr lang="en-US"/>
              <a:t>word.freq &lt;- sort(rowSums(m), decreasing = T)</a:t>
            </a:r>
            <a:endParaRPr/>
          </a:p>
          <a:p>
            <a:pPr marL="91440" lvl="0" indent="-127000" algn="l" rtl="0">
              <a:lnSpc>
                <a:spcPct val="90000"/>
              </a:lnSpc>
              <a:spcBef>
                <a:spcPts val="1400"/>
              </a:spcBef>
              <a:spcAft>
                <a:spcPts val="0"/>
              </a:spcAft>
              <a:buSzPts val="2000"/>
              <a:buChar char=" "/>
            </a:pPr>
            <a:r>
              <a:rPr lang="en-US"/>
              <a:t>wordcloud(words = names(word.freq), freq = word.freq*2, min.freq = 2, random.order = F)</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D3CDD-5B4D-D21F-2981-6A0E458EC1F0}"/>
              </a:ext>
            </a:extLst>
          </p:cNvPr>
          <p:cNvSpPr>
            <a:spLocks noGrp="1"/>
          </p:cNvSpPr>
          <p:nvPr>
            <p:ph type="title"/>
          </p:nvPr>
        </p:nvSpPr>
        <p:spPr/>
        <p:txBody>
          <a:bodyPr/>
          <a:lstStyle/>
          <a:p>
            <a:r>
              <a:rPr lang="en-US" dirty="0"/>
              <a:t>Common Clustering Categories</a:t>
            </a:r>
          </a:p>
        </p:txBody>
      </p:sp>
      <p:sp>
        <p:nvSpPr>
          <p:cNvPr id="3" name="Text Placeholder 2">
            <a:extLst>
              <a:ext uri="{FF2B5EF4-FFF2-40B4-BE49-F238E27FC236}">
                <a16:creationId xmlns:a16="http://schemas.microsoft.com/office/drawing/2014/main" id="{5BB81846-4B72-DB0E-28A6-336225AFAB2A}"/>
              </a:ext>
            </a:extLst>
          </p:cNvPr>
          <p:cNvSpPr>
            <a:spLocks noGrp="1"/>
          </p:cNvSpPr>
          <p:nvPr>
            <p:ph type="body" idx="1"/>
          </p:nvPr>
        </p:nvSpPr>
        <p:spPr/>
        <p:txBody>
          <a:bodyPr>
            <a:normAutofit fontScale="92500" lnSpcReduction="10000"/>
          </a:bodyPr>
          <a:lstStyle/>
          <a:p>
            <a:pPr algn="l">
              <a:buFont typeface="Arial" panose="020B0604020202020204" pitchFamily="34" charset="0"/>
              <a:buChar char="•"/>
            </a:pPr>
            <a:r>
              <a:rPr lang="en-US" sz="2400" b="1" i="1" dirty="0">
                <a:solidFill>
                  <a:srgbClr val="292929"/>
                </a:solidFill>
                <a:effectLst/>
                <a:latin typeface="sohne"/>
              </a:rPr>
              <a:t>Partitional Clustering (such as k – means)</a:t>
            </a:r>
            <a:r>
              <a:rPr lang="en-US" sz="2400" b="0" i="0" dirty="0">
                <a:solidFill>
                  <a:srgbClr val="292929"/>
                </a:solidFill>
                <a:effectLst/>
                <a:latin typeface="sohne"/>
              </a:rPr>
              <a:t>: divides data objects into </a:t>
            </a:r>
            <a:r>
              <a:rPr lang="en-US" sz="2400" b="1" i="0" dirty="0">
                <a:solidFill>
                  <a:srgbClr val="292929"/>
                </a:solidFill>
                <a:effectLst/>
                <a:latin typeface="sohne"/>
              </a:rPr>
              <a:t>nonoverlapping groups</a:t>
            </a:r>
            <a:r>
              <a:rPr lang="en-US" sz="2400" b="0" i="0" dirty="0">
                <a:solidFill>
                  <a:srgbClr val="292929"/>
                </a:solidFill>
                <a:effectLst/>
                <a:latin typeface="sohne"/>
              </a:rPr>
              <a:t>. </a:t>
            </a:r>
            <a:r>
              <a:rPr lang="en-US" sz="2400" dirty="0">
                <a:solidFill>
                  <a:srgbClr val="292929"/>
                </a:solidFill>
                <a:latin typeface="sohne"/>
              </a:rPr>
              <a:t>N</a:t>
            </a:r>
            <a:r>
              <a:rPr lang="en-US" sz="2400" b="0" i="0" dirty="0">
                <a:solidFill>
                  <a:srgbClr val="292929"/>
                </a:solidFill>
                <a:effectLst/>
                <a:latin typeface="sohne"/>
              </a:rPr>
              <a:t>o object can be a member of more than one cluster, and every cluster must have at least one object.</a:t>
            </a:r>
          </a:p>
          <a:p>
            <a:pPr algn="l">
              <a:buFont typeface="Arial" panose="020B0604020202020204" pitchFamily="34" charset="0"/>
              <a:buChar char="•"/>
            </a:pPr>
            <a:r>
              <a:rPr lang="en-US" sz="2400" b="1" i="1" dirty="0">
                <a:solidFill>
                  <a:srgbClr val="292929"/>
                </a:solidFill>
                <a:effectLst/>
                <a:latin typeface="sohne"/>
              </a:rPr>
              <a:t>Hierarchical Clustering </a:t>
            </a:r>
            <a:r>
              <a:rPr lang="en-US" sz="2400" b="0" i="1" dirty="0">
                <a:solidFill>
                  <a:srgbClr val="292929"/>
                </a:solidFill>
                <a:effectLst/>
                <a:latin typeface="sohne"/>
              </a:rPr>
              <a:t>: </a:t>
            </a:r>
            <a:r>
              <a:rPr lang="en-US" sz="2400" b="0" i="0" dirty="0">
                <a:solidFill>
                  <a:srgbClr val="292929"/>
                </a:solidFill>
                <a:effectLst/>
                <a:latin typeface="sohne"/>
              </a:rPr>
              <a:t>determines cluster assignments by </a:t>
            </a:r>
            <a:r>
              <a:rPr lang="en-US" sz="2400" b="1" i="0" dirty="0">
                <a:solidFill>
                  <a:srgbClr val="292929"/>
                </a:solidFill>
                <a:effectLst/>
                <a:latin typeface="sohne"/>
              </a:rPr>
              <a:t>building a hierarchy</a:t>
            </a:r>
            <a:r>
              <a:rPr lang="en-US" sz="2400" b="0" i="0" dirty="0">
                <a:solidFill>
                  <a:srgbClr val="292929"/>
                </a:solidFill>
                <a:effectLst/>
                <a:latin typeface="sohne"/>
              </a:rPr>
              <a:t>. This is implemented by either a </a:t>
            </a:r>
            <a:r>
              <a:rPr lang="en-US" sz="2400" b="1" i="0" dirty="0">
                <a:solidFill>
                  <a:srgbClr val="292929"/>
                </a:solidFill>
                <a:effectLst/>
                <a:latin typeface="sohne"/>
              </a:rPr>
              <a:t>bottom-up or a top-down </a:t>
            </a:r>
            <a:r>
              <a:rPr lang="en-US" sz="2400" b="0" i="0" dirty="0">
                <a:solidFill>
                  <a:srgbClr val="292929"/>
                </a:solidFill>
                <a:effectLst/>
                <a:latin typeface="sohne"/>
              </a:rPr>
              <a:t>approach. These methods produce a tree-based hierarchy of points called a </a:t>
            </a:r>
            <a:r>
              <a:rPr lang="en-US" sz="2400" b="1" i="0" dirty="0">
                <a:solidFill>
                  <a:srgbClr val="292929"/>
                </a:solidFill>
                <a:effectLst/>
                <a:latin typeface="sohne"/>
              </a:rPr>
              <a:t>dendrogram</a:t>
            </a:r>
            <a:r>
              <a:rPr lang="en-US" sz="2400" b="0" i="0" dirty="0">
                <a:solidFill>
                  <a:srgbClr val="292929"/>
                </a:solidFill>
                <a:effectLst/>
                <a:latin typeface="sohne"/>
              </a:rPr>
              <a:t>.  - </a:t>
            </a:r>
            <a:r>
              <a:rPr lang="en-US" sz="2400" b="0" i="1" dirty="0">
                <a:solidFill>
                  <a:srgbClr val="292929"/>
                </a:solidFill>
                <a:effectLst/>
                <a:latin typeface="sohne"/>
              </a:rPr>
              <a:t>Agglomerative or divisive</a:t>
            </a:r>
            <a:endParaRPr lang="en-US" sz="2400" b="0" i="0" dirty="0">
              <a:solidFill>
                <a:srgbClr val="292929"/>
              </a:solidFill>
              <a:effectLst/>
              <a:latin typeface="sohne"/>
            </a:endParaRPr>
          </a:p>
          <a:p>
            <a:pPr algn="l">
              <a:buFont typeface="Arial" panose="020B0604020202020204" pitchFamily="34" charset="0"/>
              <a:buChar char="•"/>
            </a:pPr>
            <a:r>
              <a:rPr lang="en-US" sz="2400" b="1" i="1" dirty="0">
                <a:solidFill>
                  <a:srgbClr val="292929"/>
                </a:solidFill>
                <a:effectLst/>
                <a:latin typeface="sohne"/>
              </a:rPr>
              <a:t>Density Based Clustering </a:t>
            </a:r>
            <a:r>
              <a:rPr lang="en-US" sz="2400" b="0" i="1" dirty="0">
                <a:solidFill>
                  <a:srgbClr val="292929"/>
                </a:solidFill>
                <a:effectLst/>
                <a:latin typeface="sohne"/>
              </a:rPr>
              <a:t>: </a:t>
            </a:r>
            <a:r>
              <a:rPr lang="en-US" sz="2400" b="0" i="0" dirty="0">
                <a:solidFill>
                  <a:srgbClr val="292929"/>
                </a:solidFill>
                <a:effectLst/>
                <a:latin typeface="sohne"/>
              </a:rPr>
              <a:t>determines cluster assignments based on </a:t>
            </a:r>
            <a:r>
              <a:rPr lang="en-US" sz="2400" b="1" i="0" dirty="0">
                <a:solidFill>
                  <a:srgbClr val="292929"/>
                </a:solidFill>
                <a:effectLst/>
                <a:latin typeface="sohne"/>
              </a:rPr>
              <a:t>the density of data points in a region</a:t>
            </a:r>
            <a:r>
              <a:rPr lang="en-US" sz="2400" b="0" i="0" dirty="0">
                <a:solidFill>
                  <a:srgbClr val="292929"/>
                </a:solidFill>
                <a:effectLst/>
                <a:latin typeface="sohne"/>
              </a:rPr>
              <a:t>. This approach doesn’t require the user to specify the number of clusters. Instead, there is a distance-based parameter that acts as a tunable threshold. Example : </a:t>
            </a:r>
            <a:r>
              <a:rPr lang="en-US" sz="2400" b="1" i="0" dirty="0">
                <a:solidFill>
                  <a:srgbClr val="292929"/>
                </a:solidFill>
                <a:effectLst/>
                <a:latin typeface="sohne"/>
              </a:rPr>
              <a:t>DBSCAN</a:t>
            </a:r>
            <a:r>
              <a:rPr lang="en-US" sz="2400" b="0" i="0" dirty="0">
                <a:solidFill>
                  <a:srgbClr val="292929"/>
                </a:solidFill>
                <a:effectLst/>
                <a:latin typeface="sohne"/>
              </a:rPr>
              <a:t> (Density-Based Spatial Clustering of Applications with Noise)</a:t>
            </a:r>
          </a:p>
          <a:p>
            <a:endParaRPr lang="en-US" sz="2400" dirty="0"/>
          </a:p>
        </p:txBody>
      </p:sp>
    </p:spTree>
    <p:extLst>
      <p:ext uri="{BB962C8B-B14F-4D97-AF65-F5344CB8AC3E}">
        <p14:creationId xmlns:p14="http://schemas.microsoft.com/office/powerpoint/2010/main" val="35016004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69"/>
          <p:cNvSpPr txBox="1">
            <a:spLocks noGrp="1"/>
          </p:cNvSpPr>
          <p:nvPr>
            <p:ph type="title"/>
          </p:nvPr>
        </p:nvSpPr>
        <p:spPr>
          <a:xfrm>
            <a:off x="1024128" y="585216"/>
            <a:ext cx="9720072" cy="692672"/>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000"/>
              <a:buFont typeface="Calibri"/>
              <a:buNone/>
            </a:pPr>
            <a:r>
              <a:rPr lang="en-US" sz="4000"/>
              <a:t>K means clustering</a:t>
            </a:r>
            <a:endParaRPr sz="4000"/>
          </a:p>
        </p:txBody>
      </p:sp>
      <p:sp>
        <p:nvSpPr>
          <p:cNvPr id="522" name="Google Shape;522;p69"/>
          <p:cNvSpPr txBox="1">
            <a:spLocks noGrp="1"/>
          </p:cNvSpPr>
          <p:nvPr>
            <p:ph type="body" idx="1"/>
          </p:nvPr>
        </p:nvSpPr>
        <p:spPr>
          <a:xfrm>
            <a:off x="450498" y="2053140"/>
            <a:ext cx="5637929" cy="4023360"/>
          </a:xfrm>
          <a:prstGeom prst="rect">
            <a:avLst/>
          </a:prstGeom>
          <a:noFill/>
          <a:ln>
            <a:noFill/>
          </a:ln>
        </p:spPr>
        <p:txBody>
          <a:bodyPr spcFirstLastPara="1" wrap="square" lIns="0" tIns="45700" rIns="0" bIns="45700" anchor="t" anchorCtr="0">
            <a:normAutofit/>
          </a:bodyPr>
          <a:lstStyle/>
          <a:p>
            <a:pPr marL="91440" lvl="0" indent="-117475" algn="l" rtl="0">
              <a:lnSpc>
                <a:spcPct val="80000"/>
              </a:lnSpc>
              <a:spcBef>
                <a:spcPts val="0"/>
              </a:spcBef>
              <a:spcAft>
                <a:spcPts val="0"/>
              </a:spcAft>
              <a:buSzPts val="1850"/>
              <a:buChar char=" "/>
            </a:pPr>
            <a:r>
              <a:rPr lang="en-US" sz="1850"/>
              <a:t>## Use kmeans to cluster the documents</a:t>
            </a:r>
            <a:endParaRPr sz="1850"/>
          </a:p>
          <a:p>
            <a:pPr marL="91440" lvl="0" indent="-117475" algn="l" rtl="0">
              <a:lnSpc>
                <a:spcPct val="80000"/>
              </a:lnSpc>
              <a:spcBef>
                <a:spcPts val="1400"/>
              </a:spcBef>
              <a:spcAft>
                <a:spcPts val="0"/>
              </a:spcAft>
              <a:buSzPts val="1850"/>
              <a:buChar char=" "/>
            </a:pPr>
            <a:r>
              <a:rPr lang="en-US" sz="1850"/>
              <a:t>ClusterM &lt;- t(m) </a:t>
            </a:r>
            <a:endParaRPr sz="1850"/>
          </a:p>
          <a:p>
            <a:pPr marL="91440" lvl="0" indent="-117475" algn="l" rtl="0">
              <a:lnSpc>
                <a:spcPct val="80000"/>
              </a:lnSpc>
              <a:spcBef>
                <a:spcPts val="1400"/>
              </a:spcBef>
              <a:spcAft>
                <a:spcPts val="0"/>
              </a:spcAft>
              <a:buSzPts val="1850"/>
              <a:buChar char=" "/>
            </a:pPr>
            <a:r>
              <a:rPr lang="en-US" sz="1850"/>
              <a:t># transpose the matrix to cluster documents </a:t>
            </a:r>
            <a:endParaRPr/>
          </a:p>
          <a:p>
            <a:pPr marL="91440" lvl="0" indent="-117475" algn="l" rtl="0">
              <a:lnSpc>
                <a:spcPct val="80000"/>
              </a:lnSpc>
              <a:spcBef>
                <a:spcPts val="1400"/>
              </a:spcBef>
              <a:spcAft>
                <a:spcPts val="0"/>
              </a:spcAft>
              <a:buSzPts val="1850"/>
              <a:buChar char=" "/>
            </a:pPr>
            <a:r>
              <a:rPr lang="en-US" sz="1850"/>
              <a:t>(ClusterM)</a:t>
            </a:r>
            <a:endParaRPr/>
          </a:p>
          <a:p>
            <a:pPr marL="91440" lvl="0" indent="-117475" algn="l" rtl="0">
              <a:lnSpc>
                <a:spcPct val="80000"/>
              </a:lnSpc>
              <a:spcBef>
                <a:spcPts val="1400"/>
              </a:spcBef>
              <a:spcAft>
                <a:spcPts val="0"/>
              </a:spcAft>
              <a:buSzPts val="1850"/>
              <a:buChar char=" "/>
            </a:pPr>
            <a:r>
              <a:rPr lang="en-US" sz="1850"/>
              <a:t>set.seed(100) # set a fixed random seed</a:t>
            </a:r>
            <a:endParaRPr/>
          </a:p>
          <a:p>
            <a:pPr marL="91440" lvl="0" indent="-117475" algn="l" rtl="0">
              <a:lnSpc>
                <a:spcPct val="80000"/>
              </a:lnSpc>
              <a:spcBef>
                <a:spcPts val="1400"/>
              </a:spcBef>
              <a:spcAft>
                <a:spcPts val="0"/>
              </a:spcAft>
              <a:buSzPts val="1850"/>
              <a:buChar char=" "/>
            </a:pPr>
            <a:r>
              <a:rPr lang="en-US" sz="1850"/>
              <a:t>k &lt;- 3 # number of clusters</a:t>
            </a:r>
            <a:endParaRPr/>
          </a:p>
          <a:p>
            <a:pPr marL="91440" lvl="0" indent="-117475" algn="l" rtl="0">
              <a:lnSpc>
                <a:spcPct val="80000"/>
              </a:lnSpc>
              <a:spcBef>
                <a:spcPts val="1400"/>
              </a:spcBef>
              <a:spcAft>
                <a:spcPts val="0"/>
              </a:spcAft>
              <a:buSzPts val="1850"/>
              <a:buChar char=" "/>
            </a:pPr>
            <a:r>
              <a:rPr lang="en-US" sz="1850"/>
              <a:t>kmeansResult &lt;- kmeans(ClusterM, k)</a:t>
            </a:r>
            <a:endParaRPr/>
          </a:p>
          <a:p>
            <a:pPr marL="91440" lvl="0" indent="-117475" algn="l" rtl="0">
              <a:lnSpc>
                <a:spcPct val="80000"/>
              </a:lnSpc>
              <a:spcBef>
                <a:spcPts val="1400"/>
              </a:spcBef>
              <a:spcAft>
                <a:spcPts val="0"/>
              </a:spcAft>
              <a:buSzPts val="1850"/>
              <a:buChar char=" "/>
            </a:pPr>
            <a:r>
              <a:rPr lang="en-US" sz="1850"/>
              <a:t>(kmeansResult$cluster)</a:t>
            </a:r>
            <a:endParaRPr/>
          </a:p>
          <a:p>
            <a:pPr marL="91440" lvl="0" indent="0" algn="l" rtl="0">
              <a:lnSpc>
                <a:spcPct val="80000"/>
              </a:lnSpc>
              <a:spcBef>
                <a:spcPts val="1400"/>
              </a:spcBef>
              <a:spcAft>
                <a:spcPts val="0"/>
              </a:spcAft>
              <a:buSzPts val="1850"/>
              <a:buNone/>
            </a:pPr>
            <a:endParaRPr sz="1850"/>
          </a:p>
          <a:p>
            <a:pPr marL="91440" lvl="0" indent="-117475" algn="l" rtl="0">
              <a:lnSpc>
                <a:spcPct val="80000"/>
              </a:lnSpc>
              <a:spcBef>
                <a:spcPts val="1400"/>
              </a:spcBef>
              <a:spcAft>
                <a:spcPts val="0"/>
              </a:spcAft>
              <a:buSzPts val="1850"/>
              <a:buChar char=" "/>
            </a:pPr>
            <a:r>
              <a:rPr lang="en-US" sz="1850"/>
              <a:t>   </a:t>
            </a:r>
            <a:endParaRPr sz="1850"/>
          </a:p>
        </p:txBody>
      </p:sp>
      <p:pic>
        <p:nvPicPr>
          <p:cNvPr id="523" name="Google Shape;523;p69"/>
          <p:cNvPicPr preferRelativeResize="0"/>
          <p:nvPr/>
        </p:nvPicPr>
        <p:blipFill rotWithShape="1">
          <a:blip r:embed="rId3">
            <a:alphaModFix/>
          </a:blip>
          <a:srcRect/>
          <a:stretch/>
        </p:blipFill>
        <p:spPr>
          <a:xfrm>
            <a:off x="5699124" y="3273425"/>
            <a:ext cx="3240413" cy="1270242"/>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70"/>
          <p:cNvSpPr txBox="1">
            <a:spLocks noGrp="1"/>
          </p:cNvSpPr>
          <p:nvPr>
            <p:ph type="title"/>
          </p:nvPr>
        </p:nvSpPr>
        <p:spPr>
          <a:xfrm>
            <a:off x="1024128" y="585216"/>
            <a:ext cx="3326371" cy="75514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3600"/>
              <a:buFont typeface="Calibri"/>
              <a:buNone/>
            </a:pPr>
            <a:r>
              <a:rPr lang="en-US" sz="3600"/>
              <a:t>Cosine similarity</a:t>
            </a:r>
            <a:endParaRPr sz="3600"/>
          </a:p>
        </p:txBody>
      </p:sp>
      <p:sp>
        <p:nvSpPr>
          <p:cNvPr id="529" name="Google Shape;529;p70"/>
          <p:cNvSpPr txBox="1">
            <a:spLocks noGrp="1"/>
          </p:cNvSpPr>
          <p:nvPr>
            <p:ph type="body" idx="1"/>
          </p:nvPr>
        </p:nvSpPr>
        <p:spPr>
          <a:xfrm>
            <a:off x="524333" y="2084832"/>
            <a:ext cx="5564096" cy="4023360"/>
          </a:xfrm>
          <a:prstGeom prst="rect">
            <a:avLst/>
          </a:prstGeom>
          <a:noFill/>
          <a:ln>
            <a:noFill/>
          </a:ln>
        </p:spPr>
        <p:txBody>
          <a:bodyPr spcFirstLastPara="1" wrap="square" lIns="0" tIns="45700" rIns="0" bIns="45700" anchor="t" anchorCtr="0">
            <a:normAutofit/>
          </a:bodyPr>
          <a:lstStyle/>
          <a:p>
            <a:pPr marL="91440" lvl="0" indent="-117475" algn="l" rtl="0">
              <a:lnSpc>
                <a:spcPct val="70000"/>
              </a:lnSpc>
              <a:spcBef>
                <a:spcPts val="0"/>
              </a:spcBef>
              <a:spcAft>
                <a:spcPts val="0"/>
              </a:spcAft>
              <a:buSzPts val="1850"/>
              <a:buChar char=" "/>
            </a:pPr>
            <a:r>
              <a:rPr lang="en-US" sz="1850"/>
              <a:t>m2&lt;-NormalizedTDM</a:t>
            </a:r>
            <a:endParaRPr sz="1850"/>
          </a:p>
          <a:p>
            <a:pPr marL="91440" lvl="0" indent="-117475" algn="l" rtl="0">
              <a:lnSpc>
                <a:spcPct val="70000"/>
              </a:lnSpc>
              <a:spcBef>
                <a:spcPts val="1400"/>
              </a:spcBef>
              <a:spcAft>
                <a:spcPts val="0"/>
              </a:spcAft>
              <a:buSzPts val="1850"/>
              <a:buChar char=" "/>
            </a:pPr>
            <a:r>
              <a:rPr lang="en-US" sz="1850"/>
              <a:t>inspect(NormalizedTDM)</a:t>
            </a:r>
            <a:endParaRPr/>
          </a:p>
          <a:p>
            <a:pPr marL="91440" lvl="0" indent="-117475" algn="l" rtl="0">
              <a:lnSpc>
                <a:spcPct val="70000"/>
              </a:lnSpc>
              <a:spcBef>
                <a:spcPts val="1400"/>
              </a:spcBef>
              <a:spcAft>
                <a:spcPts val="0"/>
              </a:spcAft>
              <a:buSzPts val="1850"/>
              <a:buChar char=" "/>
            </a:pPr>
            <a:r>
              <a:rPr lang="en-US" sz="1850"/>
              <a:t>str(m2)</a:t>
            </a:r>
            <a:endParaRPr/>
          </a:p>
          <a:p>
            <a:pPr marL="91440" lvl="0" indent="-117475" algn="l" rtl="0">
              <a:lnSpc>
                <a:spcPct val="70000"/>
              </a:lnSpc>
              <a:spcBef>
                <a:spcPts val="1400"/>
              </a:spcBef>
              <a:spcAft>
                <a:spcPts val="0"/>
              </a:spcAft>
              <a:buSzPts val="1850"/>
              <a:buChar char=" "/>
            </a:pPr>
            <a:r>
              <a:rPr lang="en-US" sz="1850"/>
              <a:t>cosine_dist_mat &lt;- </a:t>
            </a:r>
            <a:endParaRPr/>
          </a:p>
          <a:p>
            <a:pPr marL="91440" lvl="0" indent="-117475" algn="l" rtl="0">
              <a:lnSpc>
                <a:spcPct val="70000"/>
              </a:lnSpc>
              <a:spcBef>
                <a:spcPts val="1400"/>
              </a:spcBef>
              <a:spcAft>
                <a:spcPts val="0"/>
              </a:spcAft>
              <a:buSzPts val="1850"/>
              <a:buChar char=" "/>
            </a:pPr>
            <a:r>
              <a:rPr lang="en-US" sz="1850"/>
              <a:t>  1 - crossprod_simple_triplet_matrix(m2)/</a:t>
            </a:r>
            <a:endParaRPr/>
          </a:p>
          <a:p>
            <a:pPr marL="91440" lvl="0" indent="-117475" algn="l" rtl="0">
              <a:lnSpc>
                <a:spcPct val="70000"/>
              </a:lnSpc>
              <a:spcBef>
                <a:spcPts val="1400"/>
              </a:spcBef>
              <a:spcAft>
                <a:spcPts val="0"/>
              </a:spcAft>
              <a:buSzPts val="1850"/>
              <a:buChar char=" "/>
            </a:pPr>
            <a:r>
              <a:rPr lang="en-US" sz="1850"/>
              <a:t>  (sqrt(col_sums(m2^2) %*% t(col_sums(m2^2))))</a:t>
            </a:r>
            <a:endParaRPr sz="1850"/>
          </a:p>
          <a:p>
            <a:pPr marL="91440" lvl="0" indent="-117475" algn="l" rtl="0">
              <a:lnSpc>
                <a:spcPct val="70000"/>
              </a:lnSpc>
              <a:spcBef>
                <a:spcPts val="1400"/>
              </a:spcBef>
              <a:spcAft>
                <a:spcPts val="0"/>
              </a:spcAft>
              <a:buSzPts val="1850"/>
              <a:buChar char=" "/>
            </a:pPr>
            <a:r>
              <a:rPr lang="en-US" sz="1850"/>
              <a:t>(cosine_dist_mat)</a:t>
            </a:r>
            <a:endParaRPr/>
          </a:p>
          <a:p>
            <a:pPr marL="91440" lvl="0" indent="-117475" algn="l" rtl="0">
              <a:lnSpc>
                <a:spcPct val="70000"/>
              </a:lnSpc>
              <a:spcBef>
                <a:spcPts val="1400"/>
              </a:spcBef>
              <a:spcAft>
                <a:spcPts val="0"/>
              </a:spcAft>
              <a:buSzPts val="1850"/>
              <a:buChar char=" "/>
            </a:pPr>
            <a:r>
              <a:rPr lang="en-US" sz="1850"/>
              <a:t>(cos_sim_matrix &lt;-(1 - cosine_dist_mat))</a:t>
            </a:r>
            <a:endParaRPr/>
          </a:p>
          <a:p>
            <a:pPr marL="91440" lvl="0" indent="-117475" algn="l" rtl="0">
              <a:lnSpc>
                <a:spcPct val="70000"/>
              </a:lnSpc>
              <a:spcBef>
                <a:spcPts val="1400"/>
              </a:spcBef>
              <a:spcAft>
                <a:spcPts val="0"/>
              </a:spcAft>
              <a:buSzPts val="1850"/>
              <a:buChar char=" "/>
            </a:pPr>
            <a:r>
              <a:rPr lang="en-US" sz="1850"/>
              <a:t>heatmap(cos_sim_matrix) </a:t>
            </a:r>
            <a:endParaRPr sz="1850"/>
          </a:p>
          <a:p>
            <a:pPr marL="91440" lvl="0" indent="-117475" algn="l" rtl="0">
              <a:lnSpc>
                <a:spcPct val="70000"/>
              </a:lnSpc>
              <a:spcBef>
                <a:spcPts val="1400"/>
              </a:spcBef>
              <a:spcAft>
                <a:spcPts val="0"/>
              </a:spcAft>
              <a:buSzPts val="1850"/>
              <a:buChar char=" "/>
            </a:pPr>
            <a:r>
              <a:rPr lang="en-US" sz="1850"/>
              <a:t>## Most similar: 1 &amp; 2,  and 3&amp; 4</a:t>
            </a:r>
            <a:endParaRPr sz="1850"/>
          </a:p>
          <a:p>
            <a:pPr marL="91440" lvl="0" indent="0" algn="l" rtl="0">
              <a:lnSpc>
                <a:spcPct val="70000"/>
              </a:lnSpc>
              <a:spcBef>
                <a:spcPts val="1400"/>
              </a:spcBef>
              <a:spcAft>
                <a:spcPts val="0"/>
              </a:spcAft>
              <a:buSzPts val="1850"/>
              <a:buNone/>
            </a:pPr>
            <a:endParaRPr sz="1850"/>
          </a:p>
        </p:txBody>
      </p:sp>
      <p:pic>
        <p:nvPicPr>
          <p:cNvPr id="530" name="Google Shape;530;p70"/>
          <p:cNvPicPr preferRelativeResize="0"/>
          <p:nvPr/>
        </p:nvPicPr>
        <p:blipFill rotWithShape="1">
          <a:blip r:embed="rId3">
            <a:alphaModFix/>
          </a:blip>
          <a:srcRect/>
          <a:stretch/>
        </p:blipFill>
        <p:spPr>
          <a:xfrm>
            <a:off x="4611144" y="516836"/>
            <a:ext cx="7141537" cy="1943740"/>
          </a:xfrm>
          <a:prstGeom prst="rect">
            <a:avLst/>
          </a:prstGeom>
          <a:noFill/>
          <a:ln>
            <a:noFill/>
          </a:ln>
        </p:spPr>
      </p:pic>
      <p:pic>
        <p:nvPicPr>
          <p:cNvPr id="531" name="Google Shape;531;p70"/>
          <p:cNvPicPr preferRelativeResize="0"/>
          <p:nvPr/>
        </p:nvPicPr>
        <p:blipFill rotWithShape="1">
          <a:blip r:embed="rId4">
            <a:alphaModFix/>
          </a:blip>
          <a:srcRect/>
          <a:stretch/>
        </p:blipFill>
        <p:spPr>
          <a:xfrm>
            <a:off x="7071001" y="2881371"/>
            <a:ext cx="3854450" cy="351472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71"/>
          <p:cNvSpPr txBox="1">
            <a:spLocks noGrp="1"/>
          </p:cNvSpPr>
          <p:nvPr>
            <p:ph type="title"/>
          </p:nvPr>
        </p:nvSpPr>
        <p:spPr>
          <a:xfrm>
            <a:off x="1097280" y="286603"/>
            <a:ext cx="10058400" cy="95799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a:t>Finding Values of k</a:t>
            </a:r>
            <a:endParaRPr/>
          </a:p>
        </p:txBody>
      </p:sp>
      <p:sp>
        <p:nvSpPr>
          <p:cNvPr id="537" name="Google Shape;537;p71"/>
          <p:cNvSpPr txBox="1">
            <a:spLocks noGrp="1"/>
          </p:cNvSpPr>
          <p:nvPr>
            <p:ph type="body" idx="1"/>
          </p:nvPr>
        </p:nvSpPr>
        <p:spPr>
          <a:xfrm>
            <a:off x="1097280" y="1845734"/>
            <a:ext cx="1804670" cy="4023360"/>
          </a:xfrm>
          <a:prstGeom prst="rect">
            <a:avLst/>
          </a:prstGeom>
          <a:noFill/>
          <a:ln>
            <a:noFill/>
          </a:ln>
        </p:spPr>
        <p:txBody>
          <a:bodyPr spcFirstLastPara="1" wrap="square" lIns="0" tIns="45700" rIns="0" bIns="45700" anchor="t" anchorCtr="0">
            <a:normAutofit/>
          </a:bodyPr>
          <a:lstStyle/>
          <a:p>
            <a:pPr marL="91440" lvl="0" indent="0" algn="l" rtl="0">
              <a:lnSpc>
                <a:spcPct val="90000"/>
              </a:lnSpc>
              <a:spcBef>
                <a:spcPts val="0"/>
              </a:spcBef>
              <a:spcAft>
                <a:spcPts val="0"/>
              </a:spcAft>
              <a:buSzPts val="2000"/>
              <a:buNone/>
            </a:pPr>
            <a:endParaRPr/>
          </a:p>
          <a:p>
            <a:pPr marL="91440" lvl="0" indent="-177800" algn="l" rtl="0">
              <a:lnSpc>
                <a:spcPct val="90000"/>
              </a:lnSpc>
              <a:spcBef>
                <a:spcPts val="1400"/>
              </a:spcBef>
              <a:spcAft>
                <a:spcPts val="0"/>
              </a:spcAft>
              <a:buSzPts val="2800"/>
              <a:buChar char=" "/>
            </a:pPr>
            <a:r>
              <a:rPr lang="en-US" sz="2800" b="1"/>
              <a:t>Elbow</a:t>
            </a:r>
            <a:r>
              <a:rPr lang="en-US" sz="2800"/>
              <a:t> (WSS – within sum of squares)</a:t>
            </a:r>
            <a:endParaRPr/>
          </a:p>
          <a:p>
            <a:pPr marL="91440" lvl="0" indent="-177800" algn="l" rtl="0">
              <a:lnSpc>
                <a:spcPct val="90000"/>
              </a:lnSpc>
              <a:spcBef>
                <a:spcPts val="1400"/>
              </a:spcBef>
              <a:spcAft>
                <a:spcPts val="0"/>
              </a:spcAft>
              <a:buSzPts val="2800"/>
              <a:buChar char=" "/>
            </a:pPr>
            <a:r>
              <a:rPr lang="en-US" sz="2800" b="1"/>
              <a:t>Gap</a:t>
            </a:r>
            <a:endParaRPr/>
          </a:p>
          <a:p>
            <a:pPr marL="91440" lvl="0" indent="-177800" algn="l" rtl="0">
              <a:lnSpc>
                <a:spcPct val="90000"/>
              </a:lnSpc>
              <a:spcBef>
                <a:spcPts val="1400"/>
              </a:spcBef>
              <a:spcAft>
                <a:spcPts val="0"/>
              </a:spcAft>
              <a:buSzPts val="2800"/>
              <a:buChar char=" "/>
            </a:pPr>
            <a:r>
              <a:rPr lang="en-US" sz="2800" b="1"/>
              <a:t>Silhouette</a:t>
            </a:r>
            <a:endParaRPr/>
          </a:p>
          <a:p>
            <a:pPr marL="91440" lvl="0" indent="-177800" algn="l" rtl="0">
              <a:lnSpc>
                <a:spcPct val="90000"/>
              </a:lnSpc>
              <a:spcBef>
                <a:spcPts val="1400"/>
              </a:spcBef>
              <a:spcAft>
                <a:spcPts val="0"/>
              </a:spcAft>
              <a:buSzPts val="2800"/>
              <a:buChar char=" "/>
            </a:pPr>
            <a:r>
              <a:rPr lang="en-US" sz="2800"/>
              <a:t>Etc…</a:t>
            </a:r>
            <a:endParaRPr sz="2800"/>
          </a:p>
        </p:txBody>
      </p:sp>
      <p:sp>
        <p:nvSpPr>
          <p:cNvPr id="538" name="Google Shape;538;p71"/>
          <p:cNvSpPr/>
          <p:nvPr/>
        </p:nvSpPr>
        <p:spPr>
          <a:xfrm>
            <a:off x="5942330" y="2069743"/>
            <a:ext cx="6096000" cy="3693319"/>
          </a:xfrm>
          <a:prstGeom prst="rect">
            <a:avLst/>
          </a:prstGeom>
          <a:solidFill>
            <a:srgbClr val="D0EEF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library("factoextra")</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 Look at optimal cluster numbers using silh, elbow, gap</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WSS &lt;- fviz_nbclust(</a:t>
            </a:r>
            <a:r>
              <a:rPr lang="en-US" sz="1800" b="1">
                <a:solidFill>
                  <a:schemeClr val="dk1"/>
                </a:solidFill>
                <a:latin typeface="Calibri"/>
                <a:ea typeface="Calibri"/>
                <a:cs typeface="Calibri"/>
                <a:sym typeface="Calibri"/>
              </a:rPr>
              <a:t>YourDF</a:t>
            </a:r>
            <a:r>
              <a:rPr lang="en-US" sz="1800">
                <a:solidFill>
                  <a:schemeClr val="dk1"/>
                </a:solidFill>
                <a:latin typeface="Calibri"/>
                <a:ea typeface="Calibri"/>
                <a:cs typeface="Calibri"/>
                <a:sym typeface="Calibri"/>
              </a:rPr>
              <a:t>, FUN = hcut, method = "wss", k.max = 5) +ggtitle("WSS:Elbow")</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SIL &lt;- fviz_nbclust(</a:t>
            </a:r>
            <a:r>
              <a:rPr lang="en-US" sz="1800" b="1">
                <a:solidFill>
                  <a:schemeClr val="dk1"/>
                </a:solidFill>
                <a:latin typeface="Calibri"/>
                <a:ea typeface="Calibri"/>
                <a:cs typeface="Calibri"/>
                <a:sym typeface="Calibri"/>
              </a:rPr>
              <a:t>YourDF</a:t>
            </a:r>
            <a:r>
              <a:rPr lang="en-US" sz="1800">
                <a:solidFill>
                  <a:schemeClr val="dk1"/>
                </a:solidFill>
                <a:latin typeface="Calibri"/>
                <a:ea typeface="Calibri"/>
                <a:cs typeface="Calibri"/>
                <a:sym typeface="Calibri"/>
              </a:rPr>
              <a:t>, FUN = hcut, method = "silhouette", k.max = 5) +ggtitle("Silhouette")</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GAP &lt;- fviz_nbclust(</a:t>
            </a:r>
            <a:r>
              <a:rPr lang="en-US" sz="1800" b="1">
                <a:solidFill>
                  <a:schemeClr val="dk1"/>
                </a:solidFill>
                <a:latin typeface="Calibri"/>
                <a:ea typeface="Calibri"/>
                <a:cs typeface="Calibri"/>
                <a:sym typeface="Calibri"/>
              </a:rPr>
              <a:t>YourDF</a:t>
            </a:r>
            <a:r>
              <a:rPr lang="en-US" sz="1800">
                <a:solidFill>
                  <a:schemeClr val="dk1"/>
                </a:solidFill>
                <a:latin typeface="Calibri"/>
                <a:ea typeface="Calibri"/>
                <a:cs typeface="Calibri"/>
                <a:sym typeface="Calibri"/>
              </a:rPr>
              <a:t>, FUN = hcut, method = "gap_stat", k.max = 5) + ggtitle("Gap Stat")</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 Display plots side by side</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gridExtra::grid.arrange(WSS, SIL, GAP, nrow = 1)</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72"/>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a:t>Understanding Elbow, Silhouette, and Gap</a:t>
            </a:r>
            <a:endParaRPr/>
          </a:p>
        </p:txBody>
      </p:sp>
      <p:sp>
        <p:nvSpPr>
          <p:cNvPr id="544" name="Google Shape;544;p72"/>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p>
            <a:pPr marL="91440" lvl="0" indent="0" algn="l" rtl="0">
              <a:lnSpc>
                <a:spcPct val="90000"/>
              </a:lnSpc>
              <a:spcBef>
                <a:spcPts val="0"/>
              </a:spcBef>
              <a:spcAft>
                <a:spcPts val="0"/>
              </a:spcAft>
              <a:buSzPts val="2000"/>
              <a:buNone/>
            </a:pPr>
            <a:endParaRPr/>
          </a:p>
          <a:p>
            <a:pPr marL="91440" lvl="0" indent="-127000" algn="l" rtl="0">
              <a:lnSpc>
                <a:spcPct val="90000"/>
              </a:lnSpc>
              <a:spcBef>
                <a:spcPts val="1400"/>
              </a:spcBef>
              <a:spcAft>
                <a:spcPts val="0"/>
              </a:spcAft>
              <a:buSzPts val="2000"/>
              <a:buChar char=" "/>
            </a:pPr>
            <a:r>
              <a:rPr lang="en-US" u="sng">
                <a:solidFill>
                  <a:schemeClr val="hlink"/>
                </a:solidFill>
                <a:hlinkClick r:id="rId3"/>
              </a:rPr>
              <a:t>https://towardsdatascience.com/clustering-metrics-better-than-the-elbow-method-6926e1f723a6</a:t>
            </a:r>
            <a:endParaRPr/>
          </a:p>
          <a:p>
            <a:pPr marL="91440" lvl="0" indent="0" algn="l" rtl="0">
              <a:lnSpc>
                <a:spcPct val="90000"/>
              </a:lnSpc>
              <a:spcBef>
                <a:spcPts val="1400"/>
              </a:spcBef>
              <a:spcAft>
                <a:spcPts val="0"/>
              </a:spcAft>
              <a:buSzPts val="2000"/>
              <a:buNone/>
            </a:pP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73"/>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a:t>Silhouette</a:t>
            </a:r>
            <a:endParaRPr/>
          </a:p>
        </p:txBody>
      </p:sp>
      <p:sp>
        <p:nvSpPr>
          <p:cNvPr id="550" name="Google Shape;550;p73"/>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p>
            <a:pPr marL="91440" lvl="0" indent="0" algn="l" rtl="0">
              <a:lnSpc>
                <a:spcPct val="80000"/>
              </a:lnSpc>
              <a:spcBef>
                <a:spcPts val="0"/>
              </a:spcBef>
              <a:spcAft>
                <a:spcPts val="0"/>
              </a:spcAft>
              <a:buSzPts val="1850"/>
              <a:buNone/>
            </a:pPr>
            <a:endParaRPr sz="1850"/>
          </a:p>
          <a:p>
            <a:pPr marL="91440" lvl="0" indent="-117475" algn="l" rtl="0">
              <a:lnSpc>
                <a:spcPct val="80000"/>
              </a:lnSpc>
              <a:spcBef>
                <a:spcPts val="1400"/>
              </a:spcBef>
              <a:spcAft>
                <a:spcPts val="0"/>
              </a:spcAft>
              <a:buSzPts val="1850"/>
              <a:buChar char=" "/>
            </a:pPr>
            <a:r>
              <a:rPr lang="en-US" sz="1850"/>
              <a:t>The </a:t>
            </a:r>
            <a:r>
              <a:rPr lang="en-US" sz="1850" b="1"/>
              <a:t>Silhouette Coefficient </a:t>
            </a:r>
            <a:r>
              <a:rPr lang="en-US" sz="1850"/>
              <a:t>is calculated using </a:t>
            </a:r>
            <a:r>
              <a:rPr lang="en-US" sz="1850" b="1"/>
              <a:t>the mean intra-cluster distance (a) </a:t>
            </a:r>
            <a:r>
              <a:rPr lang="en-US" sz="1850"/>
              <a:t>and the </a:t>
            </a:r>
            <a:r>
              <a:rPr lang="en-US" sz="1850" b="1"/>
              <a:t>mean nearest-cluster distance (b) </a:t>
            </a:r>
            <a:r>
              <a:rPr lang="en-US" sz="1850"/>
              <a:t>for each sample.  A sample can also be called a row, an observation, a vector, etc.</a:t>
            </a:r>
            <a:endParaRPr sz="1850"/>
          </a:p>
          <a:p>
            <a:pPr marL="91440" lvl="0" indent="-117475" algn="l" rtl="0">
              <a:lnSpc>
                <a:spcPct val="80000"/>
              </a:lnSpc>
              <a:spcBef>
                <a:spcPts val="1400"/>
              </a:spcBef>
              <a:spcAft>
                <a:spcPts val="0"/>
              </a:spcAft>
              <a:buSzPts val="1850"/>
              <a:buChar char=" "/>
            </a:pPr>
            <a:r>
              <a:rPr lang="en-US" sz="1850"/>
              <a:t>The Silhouette Coefficient for a sample </a:t>
            </a:r>
            <a:r>
              <a:rPr lang="en-US" sz="1850" b="1"/>
              <a:t>is (b - a) / max(a, b). </a:t>
            </a:r>
            <a:endParaRPr sz="1850" b="1"/>
          </a:p>
          <a:p>
            <a:pPr marL="91440" lvl="0" indent="-117475" algn="l" rtl="0">
              <a:lnSpc>
                <a:spcPct val="80000"/>
              </a:lnSpc>
              <a:spcBef>
                <a:spcPts val="1400"/>
              </a:spcBef>
              <a:spcAft>
                <a:spcPts val="0"/>
              </a:spcAft>
              <a:buSzPts val="1850"/>
              <a:buChar char=" "/>
            </a:pPr>
            <a:r>
              <a:rPr lang="en-US" sz="1850" b="1"/>
              <a:t>Think about this…  “b” is the mean (average of the vectors) for the nearest cluster and “a” is the mean for the current cluster.</a:t>
            </a:r>
            <a:endParaRPr sz="1850" b="1"/>
          </a:p>
          <a:p>
            <a:pPr marL="91440" lvl="0" indent="-117475" algn="l" rtl="0">
              <a:lnSpc>
                <a:spcPct val="80000"/>
              </a:lnSpc>
              <a:spcBef>
                <a:spcPts val="1400"/>
              </a:spcBef>
              <a:spcAft>
                <a:spcPts val="0"/>
              </a:spcAft>
              <a:buSzPts val="1850"/>
              <a:buChar char=" "/>
            </a:pPr>
            <a:r>
              <a:rPr lang="en-US" sz="1850"/>
              <a:t>b is the distance between a sample (row/vector/point) and the </a:t>
            </a:r>
            <a:r>
              <a:rPr lang="en-US" sz="1850" b="1"/>
              <a:t>nearest</a:t>
            </a:r>
            <a:r>
              <a:rPr lang="en-US" sz="1850"/>
              <a:t> cluster that the sample is </a:t>
            </a:r>
            <a:r>
              <a:rPr lang="en-US" sz="1850" b="1"/>
              <a:t>not</a:t>
            </a:r>
            <a:r>
              <a:rPr lang="en-US" sz="1850"/>
              <a:t> a part of. </a:t>
            </a:r>
            <a:endParaRPr/>
          </a:p>
          <a:p>
            <a:pPr marL="91440" lvl="0" indent="-117475" algn="l" rtl="0">
              <a:lnSpc>
                <a:spcPct val="80000"/>
              </a:lnSpc>
              <a:spcBef>
                <a:spcPts val="1400"/>
              </a:spcBef>
              <a:spcAft>
                <a:spcPts val="0"/>
              </a:spcAft>
              <a:buSzPts val="1850"/>
              <a:buChar char=" "/>
            </a:pPr>
            <a:r>
              <a:rPr lang="en-US" sz="1850"/>
              <a:t>We can compute the mean Silhouette Coefficient over all samples (data points / vectors) and use this as a metric to judge the number of clusters.</a:t>
            </a:r>
            <a:endParaRPr/>
          </a:p>
          <a:p>
            <a:pPr marL="91440" lvl="0" indent="-117475" algn="l" rtl="0">
              <a:lnSpc>
                <a:spcPct val="80000"/>
              </a:lnSpc>
              <a:spcBef>
                <a:spcPts val="1400"/>
              </a:spcBef>
              <a:spcAft>
                <a:spcPts val="0"/>
              </a:spcAft>
              <a:buSzPts val="1850"/>
              <a:buChar char=" "/>
            </a:pPr>
            <a:r>
              <a:rPr lang="en-US" sz="1850"/>
              <a:t>To really </a:t>
            </a:r>
            <a:r>
              <a:rPr lang="en-US" sz="1850" b="1"/>
              <a:t>understand </a:t>
            </a:r>
            <a:r>
              <a:rPr lang="en-US" sz="1850"/>
              <a:t>this – create a small dataset and do it by hand…</a:t>
            </a:r>
            <a:endParaRPr sz="1850"/>
          </a:p>
          <a:p>
            <a:pPr marL="91440" lvl="0" indent="0" algn="l" rtl="0">
              <a:lnSpc>
                <a:spcPct val="80000"/>
              </a:lnSpc>
              <a:spcBef>
                <a:spcPts val="1400"/>
              </a:spcBef>
              <a:spcAft>
                <a:spcPts val="0"/>
              </a:spcAft>
              <a:buSzPts val="1850"/>
              <a:buNone/>
            </a:pPr>
            <a:endParaRPr sz="185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74"/>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a:t>references and resources</a:t>
            </a:r>
            <a:endParaRPr/>
          </a:p>
        </p:txBody>
      </p:sp>
      <p:sp>
        <p:nvSpPr>
          <p:cNvPr id="556" name="Google Shape;556;p74"/>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p>
            <a:pPr marL="91440" lvl="0" indent="-98425" algn="l" rtl="0">
              <a:lnSpc>
                <a:spcPct val="70000"/>
              </a:lnSpc>
              <a:spcBef>
                <a:spcPts val="0"/>
              </a:spcBef>
              <a:spcAft>
                <a:spcPts val="0"/>
              </a:spcAft>
              <a:buSzPts val="1550"/>
              <a:buChar char=" "/>
            </a:pPr>
            <a:r>
              <a:rPr lang="en-US" sz="1550"/>
              <a:t>1) </a:t>
            </a:r>
            <a:r>
              <a:rPr lang="en-US" sz="1550" u="sng">
                <a:solidFill>
                  <a:schemeClr val="hlink"/>
                </a:solidFill>
                <a:hlinkClick r:id="rId3"/>
              </a:rPr>
              <a:t>https://bradleyboehmke.github.io/HOML/hierarchical.html</a:t>
            </a:r>
            <a:endParaRPr sz="1550"/>
          </a:p>
          <a:p>
            <a:pPr marL="91440" lvl="0" indent="-98425" algn="l" rtl="0">
              <a:lnSpc>
                <a:spcPct val="70000"/>
              </a:lnSpc>
              <a:spcBef>
                <a:spcPts val="1400"/>
              </a:spcBef>
              <a:spcAft>
                <a:spcPts val="0"/>
              </a:spcAft>
              <a:buSzPts val="1550"/>
              <a:buChar char=" "/>
            </a:pPr>
            <a:r>
              <a:rPr lang="en-US" sz="1550"/>
              <a:t>The above also offers good vis for dendrograms at the end</a:t>
            </a:r>
            <a:endParaRPr sz="1550"/>
          </a:p>
          <a:p>
            <a:pPr marL="91440" lvl="0" indent="-98425" algn="l" rtl="0">
              <a:lnSpc>
                <a:spcPct val="70000"/>
              </a:lnSpc>
              <a:spcBef>
                <a:spcPts val="1400"/>
              </a:spcBef>
              <a:spcAft>
                <a:spcPts val="0"/>
              </a:spcAft>
              <a:buSzPts val="1550"/>
              <a:buChar char=" "/>
            </a:pPr>
            <a:r>
              <a:rPr lang="en-US" sz="1550"/>
              <a:t>3) Umich: </a:t>
            </a:r>
            <a:r>
              <a:rPr lang="en-US" sz="1550" u="sng">
                <a:solidFill>
                  <a:schemeClr val="hlink"/>
                </a:solidFill>
                <a:hlinkClick r:id="rId4"/>
              </a:rPr>
              <a:t>https://cs.wmich.edu/alfuqaha/summer14/cs6530/lectures/ClusteringAnalysis.pdf</a:t>
            </a:r>
            <a:endParaRPr sz="1550"/>
          </a:p>
          <a:p>
            <a:pPr marL="91440" lvl="0" indent="-98425" algn="l" rtl="0">
              <a:lnSpc>
                <a:spcPct val="70000"/>
              </a:lnSpc>
              <a:spcBef>
                <a:spcPts val="1400"/>
              </a:spcBef>
              <a:spcAft>
                <a:spcPts val="0"/>
              </a:spcAft>
              <a:buSzPts val="1550"/>
              <a:buChar char=" "/>
            </a:pPr>
            <a:r>
              <a:rPr lang="en-US" sz="1550"/>
              <a:t>4) Kumar Data Mining Book</a:t>
            </a:r>
            <a:endParaRPr/>
          </a:p>
          <a:p>
            <a:pPr marL="91440" lvl="0" indent="-98425" algn="l" rtl="0">
              <a:lnSpc>
                <a:spcPct val="70000"/>
              </a:lnSpc>
              <a:spcBef>
                <a:spcPts val="1400"/>
              </a:spcBef>
              <a:spcAft>
                <a:spcPts val="0"/>
              </a:spcAft>
              <a:buSzPts val="1550"/>
              <a:buChar char=" "/>
            </a:pPr>
            <a:r>
              <a:rPr lang="en-US" sz="1550"/>
              <a:t>5) Stanford Infolab</a:t>
            </a:r>
            <a:endParaRPr sz="1550"/>
          </a:p>
          <a:p>
            <a:pPr marL="91440" lvl="0" indent="-98425" algn="l" rtl="0">
              <a:lnSpc>
                <a:spcPct val="70000"/>
              </a:lnSpc>
              <a:spcBef>
                <a:spcPts val="1400"/>
              </a:spcBef>
              <a:spcAft>
                <a:spcPts val="0"/>
              </a:spcAft>
              <a:buSzPts val="1550"/>
              <a:buChar char=" "/>
            </a:pPr>
            <a:r>
              <a:rPr lang="en-US" sz="1550" u="sng">
                <a:solidFill>
                  <a:schemeClr val="hlink"/>
                </a:solidFill>
                <a:hlinkClick r:id="rId5"/>
              </a:rPr>
              <a:t>http://infolab.stanford.edu/~ullman/mining/pdf/cs345-cl.pdf</a:t>
            </a:r>
            <a:endParaRPr sz="1550"/>
          </a:p>
          <a:p>
            <a:pPr marL="91440" lvl="0" indent="-98425" algn="l" rtl="0">
              <a:lnSpc>
                <a:spcPct val="70000"/>
              </a:lnSpc>
              <a:spcBef>
                <a:spcPts val="1400"/>
              </a:spcBef>
              <a:spcAft>
                <a:spcPts val="0"/>
              </a:spcAft>
              <a:buSzPts val="1550"/>
              <a:buChar char=" "/>
            </a:pPr>
            <a:r>
              <a:rPr lang="en-US" sz="1550"/>
              <a:t>6) </a:t>
            </a:r>
            <a:r>
              <a:rPr lang="en-US" sz="1550" u="sng">
                <a:solidFill>
                  <a:schemeClr val="hlink"/>
                </a:solidFill>
                <a:hlinkClick r:id="rId6"/>
              </a:rPr>
              <a:t>https://stat.ethz.ch/education/semesters/ss2012/ams/slides/v4.2.pdf</a:t>
            </a:r>
            <a:endParaRPr sz="1550"/>
          </a:p>
          <a:p>
            <a:pPr marL="91440" lvl="0" indent="-98425" algn="l" rtl="0">
              <a:lnSpc>
                <a:spcPct val="70000"/>
              </a:lnSpc>
              <a:spcBef>
                <a:spcPts val="1400"/>
              </a:spcBef>
              <a:spcAft>
                <a:spcPts val="0"/>
              </a:spcAft>
              <a:buSzPts val="1550"/>
              <a:buChar char=" "/>
            </a:pPr>
            <a:r>
              <a:rPr lang="en-US" sz="1550"/>
              <a:t>7)</a:t>
            </a:r>
            <a:r>
              <a:rPr lang="en-US" sz="1550" u="sng">
                <a:solidFill>
                  <a:schemeClr val="hlink"/>
                </a:solidFill>
                <a:hlinkClick r:id="rId7"/>
              </a:rPr>
              <a:t>https://pdfs.semanticscholar.org/954f/ddb0c3d022cda2a7c3324e1391a4a3239d85.pdf</a:t>
            </a:r>
            <a:endParaRPr sz="1550"/>
          </a:p>
          <a:p>
            <a:pPr marL="91440" lvl="0" indent="-98425" algn="l" rtl="0">
              <a:lnSpc>
                <a:spcPct val="70000"/>
              </a:lnSpc>
              <a:spcBef>
                <a:spcPts val="1400"/>
              </a:spcBef>
              <a:spcAft>
                <a:spcPts val="0"/>
              </a:spcAft>
              <a:buSzPts val="1550"/>
              <a:buChar char=" "/>
            </a:pPr>
            <a:r>
              <a:rPr lang="en-US" sz="1550"/>
              <a:t>8) </a:t>
            </a:r>
            <a:r>
              <a:rPr lang="en-US" sz="1550" u="sng">
                <a:solidFill>
                  <a:schemeClr val="hlink"/>
                </a:solidFill>
                <a:hlinkClick r:id="rId8"/>
              </a:rPr>
              <a:t>https://www.cl.cam.ac.uk/teaching/1314/InfoRtrv/lecture4.pdf</a:t>
            </a:r>
            <a:endParaRPr sz="1550"/>
          </a:p>
          <a:p>
            <a:pPr marL="91440" lvl="0" indent="-98425" algn="l" rtl="0">
              <a:lnSpc>
                <a:spcPct val="70000"/>
              </a:lnSpc>
              <a:spcBef>
                <a:spcPts val="1400"/>
              </a:spcBef>
              <a:spcAft>
                <a:spcPts val="0"/>
              </a:spcAft>
              <a:buSzPts val="1550"/>
              <a:buChar char=" "/>
            </a:pPr>
            <a:r>
              <a:rPr lang="en-US" sz="1550"/>
              <a:t>9) </a:t>
            </a:r>
            <a:r>
              <a:rPr lang="en-US" sz="1550" u="sng">
                <a:solidFill>
                  <a:schemeClr val="hlink"/>
                </a:solidFill>
                <a:hlinkClick r:id="rId9"/>
              </a:rPr>
              <a:t>https://rstudio-pubs-static.s3.amazonaws.com/33876_1d7794d9a86647ca90c4f182df93f0e8.html</a:t>
            </a:r>
            <a:endParaRPr sz="1550"/>
          </a:p>
          <a:p>
            <a:pPr marL="91440" lvl="0" indent="-98425" algn="l" rtl="0">
              <a:lnSpc>
                <a:spcPct val="70000"/>
              </a:lnSpc>
              <a:spcBef>
                <a:spcPts val="1400"/>
              </a:spcBef>
              <a:spcAft>
                <a:spcPts val="0"/>
              </a:spcAft>
              <a:buSzPts val="1550"/>
              <a:buChar char=" "/>
            </a:pPr>
            <a:r>
              <a:rPr lang="en-US" sz="1550"/>
              <a:t>10) </a:t>
            </a:r>
            <a:r>
              <a:rPr lang="en-US" sz="1550" u="sng">
                <a:solidFill>
                  <a:schemeClr val="hlink"/>
                </a:solidFill>
                <a:hlinkClick r:id="rId10"/>
              </a:rPr>
              <a:t>http://www.sthda.com/english/articles/30-advanced-clustering/105-dbscan-density-based-clustering-essentials/</a:t>
            </a:r>
            <a:endParaRPr sz="1550"/>
          </a:p>
          <a:p>
            <a:pPr marL="91440" lvl="0" indent="0" algn="l" rtl="0">
              <a:lnSpc>
                <a:spcPct val="70000"/>
              </a:lnSpc>
              <a:spcBef>
                <a:spcPts val="1400"/>
              </a:spcBef>
              <a:spcAft>
                <a:spcPts val="0"/>
              </a:spcAft>
              <a:buSzPts val="1550"/>
              <a:buNone/>
            </a:pPr>
            <a:endParaRPr sz="1550"/>
          </a:p>
          <a:p>
            <a:pPr marL="91440" lvl="0" indent="0" algn="l" rtl="0">
              <a:lnSpc>
                <a:spcPct val="70000"/>
              </a:lnSpc>
              <a:spcBef>
                <a:spcPts val="1400"/>
              </a:spcBef>
              <a:spcAft>
                <a:spcPts val="0"/>
              </a:spcAft>
              <a:buSzPts val="1550"/>
              <a:buNone/>
            </a:pPr>
            <a:endParaRPr sz="1550"/>
          </a:p>
          <a:p>
            <a:pPr marL="91440" lvl="0" indent="0" algn="l" rtl="0">
              <a:lnSpc>
                <a:spcPct val="70000"/>
              </a:lnSpc>
              <a:spcBef>
                <a:spcPts val="1400"/>
              </a:spcBef>
              <a:spcAft>
                <a:spcPts val="0"/>
              </a:spcAft>
              <a:buSzPts val="1550"/>
              <a:buNone/>
            </a:pPr>
            <a:endParaRPr sz="1550"/>
          </a:p>
          <a:p>
            <a:pPr marL="91440" lvl="0" indent="0" algn="l" rtl="0">
              <a:lnSpc>
                <a:spcPct val="70000"/>
              </a:lnSpc>
              <a:spcBef>
                <a:spcPts val="1400"/>
              </a:spcBef>
              <a:spcAft>
                <a:spcPts val="0"/>
              </a:spcAft>
              <a:buSzPts val="1550"/>
              <a:buNone/>
            </a:pPr>
            <a:endParaRPr sz="1550"/>
          </a:p>
          <a:p>
            <a:pPr marL="91440" lvl="0" indent="0" algn="l" rtl="0">
              <a:lnSpc>
                <a:spcPct val="70000"/>
              </a:lnSpc>
              <a:spcBef>
                <a:spcPts val="1400"/>
              </a:spcBef>
              <a:spcAft>
                <a:spcPts val="0"/>
              </a:spcAft>
              <a:buSzPts val="1550"/>
              <a:buNone/>
            </a:pPr>
            <a:endParaRPr sz="1550"/>
          </a:p>
          <a:p>
            <a:pPr marL="91440" lvl="0" indent="0" algn="l" rtl="0">
              <a:lnSpc>
                <a:spcPct val="70000"/>
              </a:lnSpc>
              <a:spcBef>
                <a:spcPts val="1400"/>
              </a:spcBef>
              <a:spcAft>
                <a:spcPts val="0"/>
              </a:spcAft>
              <a:buSzPts val="1550"/>
              <a:buNone/>
            </a:pPr>
            <a:endParaRPr sz="155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8"/>
          <p:cNvSpPr txBox="1">
            <a:spLocks noGrp="1"/>
          </p:cNvSpPr>
          <p:nvPr>
            <p:ph type="title"/>
          </p:nvPr>
        </p:nvSpPr>
        <p:spPr>
          <a:xfrm>
            <a:off x="1024128" y="585216"/>
            <a:ext cx="9720072" cy="862584"/>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000"/>
              <a:buFont typeface="Calibri"/>
              <a:buNone/>
            </a:pPr>
            <a:r>
              <a:rPr lang="en-US" sz="4000"/>
              <a:t>Measures of similarity/distance</a:t>
            </a:r>
            <a:endParaRPr sz="4000"/>
          </a:p>
        </p:txBody>
      </p:sp>
      <p:sp>
        <p:nvSpPr>
          <p:cNvPr id="154" name="Google Shape;154;p8"/>
          <p:cNvSpPr txBox="1">
            <a:spLocks noGrp="1"/>
          </p:cNvSpPr>
          <p:nvPr>
            <p:ph type="body" idx="1"/>
          </p:nvPr>
        </p:nvSpPr>
        <p:spPr>
          <a:xfrm>
            <a:off x="1024128" y="1766324"/>
            <a:ext cx="9720071" cy="4543035"/>
          </a:xfrm>
          <a:prstGeom prst="rect">
            <a:avLst/>
          </a:prstGeom>
          <a:noFill/>
          <a:ln>
            <a:noFill/>
          </a:ln>
        </p:spPr>
        <p:txBody>
          <a:bodyPr spcFirstLastPara="1" wrap="square" lIns="0" tIns="45700" rIns="0" bIns="45700" anchor="t" anchorCtr="0">
            <a:normAutofit/>
          </a:bodyPr>
          <a:lstStyle/>
          <a:p>
            <a:pPr marL="91440" lvl="0" indent="-127000" algn="l" rtl="0">
              <a:lnSpc>
                <a:spcPct val="90000"/>
              </a:lnSpc>
              <a:spcBef>
                <a:spcPts val="0"/>
              </a:spcBef>
              <a:spcAft>
                <a:spcPts val="0"/>
              </a:spcAft>
              <a:buSzPts val="2000"/>
              <a:buChar char=" "/>
            </a:pPr>
            <a:r>
              <a:rPr lang="en-US" dirty="0"/>
              <a:t>1) The goal of clustering is to group together “similar” data vectors (also called data rows) while distinguishing between non-similar vectors.</a:t>
            </a:r>
            <a:endParaRPr dirty="0"/>
          </a:p>
          <a:p>
            <a:pPr marL="91440" lvl="0" indent="-127000" algn="l" rtl="0">
              <a:lnSpc>
                <a:spcPct val="90000"/>
              </a:lnSpc>
              <a:spcBef>
                <a:spcPts val="1400"/>
              </a:spcBef>
              <a:spcAft>
                <a:spcPts val="0"/>
              </a:spcAft>
              <a:buSzPts val="2000"/>
              <a:buChar char=" "/>
            </a:pPr>
            <a:r>
              <a:rPr lang="en-US" dirty="0"/>
              <a:t>2) To determine if two vectors are similar, a </a:t>
            </a:r>
            <a:r>
              <a:rPr lang="en-US" b="1" dirty="0"/>
              <a:t>measure of similarity</a:t>
            </a:r>
            <a:r>
              <a:rPr lang="en-US" dirty="0"/>
              <a:t> is needed. </a:t>
            </a:r>
            <a:endParaRPr dirty="0"/>
          </a:p>
          <a:p>
            <a:pPr marL="91440" lvl="0" indent="0" algn="l" rtl="0">
              <a:lnSpc>
                <a:spcPct val="90000"/>
              </a:lnSpc>
              <a:spcBef>
                <a:spcPts val="1400"/>
              </a:spcBef>
              <a:spcAft>
                <a:spcPts val="0"/>
              </a:spcAft>
              <a:buSzPts val="2000"/>
              <a:buNone/>
            </a:pPr>
            <a:endParaRPr dirty="0"/>
          </a:p>
          <a:p>
            <a:pPr marL="91440" lvl="0" indent="-127000" algn="l" rtl="0">
              <a:lnSpc>
                <a:spcPct val="90000"/>
              </a:lnSpc>
              <a:spcBef>
                <a:spcPts val="1400"/>
              </a:spcBef>
              <a:spcAft>
                <a:spcPts val="0"/>
              </a:spcAft>
              <a:buSzPts val="2000"/>
              <a:buChar char=" "/>
            </a:pPr>
            <a:r>
              <a:rPr lang="en-US" b="1" dirty="0"/>
              <a:t>TWO GENERAL DISTANCE MEASURE TYPES:</a:t>
            </a:r>
            <a:endParaRPr dirty="0"/>
          </a:p>
          <a:p>
            <a:pPr marL="91440" lvl="0" indent="-127000" algn="l" rtl="0">
              <a:lnSpc>
                <a:spcPct val="90000"/>
              </a:lnSpc>
              <a:spcBef>
                <a:spcPts val="1400"/>
              </a:spcBef>
              <a:spcAft>
                <a:spcPts val="0"/>
              </a:spcAft>
              <a:buSzPts val="2000"/>
              <a:buChar char=" "/>
            </a:pPr>
            <a:r>
              <a:rPr lang="en-US" dirty="0"/>
              <a:t>(a) </a:t>
            </a:r>
            <a:r>
              <a:rPr lang="en-US" b="1" dirty="0"/>
              <a:t>Euclidean distance </a:t>
            </a:r>
            <a:r>
              <a:rPr lang="en-US" dirty="0"/>
              <a:t>– used to measure real-valued attributes and dense points. </a:t>
            </a:r>
            <a:endParaRPr dirty="0"/>
          </a:p>
          <a:p>
            <a:pPr marL="384048" lvl="1" indent="-182880" algn="l" rtl="0">
              <a:lnSpc>
                <a:spcPct val="90000"/>
              </a:lnSpc>
              <a:spcBef>
                <a:spcPts val="400"/>
              </a:spcBef>
              <a:spcAft>
                <a:spcPts val="0"/>
              </a:spcAft>
              <a:buSzPts val="1800"/>
              <a:buChar char="◦"/>
            </a:pPr>
            <a:r>
              <a:rPr lang="en-US" dirty="0"/>
              <a:t>Euclidean distance is based on the location (as an x, y, z, .. coordinate) of each vector (point) in space.</a:t>
            </a:r>
            <a:endParaRPr dirty="0"/>
          </a:p>
          <a:p>
            <a:pPr marL="91440" lvl="0" indent="-127000" algn="l" rtl="0">
              <a:lnSpc>
                <a:spcPct val="90000"/>
              </a:lnSpc>
              <a:spcBef>
                <a:spcPts val="1600"/>
              </a:spcBef>
              <a:spcAft>
                <a:spcPts val="0"/>
              </a:spcAft>
              <a:buSzPts val="2000"/>
              <a:buChar char=" "/>
            </a:pPr>
            <a:r>
              <a:rPr lang="en-US" dirty="0"/>
              <a:t>(b) </a:t>
            </a:r>
            <a:r>
              <a:rPr lang="en-US" b="1" dirty="0"/>
              <a:t>non-Euclidean</a:t>
            </a:r>
            <a:endParaRPr b="1" dirty="0"/>
          </a:p>
          <a:p>
            <a:pPr marL="384048" lvl="1" indent="-182880" algn="l" rtl="0">
              <a:lnSpc>
                <a:spcPct val="90000"/>
              </a:lnSpc>
              <a:spcBef>
                <a:spcPts val="400"/>
              </a:spcBef>
              <a:spcAft>
                <a:spcPts val="0"/>
              </a:spcAft>
              <a:buSzPts val="1800"/>
              <a:buChar char="◦"/>
            </a:pPr>
            <a:r>
              <a:rPr lang="en-US" dirty="0"/>
              <a:t>This type of measure is based on the properties of the vectors rather than their location in a defined space.</a:t>
            </a:r>
            <a:endParaRPr dirty="0"/>
          </a:p>
        </p:txBody>
      </p:sp>
    </p:spTree>
  </p:cSld>
  <p:clrMapOvr>
    <a:masterClrMapping/>
  </p:clrMapOvr>
</p:sld>
</file>

<file path=ppt/theme/theme1.xml><?xml version="1.0" encoding="utf-8"?>
<a:theme xmlns:a="http://schemas.openxmlformats.org/drawingml/2006/main" name="Retrospect">
  <a:themeElements>
    <a:clrScheme name="Retrospect">
      <a:dk1>
        <a:srgbClr val="000000"/>
      </a:dk1>
      <a:lt1>
        <a:srgbClr val="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18619</TotalTime>
  <Words>4803</Words>
  <Application>Microsoft Office PowerPoint</Application>
  <PresentationFormat>Widescreen</PresentationFormat>
  <Paragraphs>399</Paragraphs>
  <Slides>85</Slides>
  <Notes>72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85</vt:i4>
      </vt:variant>
    </vt:vector>
  </HeadingPairs>
  <TitlesOfParts>
    <vt:vector size="89" baseType="lpstr">
      <vt:lpstr>Arial</vt:lpstr>
      <vt:lpstr>Calibri</vt:lpstr>
      <vt:lpstr>sohne</vt:lpstr>
      <vt:lpstr>Retrospect</vt:lpstr>
      <vt:lpstr>Clustering and Distance</vt:lpstr>
      <vt:lpstr>Clustering: Grouping  - Categorizing </vt:lpstr>
      <vt:lpstr>What is a VECTOR (in a dataset)?</vt:lpstr>
      <vt:lpstr>Distance by Hand…Which is “closer” – rows 1 and 2  OR  1 and 3?</vt:lpstr>
      <vt:lpstr>Very general goal of clustering</vt:lpstr>
      <vt:lpstr>Applications of clustering</vt:lpstr>
      <vt:lpstr>Challenges of clustering</vt:lpstr>
      <vt:lpstr>Common Clustering Categories</vt:lpstr>
      <vt:lpstr>Measures of similarity/distance</vt:lpstr>
      <vt:lpstr>Some fun math: the axioms of a distance measure</vt:lpstr>
      <vt:lpstr>PowerPoint Presentation</vt:lpstr>
      <vt:lpstr>A comparison</vt:lpstr>
      <vt:lpstr>PowerPoint Presentation</vt:lpstr>
      <vt:lpstr>PowerPoint Presentation</vt:lpstr>
      <vt:lpstr>PowerPoint Presentation</vt:lpstr>
      <vt:lpstr>Normalization</vt:lpstr>
      <vt:lpstr>Non-Euclidean distances</vt:lpstr>
      <vt:lpstr>PowerPoint Presentation</vt:lpstr>
      <vt:lpstr>Cosine similarity</vt:lpstr>
      <vt:lpstr>Visual of cos measure</vt:lpstr>
      <vt:lpstr>Edit distance</vt:lpstr>
      <vt:lpstr>Distance measures for nominal data</vt:lpstr>
      <vt:lpstr>Measure  by matches</vt:lpstr>
      <vt:lpstr>PowerPoint Presentation</vt:lpstr>
      <vt:lpstr>Document similarity comparison (distance): an example of the need and value of normalization</vt:lpstr>
      <vt:lpstr>TF - IDF</vt:lpstr>
      <vt:lpstr>TF-IDF Example</vt:lpstr>
      <vt:lpstr>Similarity measures: measuring the “distance” between document vectors in d space.</vt:lpstr>
      <vt:lpstr>Length normalization using cosine (L2 norm)</vt:lpstr>
      <vt:lpstr>Cosine similarity example</vt:lpstr>
      <vt:lpstr>PowerPoint Presentation</vt:lpstr>
      <vt:lpstr>Back to clustering: two main types</vt:lpstr>
      <vt:lpstr>Partition vs. Hierarchical</vt:lpstr>
      <vt:lpstr>Other special clustering types</vt:lpstr>
      <vt:lpstr>Well separated clusters (easier to manage) and center-based</vt:lpstr>
      <vt:lpstr>Types of Clusters: Density-Based</vt:lpstr>
      <vt:lpstr>PowerPoint Presentation</vt:lpstr>
      <vt:lpstr>Visual Example of k - means</vt:lpstr>
      <vt:lpstr>Choose k = 3</vt:lpstr>
      <vt:lpstr>Randomly Choose Initial Centroids</vt:lpstr>
      <vt:lpstr>Place Points into Closest Cluster</vt:lpstr>
      <vt:lpstr>Update Centroids</vt:lpstr>
      <vt:lpstr>Re- calculate ALL distances from points to centroids and re-assign points to centroids as needed. </vt:lpstr>
      <vt:lpstr>Recalculate  Centroids</vt:lpstr>
      <vt:lpstr>K means clustering example by hand and in R NOTE: For ease and example – we will place one point at a time. However, most k means algorithms place all points or batches of points at once.</vt:lpstr>
      <vt:lpstr>Results by hand</vt:lpstr>
      <vt:lpstr>PowerPoint Presentation</vt:lpstr>
      <vt:lpstr>PowerPoint Presentation</vt:lpstr>
      <vt:lpstr>Results from R are the same as by hand</vt:lpstr>
      <vt:lpstr>Limitation of k-means</vt:lpstr>
      <vt:lpstr>Choosing k: Elbow Method</vt:lpstr>
      <vt:lpstr>Silhouette Method</vt:lpstr>
      <vt:lpstr>PowerPoint Presentation</vt:lpstr>
      <vt:lpstr>PowerPoint Presentation</vt:lpstr>
      <vt:lpstr>PowerPoint Presentation</vt:lpstr>
      <vt:lpstr>Hierarchical clustering</vt:lpstr>
      <vt:lpstr>AGNES and DIANA</vt:lpstr>
      <vt:lpstr>PowerPoint Presentation</vt:lpstr>
      <vt:lpstr>Common Clustering Methods</vt:lpstr>
      <vt:lpstr>PowerPoint Presentation</vt:lpstr>
      <vt:lpstr>Hierarchical Clustering Options in R</vt:lpstr>
      <vt:lpstr>Clustering for Outlier Detection: Row 4 is an outlier….</vt:lpstr>
      <vt:lpstr>K means and Hierarchical clustering r code  Example of  happiness data clustering with clusters and dendrogram views </vt:lpstr>
      <vt:lpstr>Cluster results</vt:lpstr>
      <vt:lpstr>Dendrogram from r code</vt:lpstr>
      <vt:lpstr>PowerPoint Presentation</vt:lpstr>
      <vt:lpstr>PowerPoint Presentation</vt:lpstr>
      <vt:lpstr>R code for dbSCAN</vt:lpstr>
      <vt:lpstr>Comparing documents and r</vt:lpstr>
      <vt:lpstr>libraries</vt:lpstr>
      <vt:lpstr>The corpus: a collection of text documents in a folder</vt:lpstr>
      <vt:lpstr>Start to prepare the corpus for evaluation: clean and prep it part 1</vt:lpstr>
      <vt:lpstr>Start to prepare the corpus for evaluation: clean and prep it part 2</vt:lpstr>
      <vt:lpstr>View corpus (all docs) as a matrix</vt:lpstr>
      <vt:lpstr>Look at frequencies and plot</vt:lpstr>
      <vt:lpstr>Frequency dendrogram</vt:lpstr>
      <vt:lpstr>Normalize and re-visualize</vt:lpstr>
      <vt:lpstr>Visualize the normalized corpus</vt:lpstr>
      <vt:lpstr>The wordcloud</vt:lpstr>
      <vt:lpstr>K means clustering</vt:lpstr>
      <vt:lpstr>Cosine similarity</vt:lpstr>
      <vt:lpstr>Finding Values of k</vt:lpstr>
      <vt:lpstr>Understanding Elbow, Silhouette, and Gap</vt:lpstr>
      <vt:lpstr>Silhouette</vt:lpstr>
      <vt:lpstr>references and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Clustering and Distance</dc:title>
  <dc:creator>Prof Ami</dc:creator>
  <cp:lastModifiedBy>Prof Ami</cp:lastModifiedBy>
  <cp:revision>22</cp:revision>
  <dcterms:created xsi:type="dcterms:W3CDTF">2018-04-29T22:35:49Z</dcterms:created>
  <dcterms:modified xsi:type="dcterms:W3CDTF">2023-02-12T03:08:39Z</dcterms:modified>
</cp:coreProperties>
</file>