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86" r:id="rId18"/>
    <p:sldId id="287" r:id="rId19"/>
    <p:sldId id="288"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Lst>
  <p:sldSz cx="9144000" cy="6858000" type="screen4x3"/>
  <p:notesSz cx="6858000" cy="9144000"/>
  <p:embeddedFontLst>
    <p:embeddedFont>
      <p:font typeface="Arimo"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gMnWLDXXBQlYKBBsDMg+2Ng8Nw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f Ami"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5" d="100"/>
          <a:sy n="175" d="100"/>
        </p:scale>
        <p:origin x="97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7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1155700" y="693738"/>
            <a:ext cx="4552950" cy="3414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1155700" y="693738"/>
            <a:ext cx="4552950" cy="3414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55700" y="693738"/>
            <a:ext cx="4552950" cy="3414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155700" y="693738"/>
            <a:ext cx="4552950" cy="3414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155700" y="693738"/>
            <a:ext cx="4552950" cy="3414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6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60"/>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60"/>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6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60"/>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6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69"/>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6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7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0"/>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0"/>
          <p:cNvSpPr txBox="1">
            <a:spLocks noGrp="1"/>
          </p:cNvSpPr>
          <p:nvPr>
            <p:ph type="title"/>
          </p:nvPr>
        </p:nvSpPr>
        <p:spPr>
          <a:xfrm rot="5400000">
            <a:off x="4649564" y="2306413"/>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70"/>
          <p:cNvSpPr txBox="1">
            <a:spLocks noGrp="1"/>
          </p:cNvSpPr>
          <p:nvPr>
            <p:ph type="body" idx="1"/>
          </p:nvPr>
        </p:nvSpPr>
        <p:spPr>
          <a:xfrm rot="5400000">
            <a:off x="649063" y="391888"/>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7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6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62"/>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2"/>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2"/>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2"/>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6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62"/>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6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4"/>
          <p:cNvSpPr txBox="1">
            <a:spLocks noGrp="1"/>
          </p:cNvSpPr>
          <p:nvPr>
            <p:ph type="body" idx="1"/>
          </p:nvPr>
        </p:nvSpPr>
        <p:spPr>
          <a:xfrm>
            <a:off x="822960" y="1845735"/>
            <a:ext cx="370332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64"/>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6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5"/>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7" name="Google Shape;57;p65"/>
          <p:cNvSpPr txBox="1">
            <a:spLocks noGrp="1"/>
          </p:cNvSpPr>
          <p:nvPr>
            <p:ph type="body" idx="2"/>
          </p:nvPr>
        </p:nvSpPr>
        <p:spPr>
          <a:xfrm>
            <a:off x="822960" y="2582335"/>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65"/>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9" name="Google Shape;59;p65"/>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6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66"/>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6"/>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67"/>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7"/>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7"/>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7"/>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67"/>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67"/>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68"/>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8"/>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8"/>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8"/>
          <p:cNvSpPr>
            <a:spLocks noGrp="1"/>
          </p:cNvSpPr>
          <p:nvPr>
            <p:ph type="pic" idx="2"/>
          </p:nvPr>
        </p:nvSpPr>
        <p:spPr>
          <a:xfrm>
            <a:off x="12" y="0"/>
            <a:ext cx="9143989" cy="4915076"/>
          </a:xfrm>
          <a:prstGeom prst="rect">
            <a:avLst/>
          </a:prstGeom>
          <a:solidFill>
            <a:srgbClr val="BECAD4"/>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68"/>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6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59"/>
          <p:cNvSpPr/>
          <p:nvPr/>
        </p:nvSpPr>
        <p:spPr>
          <a:xfrm>
            <a:off x="0" y="6334316"/>
            <a:ext cx="914400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5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5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5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59"/>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ikit-learn.org/stable/modules/naive_baye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owardsdatascience.com/multinomial-naive-bayes-classifier-for-text-analysis-python-8dd6825ece67"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bastianraschka.com/Articles/2014_naive_bayes_1.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nlp.stanford.edu/IR-book/html/htmledition/naive-bayes-text-classification-1.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do9vfq3fJPF5gGAXdVE8J9cdYEYA-LHG/view?usp=sharing" TargetMode="External"/><Relationship Id="rId7" Type="http://schemas.openxmlformats.org/officeDocument/2006/relationships/hyperlink" Target="https://github.com/remykarem/mixed-naive-bay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cikit-learn.org/dev/modules/naive_bayes.html#categorical-naive-bayes" TargetMode="External"/><Relationship Id="rId5" Type="http://schemas.openxmlformats.org/officeDocument/2006/relationships/hyperlink" Target="https://scikit-learn.org/dev/modules/generated/sklearn.naive_bayes.CategoricalNB.html" TargetMode="External"/><Relationship Id="rId4" Type="http://schemas.openxmlformats.org/officeDocument/2006/relationships/hyperlink" Target="https://www.kaggle.com/jcleivas/naive-bayes-titanic"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3z9RXHnvLDXkCU5tp7huJ7daasp_n53G/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bloggers.com/understanding-naive-bayes-classifier-using-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bloggers.com/understanding-naive-bayes-classifier-using-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bloggers.com/understanding-naive-bayes-classifier-using-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Naïve Bayes</a:t>
            </a:r>
            <a:endParaRPr/>
          </a:p>
        </p:txBody>
      </p:sp>
      <p:sp>
        <p:nvSpPr>
          <p:cNvPr id="107" name="Google Shape;107;p1"/>
          <p:cNvSpPr txBox="1">
            <a:spLocks noGrp="1"/>
          </p:cNvSpPr>
          <p:nvPr>
            <p:ph type="subTitle" idx="1"/>
          </p:nvPr>
        </p:nvSpPr>
        <p:spPr>
          <a:xfrm>
            <a:off x="4733365" y="4943959"/>
            <a:ext cx="3309803" cy="73775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320"/>
              <a:buNone/>
            </a:pPr>
            <a:r>
              <a:rPr lang="en-US" sz="1320" b="1" dirty="0"/>
              <a:t>DR. AMI GATES</a:t>
            </a:r>
            <a:endParaRPr dirty="0"/>
          </a:p>
          <a:p>
            <a:pPr marL="0" lvl="0" indent="0" algn="l" rtl="0">
              <a:lnSpc>
                <a:spcPct val="70000"/>
              </a:lnSpc>
              <a:spcBef>
                <a:spcPts val="1400"/>
              </a:spcBef>
              <a:spcAft>
                <a:spcPts val="0"/>
              </a:spcAft>
              <a:buSzPts val="1320"/>
              <a:buNone/>
            </a:pPr>
            <a:r>
              <a:rPr lang="en-US" sz="1320" b="1" dirty="0"/>
              <a:t>GOOD REFERENCE: KUMAR ET. AL 2005,2015</a:t>
            </a:r>
            <a:endParaRPr sz="1320" dirty="0"/>
          </a:p>
          <a:p>
            <a:pPr marL="457200" lvl="1" indent="0" algn="ctr" rtl="0">
              <a:lnSpc>
                <a:spcPct val="70000"/>
              </a:lnSpc>
              <a:spcBef>
                <a:spcPts val="400"/>
              </a:spcBef>
              <a:spcAft>
                <a:spcPts val="0"/>
              </a:spcAft>
              <a:buSzPts val="1320"/>
              <a:buNone/>
            </a:pPr>
            <a:endParaRPr sz="13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822960" y="286604"/>
            <a:ext cx="7543800" cy="111068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What is “</a:t>
            </a:r>
            <a:r>
              <a:rPr lang="en-US" b="1"/>
              <a:t>multinomial</a:t>
            </a:r>
            <a:r>
              <a:rPr lang="en-US"/>
              <a:t> Bayes?</a:t>
            </a:r>
            <a:endParaRPr/>
          </a:p>
        </p:txBody>
      </p:sp>
      <p:sp>
        <p:nvSpPr>
          <p:cNvPr id="180" name="Google Shape;180;p10"/>
          <p:cNvSpPr txBox="1">
            <a:spLocks noGrp="1"/>
          </p:cNvSpPr>
          <p:nvPr>
            <p:ph type="body" idx="1"/>
          </p:nvPr>
        </p:nvSpPr>
        <p:spPr>
          <a:xfrm>
            <a:off x="256855" y="1542515"/>
            <a:ext cx="8378670" cy="4786365"/>
          </a:xfrm>
          <a:prstGeom prst="rect">
            <a:avLst/>
          </a:prstGeom>
          <a:noFill/>
          <a:ln>
            <a:noFill/>
          </a:ln>
        </p:spPr>
        <p:txBody>
          <a:bodyPr spcFirstLastPara="1" wrap="square" lIns="0" tIns="45700" rIns="0" bIns="45700" anchor="t" anchorCtr="0">
            <a:normAutofit/>
          </a:bodyPr>
          <a:lstStyle/>
          <a:p>
            <a:pPr marL="0" lvl="0" indent="0" algn="l" rtl="0">
              <a:lnSpc>
                <a:spcPct val="70000"/>
              </a:lnSpc>
              <a:spcBef>
                <a:spcPts val="0"/>
              </a:spcBef>
              <a:spcAft>
                <a:spcPts val="0"/>
              </a:spcAft>
              <a:buSzPts val="1700"/>
              <a:buNone/>
            </a:pPr>
            <a:endParaRPr sz="1700"/>
          </a:p>
          <a:p>
            <a:pPr marL="0" lvl="0" indent="0" algn="l" rtl="0">
              <a:lnSpc>
                <a:spcPct val="70000"/>
              </a:lnSpc>
              <a:spcBef>
                <a:spcPts val="1400"/>
              </a:spcBef>
              <a:spcAft>
                <a:spcPts val="0"/>
              </a:spcAft>
              <a:buSzPts val="1700"/>
              <a:buNone/>
            </a:pPr>
            <a:r>
              <a:rPr lang="en-US" sz="1700" b="1"/>
              <a:t>From Python sklearn:</a:t>
            </a:r>
            <a:endParaRPr sz="1700" b="1"/>
          </a:p>
          <a:p>
            <a:pPr marL="0" lvl="0" indent="0" algn="l" rtl="0">
              <a:lnSpc>
                <a:spcPct val="70000"/>
              </a:lnSpc>
              <a:spcBef>
                <a:spcPts val="1400"/>
              </a:spcBef>
              <a:spcAft>
                <a:spcPts val="0"/>
              </a:spcAft>
              <a:buSzPts val="1700"/>
              <a:buNone/>
            </a:pPr>
            <a:r>
              <a:rPr lang="en-US" sz="1700" b="1"/>
              <a:t>MultinomialNB</a:t>
            </a:r>
            <a:r>
              <a:rPr lang="en-US" sz="1700"/>
              <a:t> implements the naive Bayes algorithm for multinomially distributed data, and is one of the two classic naive Bayes variants used in text classification (where the data are typically represented as word vector counts, although tf-idf vectors are also known to work well in practice).</a:t>
            </a:r>
            <a:endParaRPr sz="1700"/>
          </a:p>
          <a:p>
            <a:pPr marL="0" lvl="0" indent="0" algn="l" rtl="0">
              <a:lnSpc>
                <a:spcPct val="70000"/>
              </a:lnSpc>
              <a:spcBef>
                <a:spcPts val="1400"/>
              </a:spcBef>
              <a:spcAft>
                <a:spcPts val="0"/>
              </a:spcAft>
              <a:buSzPts val="1700"/>
              <a:buNone/>
            </a:pPr>
            <a:r>
              <a:rPr lang="en-US" sz="1700"/>
              <a:t>The </a:t>
            </a:r>
            <a:r>
              <a:rPr lang="en-US" sz="1700" b="1"/>
              <a:t>multinomial distribution</a:t>
            </a:r>
            <a:r>
              <a:rPr lang="en-US" sz="1700"/>
              <a:t> is the type of probability </a:t>
            </a:r>
            <a:r>
              <a:rPr lang="en-US" sz="1700" b="1"/>
              <a:t>distribution</a:t>
            </a:r>
            <a:r>
              <a:rPr lang="en-US" sz="1700"/>
              <a:t> used to calculate the outcomes of experiments involving two or more variables. The more widely known binomial </a:t>
            </a:r>
            <a:r>
              <a:rPr lang="en-US" sz="1700" b="1"/>
              <a:t>distribution</a:t>
            </a:r>
            <a:r>
              <a:rPr lang="en-US" sz="1700"/>
              <a:t> is a special type of </a:t>
            </a:r>
            <a:r>
              <a:rPr lang="en-US" sz="1700" b="1"/>
              <a:t>multinomial distribution</a:t>
            </a:r>
            <a:r>
              <a:rPr lang="en-US" sz="1700"/>
              <a:t> in which there are only two possible outcomes.</a:t>
            </a:r>
            <a:endParaRPr sz="1700"/>
          </a:p>
          <a:p>
            <a:pPr marL="0" lvl="0" indent="0" algn="l" rtl="0">
              <a:lnSpc>
                <a:spcPct val="70000"/>
              </a:lnSpc>
              <a:spcBef>
                <a:spcPts val="1400"/>
              </a:spcBef>
              <a:spcAft>
                <a:spcPts val="0"/>
              </a:spcAft>
              <a:buSzPts val="1700"/>
              <a:buNone/>
            </a:pPr>
            <a:r>
              <a:rPr lang="en-US" sz="1700"/>
              <a:t>In “English” </a:t>
            </a:r>
            <a:r>
              <a:rPr lang="en-US" sz="1700" b="1">
                <a:solidFill>
                  <a:srgbClr val="0070C0"/>
                </a:solidFill>
              </a:rPr>
              <a:t>MNB is NB for data that has labels that include two or more groups or classes </a:t>
            </a:r>
            <a:r>
              <a:rPr lang="en-US" sz="1700"/>
              <a:t>– such as Mammal or Fish or Bird (3 classes)  - or Yes or No (2 classes) – etc. </a:t>
            </a:r>
            <a:endParaRPr sz="1700"/>
          </a:p>
          <a:p>
            <a:pPr marL="0" lvl="0" indent="0" algn="l" rtl="0">
              <a:lnSpc>
                <a:spcPct val="70000"/>
              </a:lnSpc>
              <a:spcBef>
                <a:spcPts val="1400"/>
              </a:spcBef>
              <a:spcAft>
                <a:spcPts val="0"/>
              </a:spcAft>
              <a:buSzPts val="1700"/>
              <a:buNone/>
            </a:pPr>
            <a:r>
              <a:rPr lang="en-US" sz="1700"/>
              <a:t>RE: MNB and Bernoulli in Python</a:t>
            </a:r>
            <a:endParaRPr/>
          </a:p>
          <a:p>
            <a:pPr marL="0" lvl="0" indent="0" algn="l" rtl="0">
              <a:lnSpc>
                <a:spcPct val="70000"/>
              </a:lnSpc>
              <a:spcBef>
                <a:spcPts val="1400"/>
              </a:spcBef>
              <a:spcAft>
                <a:spcPts val="0"/>
              </a:spcAft>
              <a:buSzPts val="1700"/>
              <a:buNone/>
            </a:pPr>
            <a:r>
              <a:rPr lang="en-US" sz="1700" u="sng">
                <a:solidFill>
                  <a:schemeClr val="hlink"/>
                </a:solidFill>
                <a:hlinkClick r:id="rId3"/>
              </a:rPr>
              <a:t>https://scikit-learn.org/stable/modules/naive_bayes.html</a:t>
            </a:r>
            <a:endParaRPr sz="1700"/>
          </a:p>
          <a:p>
            <a:pPr marL="0" lvl="0" indent="0" algn="l" rtl="0">
              <a:lnSpc>
                <a:spcPct val="70000"/>
              </a:lnSpc>
              <a:spcBef>
                <a:spcPts val="1400"/>
              </a:spcBef>
              <a:spcAft>
                <a:spcPts val="0"/>
              </a:spcAft>
              <a:buSzPts val="1700"/>
              <a:buNone/>
            </a:pPr>
            <a:r>
              <a:rPr lang="en-US" sz="1700" b="1">
                <a:solidFill>
                  <a:srgbClr val="0070C0"/>
                </a:solidFill>
              </a:rPr>
              <a:t>Good reference for “behind the scenes”:</a:t>
            </a:r>
            <a:endParaRPr/>
          </a:p>
          <a:p>
            <a:pPr marL="0" lvl="0" indent="0" algn="l" rtl="0">
              <a:lnSpc>
                <a:spcPct val="70000"/>
              </a:lnSpc>
              <a:spcBef>
                <a:spcPts val="1400"/>
              </a:spcBef>
              <a:spcAft>
                <a:spcPts val="0"/>
              </a:spcAft>
              <a:buSzPts val="1700"/>
              <a:buNone/>
            </a:pPr>
            <a:r>
              <a:rPr lang="en-US" sz="1700" b="1" u="sng">
                <a:solidFill>
                  <a:srgbClr val="C00000"/>
                </a:solidFill>
                <a:hlinkClick r:id="rId4">
                  <a:extLst>
                    <a:ext uri="{A12FA001-AC4F-418D-AE19-62706E023703}">
                      <ahyp:hlinkClr xmlns:ahyp="http://schemas.microsoft.com/office/drawing/2018/hyperlinkcolor" val="tx"/>
                    </a:ext>
                  </a:extLst>
                </a:hlinkClick>
              </a:rPr>
              <a:t>https://towardsdatascience.com/multinomial-naive-bayes-classifier-for-text-analysis-python-8dd6825ece67</a:t>
            </a:r>
            <a:endParaRPr sz="1700" b="1">
              <a:solidFill>
                <a:srgbClr val="C00000"/>
              </a:solidFill>
            </a:endParaRPr>
          </a:p>
          <a:p>
            <a:pPr marL="0" lvl="0" indent="0" algn="l" rtl="0">
              <a:lnSpc>
                <a:spcPct val="70000"/>
              </a:lnSpc>
              <a:spcBef>
                <a:spcPts val="1400"/>
              </a:spcBef>
              <a:spcAft>
                <a:spcPts val="0"/>
              </a:spcAft>
              <a:buSzPts val="1700"/>
              <a:buNone/>
            </a:pPr>
            <a:endParaRPr sz="1700"/>
          </a:p>
          <a:p>
            <a:pPr marL="0" lvl="0" indent="0" algn="l" rtl="0">
              <a:lnSpc>
                <a:spcPct val="70000"/>
              </a:lnSpc>
              <a:spcBef>
                <a:spcPts val="1400"/>
              </a:spcBef>
              <a:spcAft>
                <a:spcPts val="0"/>
              </a:spcAft>
              <a:buSzPts val="1700"/>
              <a:buNone/>
            </a:pPr>
            <a:endParaRPr sz="1700"/>
          </a:p>
          <a:p>
            <a:pPr marL="0" lvl="0" indent="0" algn="l" rtl="0">
              <a:lnSpc>
                <a:spcPct val="70000"/>
              </a:lnSpc>
              <a:spcBef>
                <a:spcPts val="1400"/>
              </a:spcBef>
              <a:spcAft>
                <a:spcPts val="0"/>
              </a:spcAft>
              <a:buSzPts val="1700"/>
              <a:buNone/>
            </a:pPr>
            <a:endParaRPr sz="1700"/>
          </a:p>
          <a:p>
            <a:pPr marL="0" lvl="0" indent="0" algn="l" rtl="0">
              <a:lnSpc>
                <a:spcPct val="70000"/>
              </a:lnSpc>
              <a:spcBef>
                <a:spcPts val="1400"/>
              </a:spcBef>
              <a:spcAft>
                <a:spcPts val="0"/>
              </a:spcAft>
              <a:buSzPts val="1700"/>
              <a:buNone/>
            </a:pPr>
            <a:endParaRPr sz="1700"/>
          </a:p>
        </p:txBody>
      </p:sp>
      <p:sp>
        <p:nvSpPr>
          <p:cNvPr id="181" name="Google Shape;181;p1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2" name="Google Shape;182;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p:nvPr/>
        </p:nvSpPr>
        <p:spPr>
          <a:xfrm>
            <a:off x="97971" y="3153747"/>
            <a:ext cx="8976049" cy="3449672"/>
          </a:xfrm>
          <a:prstGeom prst="rect">
            <a:avLst/>
          </a:prstGeom>
          <a:solidFill>
            <a:srgbClr val="F6F8F9"/>
          </a:solid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1" i="0" u="none" strike="noStrike" cap="none" dirty="0">
                <a:solidFill>
                  <a:schemeClr val="dk1"/>
                </a:solidFill>
                <a:latin typeface="Calibri"/>
                <a:ea typeface="Calibri"/>
                <a:cs typeface="Calibri"/>
                <a:sym typeface="Calibri"/>
              </a:rPr>
              <a:t>P(A1,A2,A3|C=No) * P(C=No)</a:t>
            </a:r>
            <a:r>
              <a:rPr lang="en-US" sz="1800" b="0" i="0" u="none" strike="noStrike" cap="none" dirty="0">
                <a:solidFill>
                  <a:schemeClr val="dk1"/>
                </a:solidFill>
                <a:latin typeface="Calibri"/>
                <a:ea typeface="Calibri"/>
                <a:cs typeface="Calibri"/>
                <a:sym typeface="Calibri"/>
              </a:rPr>
              <a:t> = [P(A1|C=No) * P(A2|C=No) * P(A3|C=No)]* P(C=No) = </a:t>
            </a:r>
            <a:endParaRPr dirty="0"/>
          </a:p>
          <a:p>
            <a:pPr marL="0" marR="0" lvl="0" indent="0" algn="l" rtl="0">
              <a:spcBef>
                <a:spcPts val="580"/>
              </a:spcBef>
              <a:spcAft>
                <a:spcPts val="0"/>
              </a:spcAft>
              <a:buNone/>
            </a:pPr>
            <a:r>
              <a:rPr lang="en-US" sz="1800" b="0" i="0" u="none" strike="noStrike" cap="none" dirty="0">
                <a:solidFill>
                  <a:schemeClr val="dk1"/>
                </a:solidFill>
                <a:latin typeface="Calibri"/>
                <a:ea typeface="Calibri"/>
                <a:cs typeface="Calibri"/>
                <a:sym typeface="Calibri"/>
              </a:rPr>
              <a:t>[P(A1 (refund)=</a:t>
            </a:r>
            <a:r>
              <a:rPr lang="en-US" sz="1800" b="0" i="0" u="none" strike="noStrike" cap="none" dirty="0" err="1">
                <a:solidFill>
                  <a:schemeClr val="dk1"/>
                </a:solidFill>
                <a:latin typeface="Calibri"/>
                <a:ea typeface="Calibri"/>
                <a:cs typeface="Calibri"/>
                <a:sym typeface="Calibri"/>
              </a:rPr>
              <a:t>No|C</a:t>
            </a:r>
            <a:r>
              <a:rPr lang="en-US" sz="1800" b="0" i="0" u="none" strike="noStrike" cap="none" dirty="0">
                <a:solidFill>
                  <a:schemeClr val="dk1"/>
                </a:solidFill>
                <a:latin typeface="Calibri"/>
                <a:ea typeface="Calibri"/>
                <a:cs typeface="Calibri"/>
                <a:sym typeface="Calibri"/>
              </a:rPr>
              <a:t>=No) * P(A2 (married)=Yes| C=No) * P(A3 (income)=120|C=No)] * (7/10)</a:t>
            </a:r>
            <a:endParaRPr sz="1800" b="0" i="0" u="none" strike="noStrike" cap="none" dirty="0">
              <a:solidFill>
                <a:schemeClr val="dk1"/>
              </a:solidFill>
              <a:latin typeface="Calibri"/>
              <a:ea typeface="Calibri"/>
              <a:cs typeface="Calibri"/>
              <a:sym typeface="Calibri"/>
            </a:endParaRPr>
          </a:p>
          <a:p>
            <a:pPr marL="0" marR="0" lvl="0" indent="0" algn="l" rtl="0">
              <a:spcBef>
                <a:spcPts val="580"/>
              </a:spcBef>
              <a:spcAft>
                <a:spcPts val="0"/>
              </a:spcAft>
              <a:buNone/>
            </a:pPr>
            <a:r>
              <a:rPr lang="en-US" sz="1800" b="0" i="0" u="none" strike="noStrike" cap="none" dirty="0">
                <a:solidFill>
                  <a:schemeClr val="dk1"/>
                </a:solidFill>
                <a:latin typeface="Calibri"/>
                <a:ea typeface="Calibri"/>
                <a:cs typeface="Calibri"/>
                <a:sym typeface="Calibri"/>
              </a:rPr>
              <a:t> = [4/7 * 4/7 * 0.0072] * (7/10) =  </a:t>
            </a:r>
            <a:r>
              <a:rPr lang="en-US" sz="1800" b="1" i="0" u="none" strike="noStrike" cap="none" dirty="0">
                <a:solidFill>
                  <a:schemeClr val="dk1"/>
                </a:solidFill>
                <a:latin typeface="Calibri"/>
                <a:ea typeface="Calibri"/>
                <a:cs typeface="Calibri"/>
                <a:sym typeface="Calibri"/>
              </a:rPr>
              <a:t>.0017    </a:t>
            </a:r>
            <a:r>
              <a:rPr lang="en-US" sz="1800" b="0" i="0" u="none" strike="noStrike" cap="none" dirty="0">
                <a:solidFill>
                  <a:schemeClr val="dk1"/>
                </a:solidFill>
                <a:latin typeface="Calibri"/>
                <a:ea typeface="Calibri"/>
                <a:cs typeface="Calibri"/>
                <a:sym typeface="Calibri"/>
              </a:rPr>
              <a:t>(see slides 12&amp;13)</a:t>
            </a:r>
            <a:endParaRPr sz="1800" b="0" i="0" u="none" strike="noStrike" cap="none" dirty="0">
              <a:solidFill>
                <a:schemeClr val="dk1"/>
              </a:solidFill>
              <a:latin typeface="Calibri"/>
              <a:ea typeface="Calibri"/>
              <a:cs typeface="Calibri"/>
              <a:sym typeface="Calibri"/>
            </a:endParaRPr>
          </a:p>
          <a:p>
            <a:pPr marL="292100" marR="0" lvl="0" indent="-292100" algn="l" rtl="0">
              <a:spcBef>
                <a:spcPts val="580"/>
              </a:spcBef>
              <a:spcAft>
                <a:spcPts val="0"/>
              </a:spcAft>
              <a:buClr>
                <a:srgbClr val="0C7B9C"/>
              </a:buClr>
              <a:buSzPts val="135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spcBef>
                <a:spcPts val="580"/>
              </a:spcBef>
              <a:spcAft>
                <a:spcPts val="0"/>
              </a:spcAft>
              <a:buNone/>
            </a:pPr>
            <a:r>
              <a:rPr lang="en-US" sz="1800" b="1" i="0" u="none" strike="noStrike" cap="none" dirty="0">
                <a:solidFill>
                  <a:schemeClr val="dk1"/>
                </a:solidFill>
                <a:latin typeface="Calibri"/>
                <a:ea typeface="Calibri"/>
                <a:cs typeface="Calibri"/>
                <a:sym typeface="Calibri"/>
              </a:rPr>
              <a:t>P(A1,A2,A3|C=Yes) * P(C=Yes)</a:t>
            </a:r>
            <a:r>
              <a:rPr lang="en-US" sz="1800" b="0" i="0" u="none" strike="noStrike" cap="none" dirty="0">
                <a:solidFill>
                  <a:schemeClr val="dk1"/>
                </a:solidFill>
                <a:latin typeface="Calibri"/>
                <a:ea typeface="Calibri"/>
                <a:cs typeface="Calibri"/>
                <a:sym typeface="Calibri"/>
              </a:rPr>
              <a:t> =[P(A1|C=Yes) * P(A2|C=Yes) * P(A3|C=Yes)] *P(C=Yes) = </a:t>
            </a:r>
            <a:endParaRPr dirty="0"/>
          </a:p>
          <a:p>
            <a:pPr marL="0" marR="0" lvl="0" indent="0" algn="l" rtl="0">
              <a:spcBef>
                <a:spcPts val="580"/>
              </a:spcBef>
              <a:spcAft>
                <a:spcPts val="0"/>
              </a:spcAft>
              <a:buNone/>
            </a:pPr>
            <a:r>
              <a:rPr lang="en-US" sz="1800" b="0" i="0" u="none" strike="noStrike" cap="none" dirty="0">
                <a:solidFill>
                  <a:schemeClr val="dk1"/>
                </a:solidFill>
                <a:latin typeface="Calibri"/>
                <a:ea typeface="Calibri"/>
                <a:cs typeface="Calibri"/>
                <a:sym typeface="Calibri"/>
              </a:rPr>
              <a:t>[P(A1 (refund)=</a:t>
            </a:r>
            <a:r>
              <a:rPr lang="en-US" sz="1800" b="0" i="0" u="none" strike="noStrike" cap="none" dirty="0" err="1">
                <a:solidFill>
                  <a:schemeClr val="dk1"/>
                </a:solidFill>
                <a:latin typeface="Calibri"/>
                <a:ea typeface="Calibri"/>
                <a:cs typeface="Calibri"/>
                <a:sym typeface="Calibri"/>
              </a:rPr>
              <a:t>No|C</a:t>
            </a:r>
            <a:r>
              <a:rPr lang="en-US" sz="1800" b="0" i="0" u="none" strike="noStrike" cap="none" dirty="0">
                <a:solidFill>
                  <a:schemeClr val="dk1"/>
                </a:solidFill>
                <a:latin typeface="Calibri"/>
                <a:ea typeface="Calibri"/>
                <a:cs typeface="Calibri"/>
                <a:sym typeface="Calibri"/>
              </a:rPr>
              <a:t>=Yes) * P(A2 (married)=Yes| C=Yes) * P(A3 (income)=120|C=Yes)] *(3/10)</a:t>
            </a:r>
            <a:endParaRPr sz="1800" b="0" i="0" u="none" strike="noStrike" cap="none" dirty="0">
              <a:solidFill>
                <a:schemeClr val="dk1"/>
              </a:solidFill>
              <a:latin typeface="Calibri"/>
              <a:ea typeface="Calibri"/>
              <a:cs typeface="Calibri"/>
              <a:sym typeface="Calibri"/>
            </a:endParaRPr>
          </a:p>
          <a:p>
            <a:pPr marL="292100" marR="0" lvl="0" indent="-292100" algn="l" rtl="0">
              <a:spcBef>
                <a:spcPts val="580"/>
              </a:spcBef>
              <a:spcAft>
                <a:spcPts val="0"/>
              </a:spcAft>
              <a:buClr>
                <a:srgbClr val="0C7B9C"/>
              </a:buClr>
              <a:buSzPts val="1350"/>
              <a:buFont typeface="Arial"/>
              <a:buNone/>
            </a:pPr>
            <a:r>
              <a:rPr lang="en-US" sz="1800" b="0" i="0" u="none" strike="noStrike" cap="none" dirty="0">
                <a:solidFill>
                  <a:schemeClr val="dk1"/>
                </a:solidFill>
                <a:latin typeface="Calibri"/>
                <a:ea typeface="Calibri"/>
                <a:cs typeface="Calibri"/>
                <a:sym typeface="Calibri"/>
              </a:rPr>
              <a:t> = [3/3 * 0/3 * 0  ] * (3/10) = </a:t>
            </a:r>
            <a:r>
              <a:rPr lang="en-US" sz="1800" b="1" i="0" u="none" strike="noStrike" cap="none" dirty="0">
                <a:solidFill>
                  <a:schemeClr val="dk1"/>
                </a:solidFill>
                <a:latin typeface="Calibri"/>
                <a:ea typeface="Calibri"/>
                <a:cs typeface="Calibri"/>
                <a:sym typeface="Calibri"/>
              </a:rPr>
              <a:t>0</a:t>
            </a:r>
            <a:endParaRPr dirty="0"/>
          </a:p>
          <a:p>
            <a:pPr marL="292100" marR="0" lvl="0" indent="-292100" algn="l" rtl="0">
              <a:spcBef>
                <a:spcPts val="580"/>
              </a:spcBef>
              <a:spcAft>
                <a:spcPts val="0"/>
              </a:spcAft>
              <a:buClr>
                <a:srgbClr val="0C7B9C"/>
              </a:buClr>
              <a:buSzPts val="1350"/>
              <a:buFont typeface="Arial"/>
              <a:buNone/>
            </a:pPr>
            <a:endParaRPr sz="1800" b="0" i="0" u="none" strike="noStrike" cap="none" dirty="0">
              <a:solidFill>
                <a:schemeClr val="dk1"/>
              </a:solidFill>
              <a:latin typeface="Calibri"/>
              <a:ea typeface="Calibri"/>
              <a:cs typeface="Calibri"/>
              <a:sym typeface="Calibri"/>
            </a:endParaRPr>
          </a:p>
          <a:p>
            <a:pPr marL="292100" marR="0" lvl="0" indent="-292100" algn="l" rtl="0">
              <a:spcBef>
                <a:spcPts val="580"/>
              </a:spcBef>
              <a:spcAft>
                <a:spcPts val="0"/>
              </a:spcAft>
              <a:buClr>
                <a:srgbClr val="0C7B9C"/>
              </a:buClr>
              <a:buSzPts val="1350"/>
              <a:buFont typeface="Arial"/>
              <a:buNone/>
            </a:pPr>
            <a:r>
              <a:rPr lang="en-US" sz="1800" b="1" i="0" u="none" strike="noStrike" cap="none" dirty="0">
                <a:solidFill>
                  <a:srgbClr val="C00000"/>
                </a:solidFill>
                <a:latin typeface="Calibri"/>
                <a:ea typeface="Calibri"/>
                <a:cs typeface="Calibri"/>
                <a:sym typeface="Calibri"/>
              </a:rPr>
              <a:t>P(A1,A2,A3|C=No) P(C=No)   &gt; P(A1,A2,A3|C=Yes) P(C-Yes)</a:t>
            </a:r>
            <a:br>
              <a:rPr lang="en-US" sz="1800" b="0" i="0" u="none" strike="noStrike" cap="none" dirty="0">
                <a:solidFill>
                  <a:srgbClr val="C00000"/>
                </a:solidFill>
                <a:latin typeface="Calibri"/>
                <a:ea typeface="Calibri"/>
                <a:cs typeface="Calibri"/>
                <a:sym typeface="Calibri"/>
              </a:rPr>
            </a:br>
            <a:r>
              <a:rPr lang="en-US" sz="1800" b="0" i="0" u="none" strike="noStrike" cap="none" dirty="0">
                <a:solidFill>
                  <a:srgbClr val="C00000"/>
                </a:solidFill>
                <a:latin typeface="Calibri"/>
                <a:ea typeface="Calibri"/>
                <a:cs typeface="Calibri"/>
                <a:sym typeface="Calibri"/>
              </a:rPr>
              <a:t>      </a:t>
            </a:r>
            <a:r>
              <a:rPr lang="en-US" sz="1800" b="1" i="0" u="none" strike="noStrike" cap="none" dirty="0">
                <a:solidFill>
                  <a:srgbClr val="C00000"/>
                </a:solidFill>
                <a:latin typeface="Calibri"/>
                <a:ea typeface="Calibri"/>
                <a:cs typeface="Calibri"/>
                <a:sym typeface="Calibri"/>
              </a:rPr>
              <a:t> Class = No</a:t>
            </a:r>
            <a:endParaRPr dirty="0"/>
          </a:p>
        </p:txBody>
      </p:sp>
      <p:sp>
        <p:nvSpPr>
          <p:cNvPr id="188" name="Google Shape;188;p11"/>
          <p:cNvSpPr txBox="1">
            <a:spLocks noGrp="1"/>
          </p:cNvSpPr>
          <p:nvPr>
            <p:ph type="title"/>
          </p:nvPr>
        </p:nvSpPr>
        <p:spPr>
          <a:xfrm>
            <a:off x="188189" y="147402"/>
            <a:ext cx="7599706" cy="76825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200"/>
              <a:t>Example of Naïve Bayes Classifier</a:t>
            </a:r>
            <a:endParaRPr/>
          </a:p>
        </p:txBody>
      </p:sp>
      <p:sp>
        <p:nvSpPr>
          <p:cNvPr id="189" name="Google Shape;189;p11"/>
          <p:cNvSpPr txBox="1"/>
          <p:nvPr/>
        </p:nvSpPr>
        <p:spPr>
          <a:xfrm>
            <a:off x="252164" y="1069463"/>
            <a:ext cx="557814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rgbClr val="487B78"/>
                </a:solidFill>
                <a:latin typeface="Calibri"/>
                <a:ea typeface="Calibri"/>
                <a:cs typeface="Calibri"/>
                <a:sym typeface="Calibri"/>
              </a:rPr>
              <a:t>Given a Test Record X, </a:t>
            </a:r>
            <a:r>
              <a:rPr lang="en-US" sz="1600" b="1" i="0" u="sng" strike="noStrike" cap="none">
                <a:solidFill>
                  <a:srgbClr val="487B78"/>
                </a:solidFill>
                <a:latin typeface="Calibri"/>
                <a:ea typeface="Calibri"/>
                <a:cs typeface="Calibri"/>
                <a:sym typeface="Calibri"/>
              </a:rPr>
              <a:t>classify as Evade Class (C) =Yes or No:</a:t>
            </a:r>
            <a:endParaRPr/>
          </a:p>
          <a:p>
            <a:pPr marL="0" marR="0" lvl="0" indent="0" algn="l" rtl="0">
              <a:spcBef>
                <a:spcPts val="800"/>
              </a:spcBef>
              <a:spcAft>
                <a:spcPts val="0"/>
              </a:spcAft>
              <a:buNone/>
            </a:pPr>
            <a:r>
              <a:rPr lang="en-US" sz="1600" b="1" i="0" u="none" strike="noStrike" cap="none">
                <a:solidFill>
                  <a:srgbClr val="487B78"/>
                </a:solidFill>
                <a:latin typeface="Calibri"/>
                <a:ea typeface="Calibri"/>
                <a:cs typeface="Calibri"/>
                <a:sym typeface="Calibri"/>
              </a:rPr>
              <a:t>Let record X =  {Refund R=No, Married M=Yes, Income I =120K}</a:t>
            </a:r>
            <a:endParaRPr/>
          </a:p>
          <a:p>
            <a:pPr marL="0" marR="0" lvl="0" indent="0" algn="l" rtl="0">
              <a:spcBef>
                <a:spcPts val="800"/>
              </a:spcBef>
              <a:spcAft>
                <a:spcPts val="0"/>
              </a:spcAft>
              <a:buNone/>
            </a:pPr>
            <a:r>
              <a:rPr lang="en-US" sz="1600" b="1" i="0" u="none" strike="noStrike" cap="none">
                <a:solidFill>
                  <a:srgbClr val="487B78"/>
                </a:solidFill>
                <a:latin typeface="Calibri"/>
                <a:ea typeface="Calibri"/>
                <a:cs typeface="Calibri"/>
                <a:sym typeface="Calibri"/>
              </a:rPr>
              <a:t>So, attribute A1 is Refund, attribute A2 is Married, and Attribute A3 is Income</a:t>
            </a:r>
            <a:endParaRPr sz="1600" b="1" i="0" u="none" strike="noStrike" cap="none">
              <a:solidFill>
                <a:srgbClr val="487B78"/>
              </a:solidFill>
              <a:latin typeface="Calibri"/>
              <a:ea typeface="Calibri"/>
              <a:cs typeface="Calibri"/>
              <a:sym typeface="Calibri"/>
            </a:endParaRPr>
          </a:p>
        </p:txBody>
      </p:sp>
      <p:graphicFrame>
        <p:nvGraphicFramePr>
          <p:cNvPr id="190" name="Google Shape;190;p11"/>
          <p:cNvGraphicFramePr/>
          <p:nvPr/>
        </p:nvGraphicFramePr>
        <p:xfrm>
          <a:off x="6084555" y="208221"/>
          <a:ext cx="3059445" cy="2979778"/>
        </p:xfrm>
        <a:graphic>
          <a:graphicData uri="http://schemas.openxmlformats.org/presentationml/2006/ole">
            <mc:AlternateContent xmlns:mc="http://schemas.openxmlformats.org/markup-compatibility/2006">
              <mc:Choice xmlns:v="urn:schemas-microsoft-com:vml" Requires="v">
                <p:oleObj r:id="rId3" imgW="3059445" imgH="2979778" progId="Visio.Drawing.11">
                  <p:embed/>
                </p:oleObj>
              </mc:Choice>
              <mc:Fallback>
                <p:oleObj r:id="rId3" imgW="3059445" imgH="2979778" progId="Visio.Drawing.11">
                  <p:embed/>
                  <p:pic>
                    <p:nvPicPr>
                      <p:cNvPr id="190" name="Google Shape;190;p11"/>
                      <p:cNvPicPr preferRelativeResize="0"/>
                      <p:nvPr/>
                    </p:nvPicPr>
                    <p:blipFill rotWithShape="1">
                      <a:blip r:embed="rId4">
                        <a:alphaModFix/>
                      </a:blip>
                      <a:srcRect t="19971"/>
                      <a:stretch/>
                    </p:blipFill>
                    <p:spPr>
                      <a:xfrm>
                        <a:off x="6084555" y="208221"/>
                        <a:ext cx="3059445" cy="2979778"/>
                      </a:xfrm>
                      <a:prstGeom prst="rect">
                        <a:avLst/>
                      </a:prstGeom>
                      <a:noFill/>
                      <a:ln>
                        <a:noFill/>
                      </a:ln>
                    </p:spPr>
                  </p:pic>
                </p:oleObj>
              </mc:Fallback>
            </mc:AlternateContent>
          </a:graphicData>
        </a:graphic>
      </p:graphicFrame>
      <p:sp>
        <p:nvSpPr>
          <p:cNvPr id="2" name="Date Placeholder 1">
            <a:extLst>
              <a:ext uri="{FF2B5EF4-FFF2-40B4-BE49-F238E27FC236}">
                <a16:creationId xmlns:a16="http://schemas.microsoft.com/office/drawing/2014/main" id="{FD6D0C91-7AEE-E79A-4532-A3FB001336A4}"/>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584582CC-F6AF-4375-9767-B9CBA87683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body" idx="1"/>
          </p:nvPr>
        </p:nvSpPr>
        <p:spPr>
          <a:xfrm>
            <a:off x="4455815" y="1291526"/>
            <a:ext cx="4419600" cy="5181600"/>
          </a:xfrm>
          <a:prstGeom prst="rect">
            <a:avLst/>
          </a:prstGeom>
          <a:noFill/>
          <a:ln>
            <a:noFill/>
          </a:ln>
        </p:spPr>
        <p:txBody>
          <a:bodyPr spcFirstLastPara="1" wrap="square" lIns="0" tIns="45700" rIns="0" bIns="45700" anchor="t" anchorCtr="0">
            <a:normAutofit/>
          </a:bodyPr>
          <a:lstStyle/>
          <a:p>
            <a:pPr marL="91440" lvl="0" indent="-152400" algn="l" rtl="0">
              <a:lnSpc>
                <a:spcPct val="90000"/>
              </a:lnSpc>
              <a:spcBef>
                <a:spcPts val="0"/>
              </a:spcBef>
              <a:spcAft>
                <a:spcPts val="0"/>
              </a:spcAft>
              <a:buSzPts val="2400"/>
              <a:buFont typeface="Arial"/>
              <a:buChar char="●"/>
            </a:pPr>
            <a:r>
              <a:rPr lang="en-US" sz="2400" dirty="0"/>
              <a:t>Normal distribution:</a:t>
            </a:r>
            <a:endParaRPr dirty="0"/>
          </a:p>
          <a:p>
            <a:pPr marL="384048" lvl="1" indent="-30479" algn="l" rtl="0">
              <a:lnSpc>
                <a:spcPct val="90000"/>
              </a:lnSpc>
              <a:spcBef>
                <a:spcPts val="400"/>
              </a:spcBef>
              <a:spcAft>
                <a:spcPts val="0"/>
              </a:spcAft>
              <a:buSzPts val="2400"/>
              <a:buFont typeface="Arial"/>
              <a:buNone/>
            </a:pPr>
            <a:endParaRPr sz="2400" dirty="0"/>
          </a:p>
          <a:p>
            <a:pPr marL="384048" lvl="1" indent="-30479" algn="l" rtl="0">
              <a:lnSpc>
                <a:spcPct val="90000"/>
              </a:lnSpc>
              <a:spcBef>
                <a:spcPts val="600"/>
              </a:spcBef>
              <a:spcAft>
                <a:spcPts val="0"/>
              </a:spcAft>
              <a:buSzPts val="2400"/>
              <a:buFont typeface="Arial"/>
              <a:buNone/>
            </a:pPr>
            <a:endParaRPr sz="2400" dirty="0"/>
          </a:p>
          <a:p>
            <a:pPr marL="384048" lvl="1" indent="-119379" algn="l" rtl="0">
              <a:lnSpc>
                <a:spcPct val="90000"/>
              </a:lnSpc>
              <a:spcBef>
                <a:spcPts val="600"/>
              </a:spcBef>
              <a:spcAft>
                <a:spcPts val="0"/>
              </a:spcAft>
              <a:buSzPts val="1000"/>
              <a:buFont typeface="Arial"/>
              <a:buNone/>
            </a:pPr>
            <a:endParaRPr sz="1000" dirty="0"/>
          </a:p>
          <a:p>
            <a:pPr marL="201168" lvl="1" indent="0" algn="l" rtl="0">
              <a:lnSpc>
                <a:spcPct val="90000"/>
              </a:lnSpc>
              <a:spcBef>
                <a:spcPts val="600"/>
              </a:spcBef>
              <a:spcAft>
                <a:spcPts val="0"/>
              </a:spcAft>
              <a:buSzPts val="2400"/>
              <a:buNone/>
            </a:pPr>
            <a:endParaRPr lang="en-US" sz="2400" dirty="0"/>
          </a:p>
          <a:p>
            <a:pPr marL="201168" lvl="1" indent="0" algn="l" rtl="0">
              <a:lnSpc>
                <a:spcPct val="90000"/>
              </a:lnSpc>
              <a:spcBef>
                <a:spcPts val="600"/>
              </a:spcBef>
              <a:spcAft>
                <a:spcPts val="0"/>
              </a:spcAft>
              <a:buSzPts val="2400"/>
              <a:buNone/>
            </a:pPr>
            <a:r>
              <a:rPr lang="en-US" sz="2400" dirty="0"/>
              <a:t>One for each (</a:t>
            </a:r>
            <a:r>
              <a:rPr lang="en-US" sz="2400" dirty="0" err="1"/>
              <a:t>X</a:t>
            </a:r>
            <a:r>
              <a:rPr lang="en-US" sz="2400" baseline="-25000" dirty="0" err="1"/>
              <a:t>i</a:t>
            </a:r>
            <a:r>
              <a:rPr lang="en-US" sz="2400" dirty="0" err="1"/>
              <a:t>,Y</a:t>
            </a:r>
            <a:r>
              <a:rPr lang="en-US" sz="2400" baseline="-25000" dirty="0" err="1"/>
              <a:t>i</a:t>
            </a:r>
            <a:r>
              <a:rPr lang="en-US" sz="2400" dirty="0"/>
              <a:t>) pair</a:t>
            </a:r>
            <a:endParaRPr dirty="0"/>
          </a:p>
          <a:p>
            <a:pPr marL="384048" lvl="1" indent="-132080" algn="l" rtl="0">
              <a:lnSpc>
                <a:spcPct val="90000"/>
              </a:lnSpc>
              <a:spcBef>
                <a:spcPts val="600"/>
              </a:spcBef>
              <a:spcAft>
                <a:spcPts val="0"/>
              </a:spcAft>
              <a:buSzPts val="800"/>
              <a:buFont typeface="Arial"/>
              <a:buNone/>
            </a:pPr>
            <a:endParaRPr sz="800" dirty="0"/>
          </a:p>
          <a:p>
            <a:pPr marL="91440" lvl="0" indent="-152400" algn="l" rtl="0">
              <a:lnSpc>
                <a:spcPct val="90000"/>
              </a:lnSpc>
              <a:spcBef>
                <a:spcPts val="1600"/>
              </a:spcBef>
              <a:spcAft>
                <a:spcPts val="0"/>
              </a:spcAft>
              <a:buSzPts val="2400"/>
              <a:buFont typeface="Arial"/>
              <a:buChar char="●"/>
            </a:pPr>
            <a:r>
              <a:rPr lang="en-US" sz="2400" dirty="0"/>
              <a:t>For (Income, Class=No):</a:t>
            </a:r>
            <a:endParaRPr dirty="0"/>
          </a:p>
          <a:p>
            <a:pPr marL="384048" lvl="1" indent="-182880" algn="l" rtl="0">
              <a:lnSpc>
                <a:spcPct val="90000"/>
              </a:lnSpc>
              <a:spcBef>
                <a:spcPts val="400"/>
              </a:spcBef>
              <a:spcAft>
                <a:spcPts val="0"/>
              </a:spcAft>
              <a:buSzPts val="2400"/>
              <a:buFont typeface="Arial"/>
              <a:buChar char="–"/>
            </a:pPr>
            <a:r>
              <a:rPr lang="en-US" sz="2400" dirty="0"/>
              <a:t>If Class=No</a:t>
            </a:r>
            <a:endParaRPr dirty="0"/>
          </a:p>
          <a:p>
            <a:pPr marL="566928" lvl="2" indent="-182880" algn="l" rtl="0">
              <a:lnSpc>
                <a:spcPct val="90000"/>
              </a:lnSpc>
              <a:spcBef>
                <a:spcPts val="600"/>
              </a:spcBef>
              <a:spcAft>
                <a:spcPts val="0"/>
              </a:spcAft>
              <a:buSzPts val="2000"/>
              <a:buFont typeface="Noto Sans Symbols"/>
              <a:buChar char="◆"/>
            </a:pPr>
            <a:r>
              <a:rPr lang="en-US" sz="2000" dirty="0"/>
              <a:t> </a:t>
            </a:r>
            <a:r>
              <a:rPr lang="en-US" sz="2000" b="1" dirty="0"/>
              <a:t>sample mean </a:t>
            </a:r>
            <a:r>
              <a:rPr lang="en-US" sz="2000" dirty="0"/>
              <a:t>= 110</a:t>
            </a:r>
            <a:endParaRPr dirty="0"/>
          </a:p>
          <a:p>
            <a:pPr marL="566928" lvl="2" indent="-182880" algn="l" rtl="0">
              <a:lnSpc>
                <a:spcPct val="90000"/>
              </a:lnSpc>
              <a:spcBef>
                <a:spcPts val="600"/>
              </a:spcBef>
              <a:spcAft>
                <a:spcPts val="0"/>
              </a:spcAft>
              <a:buSzPts val="2000"/>
              <a:buFont typeface="Noto Sans Symbols"/>
              <a:buChar char="◆"/>
            </a:pPr>
            <a:r>
              <a:rPr lang="en-US" sz="2000" dirty="0"/>
              <a:t> </a:t>
            </a:r>
            <a:r>
              <a:rPr lang="en-US" sz="2000" b="1" dirty="0"/>
              <a:t>sample variance </a:t>
            </a:r>
            <a:r>
              <a:rPr lang="en-US" sz="2000" dirty="0"/>
              <a:t>= 2975</a:t>
            </a:r>
            <a:endParaRPr dirty="0"/>
          </a:p>
          <a:p>
            <a:pPr marL="384048" lvl="1" indent="-182880" algn="l" rtl="0">
              <a:lnSpc>
                <a:spcPct val="90000"/>
              </a:lnSpc>
              <a:spcBef>
                <a:spcPts val="600"/>
              </a:spcBef>
              <a:spcAft>
                <a:spcPts val="0"/>
              </a:spcAft>
              <a:buSzPts val="2400"/>
              <a:buFont typeface="Arial"/>
              <a:buNone/>
            </a:pPr>
            <a:endParaRPr sz="2400" dirty="0"/>
          </a:p>
        </p:txBody>
      </p:sp>
      <p:sp>
        <p:nvSpPr>
          <p:cNvPr id="196" name="Google Shape;196;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197" name="Google Shape;197;p12"/>
          <p:cNvGraphicFramePr/>
          <p:nvPr>
            <p:extLst>
              <p:ext uri="{D42A27DB-BD31-4B8C-83A1-F6EECF244321}">
                <p14:modId xmlns:p14="http://schemas.microsoft.com/office/powerpoint/2010/main" val="2411220849"/>
              </p:ext>
            </p:extLst>
          </p:nvPr>
        </p:nvGraphicFramePr>
        <p:xfrm>
          <a:off x="363662" y="1409700"/>
          <a:ext cx="4195763" cy="4038600"/>
        </p:xfrm>
        <a:graphic>
          <a:graphicData uri="http://schemas.openxmlformats.org/presentationml/2006/ole">
            <mc:AlternateContent xmlns:mc="http://schemas.openxmlformats.org/markup-compatibility/2006">
              <mc:Choice xmlns:v="urn:schemas-microsoft-com:vml" Requires="v">
                <p:oleObj r:id="rId3" imgW="4195763" imgH="4038600" progId="Visio.Drawing.6">
                  <p:embed/>
                </p:oleObj>
              </mc:Choice>
              <mc:Fallback>
                <p:oleObj r:id="rId3" imgW="4195763" imgH="4038600" progId="Visio.Drawing.6">
                  <p:embed/>
                  <p:pic>
                    <p:nvPicPr>
                      <p:cNvPr id="197" name="Google Shape;197;p12"/>
                      <p:cNvPicPr preferRelativeResize="0"/>
                      <p:nvPr/>
                    </p:nvPicPr>
                    <p:blipFill rotWithShape="1">
                      <a:blip r:embed="rId4">
                        <a:alphaModFix/>
                      </a:blip>
                      <a:srcRect t="20895"/>
                      <a:stretch/>
                    </p:blipFill>
                    <p:spPr>
                      <a:xfrm>
                        <a:off x="363662" y="1409700"/>
                        <a:ext cx="4195763" cy="4038600"/>
                      </a:xfrm>
                      <a:prstGeom prst="rect">
                        <a:avLst/>
                      </a:prstGeom>
                      <a:noFill/>
                      <a:ln>
                        <a:noFill/>
                      </a:ln>
                    </p:spPr>
                  </p:pic>
                </p:oleObj>
              </mc:Fallback>
            </mc:AlternateContent>
          </a:graphicData>
        </a:graphic>
      </p:graphicFrame>
      <p:pic>
        <p:nvPicPr>
          <p:cNvPr id="198" name="Google Shape;198;p12"/>
          <p:cNvPicPr preferRelativeResize="0"/>
          <p:nvPr/>
        </p:nvPicPr>
        <p:blipFill rotWithShape="1">
          <a:blip r:embed="rId5">
            <a:alphaModFix/>
          </a:blip>
          <a:srcRect/>
          <a:stretch/>
        </p:blipFill>
        <p:spPr>
          <a:xfrm>
            <a:off x="5337867" y="1721894"/>
            <a:ext cx="3352800" cy="1085850"/>
          </a:xfrm>
          <a:prstGeom prst="rect">
            <a:avLst/>
          </a:prstGeom>
          <a:noFill/>
          <a:ln>
            <a:noFill/>
          </a:ln>
        </p:spPr>
      </p:pic>
      <p:pic>
        <p:nvPicPr>
          <p:cNvPr id="199" name="Google Shape;199;p12"/>
          <p:cNvPicPr preferRelativeResize="0"/>
          <p:nvPr/>
        </p:nvPicPr>
        <p:blipFill rotWithShape="1">
          <a:blip r:embed="rId6">
            <a:alphaModFix/>
          </a:blip>
          <a:srcRect/>
          <a:stretch/>
        </p:blipFill>
        <p:spPr>
          <a:xfrm>
            <a:off x="519191" y="5390899"/>
            <a:ext cx="7873247" cy="975538"/>
          </a:xfrm>
          <a:prstGeom prst="rect">
            <a:avLst/>
          </a:prstGeom>
          <a:noFill/>
          <a:ln>
            <a:noFill/>
          </a:ln>
        </p:spPr>
      </p:pic>
      <p:sp>
        <p:nvSpPr>
          <p:cNvPr id="200" name="Google Shape;200;p12"/>
          <p:cNvSpPr txBox="1"/>
          <p:nvPr/>
        </p:nvSpPr>
        <p:spPr>
          <a:xfrm>
            <a:off x="301271" y="326824"/>
            <a:ext cx="64288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If an attribute (such as Taxable Income) is numeric, you can either discretize or you can use a likelihood to estimate the prob.  </a:t>
            </a:r>
            <a:endParaRPr sz="1800" b="1">
              <a:solidFill>
                <a:schemeClr val="dk1"/>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66A0005E-CB6E-112F-3CEA-212C42F97981}"/>
              </a:ext>
            </a:extLst>
          </p:cNvPr>
          <p:cNvSpPr>
            <a:spLocks noGrp="1"/>
          </p:cNvSpPr>
          <p:nvPr>
            <p:ph type="dt" idx="10"/>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1043492" y="456164"/>
            <a:ext cx="7024744" cy="1143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Naïve Bayes Classifier</a:t>
            </a:r>
            <a:endParaRPr/>
          </a:p>
        </p:txBody>
      </p:sp>
      <p:sp>
        <p:nvSpPr>
          <p:cNvPr id="212" name="Google Shape;212;p14"/>
          <p:cNvSpPr txBox="1">
            <a:spLocks noGrp="1"/>
          </p:cNvSpPr>
          <p:nvPr>
            <p:ph type="body" idx="1"/>
          </p:nvPr>
        </p:nvSpPr>
        <p:spPr>
          <a:xfrm>
            <a:off x="303752" y="1924492"/>
            <a:ext cx="6777317" cy="3508977"/>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b="1">
                <a:solidFill>
                  <a:srgbClr val="0070C0"/>
                </a:solidFill>
              </a:rPr>
              <a:t>If one of the conditional probability is zero</a:t>
            </a:r>
            <a:r>
              <a:rPr lang="en-US"/>
              <a:t>, then the entire expression becomes zero.</a:t>
            </a:r>
            <a:endParaRPr/>
          </a:p>
          <a:p>
            <a:pPr marL="91440" lvl="0" indent="-127000" algn="l" rtl="0">
              <a:lnSpc>
                <a:spcPct val="90000"/>
              </a:lnSpc>
              <a:spcBef>
                <a:spcPts val="1400"/>
              </a:spcBef>
              <a:spcAft>
                <a:spcPts val="0"/>
              </a:spcAft>
              <a:buSzPts val="2000"/>
              <a:buChar char=" "/>
            </a:pPr>
            <a:r>
              <a:rPr lang="en-US"/>
              <a:t>Reference: Page 224 in Intro Data Mining Ed. 2</a:t>
            </a:r>
            <a:endParaRPr/>
          </a:p>
          <a:p>
            <a:pPr marL="91440" lvl="0" indent="-127000" algn="l" rtl="0">
              <a:lnSpc>
                <a:spcPct val="90000"/>
              </a:lnSpc>
              <a:spcBef>
                <a:spcPts val="1400"/>
              </a:spcBef>
              <a:spcAft>
                <a:spcPts val="0"/>
              </a:spcAft>
              <a:buSzPts val="2000"/>
              <a:buChar char=" "/>
            </a:pPr>
            <a:r>
              <a:rPr lang="en-US" b="1"/>
              <a:t>Probability estimation (and smoothing):</a:t>
            </a:r>
            <a:endParaRPr b="1"/>
          </a:p>
          <a:p>
            <a:pPr marL="384048" lvl="1" indent="-182880" algn="l" rtl="0">
              <a:lnSpc>
                <a:spcPct val="90000"/>
              </a:lnSpc>
              <a:spcBef>
                <a:spcPts val="400"/>
              </a:spcBef>
              <a:spcAft>
                <a:spcPts val="0"/>
              </a:spcAft>
              <a:buSzPts val="1800"/>
              <a:buFont typeface="Arial"/>
              <a:buNone/>
            </a:pPr>
            <a:endParaRPr/>
          </a:p>
        </p:txBody>
      </p:sp>
      <p:pic>
        <p:nvPicPr>
          <p:cNvPr id="213" name="Google Shape;213;p14"/>
          <p:cNvPicPr preferRelativeResize="0"/>
          <p:nvPr/>
        </p:nvPicPr>
        <p:blipFill rotWithShape="1">
          <a:blip r:embed="rId3">
            <a:alphaModFix/>
          </a:blip>
          <a:srcRect/>
          <a:stretch/>
        </p:blipFill>
        <p:spPr>
          <a:xfrm>
            <a:off x="1406935" y="3458086"/>
            <a:ext cx="4343400" cy="2703512"/>
          </a:xfrm>
          <a:prstGeom prst="rect">
            <a:avLst/>
          </a:prstGeom>
          <a:noFill/>
          <a:ln>
            <a:noFill/>
          </a:ln>
        </p:spPr>
      </p:pic>
      <p:sp>
        <p:nvSpPr>
          <p:cNvPr id="214" name="Google Shape;214;p14"/>
          <p:cNvSpPr txBox="1"/>
          <p:nvPr/>
        </p:nvSpPr>
        <p:spPr>
          <a:xfrm>
            <a:off x="6019800" y="3581400"/>
            <a:ext cx="2743200" cy="1311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a:solidFill>
                  <a:schemeClr val="dk1"/>
                </a:solidFill>
                <a:latin typeface="Times New Roman"/>
                <a:ea typeface="Times New Roman"/>
                <a:cs typeface="Times New Roman"/>
                <a:sym typeface="Times New Roman"/>
              </a:rPr>
              <a:t>c: number of classes</a:t>
            </a:r>
            <a:endParaRPr/>
          </a:p>
          <a:p>
            <a:pPr marL="0" marR="0" lvl="0" indent="0" algn="l" rtl="0">
              <a:spcBef>
                <a:spcPts val="1000"/>
              </a:spcBef>
              <a:spcAft>
                <a:spcPts val="0"/>
              </a:spcAft>
              <a:buNone/>
            </a:pPr>
            <a:r>
              <a:rPr lang="en-US" sz="2000" b="0">
                <a:solidFill>
                  <a:schemeClr val="dk1"/>
                </a:solidFill>
                <a:latin typeface="Times New Roman"/>
                <a:ea typeface="Times New Roman"/>
                <a:cs typeface="Times New Roman"/>
                <a:sym typeface="Times New Roman"/>
              </a:rPr>
              <a:t>p: prior probability</a:t>
            </a:r>
            <a:endParaRPr/>
          </a:p>
          <a:p>
            <a:pPr marL="0" marR="0" lvl="0" indent="0" algn="l" rtl="0">
              <a:spcBef>
                <a:spcPts val="1000"/>
              </a:spcBef>
              <a:spcAft>
                <a:spcPts val="0"/>
              </a:spcAft>
              <a:buNone/>
            </a:pPr>
            <a:r>
              <a:rPr lang="en-US" sz="2000" b="0">
                <a:solidFill>
                  <a:schemeClr val="dk1"/>
                </a:solidFill>
                <a:latin typeface="Times New Roman"/>
                <a:ea typeface="Times New Roman"/>
                <a:cs typeface="Times New Roman"/>
                <a:sym typeface="Times New Roman"/>
              </a:rPr>
              <a:t>m: parameter</a:t>
            </a:r>
            <a:endParaRPr/>
          </a:p>
        </p:txBody>
      </p:sp>
      <p:sp>
        <p:nvSpPr>
          <p:cNvPr id="2" name="Date Placeholder 1">
            <a:extLst>
              <a:ext uri="{FF2B5EF4-FFF2-40B4-BE49-F238E27FC236}">
                <a16:creationId xmlns:a16="http://schemas.microsoft.com/office/drawing/2014/main" id="{93F7AC51-410E-E57A-79C8-DB9C955A4301}"/>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CC82E581-B3AB-AE92-B7EA-08046CEC8D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759886" y="6256962"/>
            <a:ext cx="7567110" cy="558649"/>
          </a:xfrm>
          <a:prstGeom prst="rect">
            <a:avLst/>
          </a:prstGeom>
          <a:solidFill>
            <a:schemeClr val="lt2"/>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200"/>
              <a:t>Example: Naïve Bayes Classifier</a:t>
            </a:r>
            <a:endParaRPr sz="3200" b="1">
              <a:solidFill>
                <a:srgbClr val="0070C0"/>
              </a:solidFill>
            </a:endParaRPr>
          </a:p>
        </p:txBody>
      </p:sp>
      <p:graphicFrame>
        <p:nvGraphicFramePr>
          <p:cNvPr id="220" name="Google Shape;220;p15"/>
          <p:cNvGraphicFramePr/>
          <p:nvPr/>
        </p:nvGraphicFramePr>
        <p:xfrm>
          <a:off x="4862316" y="527081"/>
          <a:ext cx="3981093" cy="338510"/>
        </p:xfrm>
        <a:graphic>
          <a:graphicData uri="http://schemas.openxmlformats.org/presentationml/2006/ole">
            <mc:AlternateContent xmlns:mc="http://schemas.openxmlformats.org/markup-compatibility/2006">
              <mc:Choice xmlns:v="urn:schemas-microsoft-com:vml" Requires="v">
                <p:oleObj r:id="rId3" imgW="3981093" imgH="338510" progId="Excel.Sheet.8">
                  <p:embed/>
                </p:oleObj>
              </mc:Choice>
              <mc:Fallback>
                <p:oleObj r:id="rId3" imgW="3981093" imgH="338510" progId="Excel.Sheet.8">
                  <p:embed/>
                  <p:pic>
                    <p:nvPicPr>
                      <p:cNvPr id="220" name="Google Shape;220;p15"/>
                      <p:cNvPicPr preferRelativeResize="0"/>
                      <p:nvPr/>
                    </p:nvPicPr>
                    <p:blipFill rotWithShape="1">
                      <a:blip r:embed="rId4">
                        <a:alphaModFix/>
                      </a:blip>
                      <a:srcRect/>
                      <a:stretch/>
                    </p:blipFill>
                    <p:spPr>
                      <a:xfrm>
                        <a:off x="4862316" y="527081"/>
                        <a:ext cx="3981093" cy="338510"/>
                      </a:xfrm>
                      <a:prstGeom prst="rect">
                        <a:avLst/>
                      </a:prstGeom>
                      <a:noFill/>
                      <a:ln>
                        <a:noFill/>
                      </a:ln>
                    </p:spPr>
                  </p:pic>
                </p:oleObj>
              </mc:Fallback>
            </mc:AlternateContent>
          </a:graphicData>
        </a:graphic>
      </p:graphicFrame>
      <p:sp>
        <p:nvSpPr>
          <p:cNvPr id="221" name="Google Shape;221;p15"/>
          <p:cNvSpPr txBox="1"/>
          <p:nvPr/>
        </p:nvSpPr>
        <p:spPr>
          <a:xfrm>
            <a:off x="4993239" y="1909621"/>
            <a:ext cx="371924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 attributes (not including “Name” which is not a useful variable.  A1 is GB, A2 is CF, A3 is LW, A4 is HL.</a:t>
            </a:r>
            <a:endParaRPr sz="1800" dirty="0">
              <a:solidFill>
                <a:schemeClr val="dk1"/>
              </a:solidFill>
              <a:latin typeface="Calibri"/>
              <a:ea typeface="Calibri"/>
              <a:cs typeface="Calibri"/>
              <a:sym typeface="Calibri"/>
            </a:endParaRPr>
          </a:p>
          <a:p>
            <a:pPr marL="0" marR="0" lvl="0" indent="0" algn="l" rtl="0">
              <a:spcBef>
                <a:spcPts val="900"/>
              </a:spcBef>
              <a:spcAft>
                <a:spcPts val="0"/>
              </a:spcAft>
              <a:buNone/>
            </a:pPr>
            <a:r>
              <a:rPr lang="en-US" sz="1800" dirty="0">
                <a:solidFill>
                  <a:schemeClr val="dk1"/>
                </a:solidFill>
                <a:latin typeface="Calibri"/>
                <a:ea typeface="Calibri"/>
                <a:cs typeface="Calibri"/>
                <a:sym typeface="Calibri"/>
              </a:rPr>
              <a:t>M: mammals   (7 here)</a:t>
            </a:r>
            <a:endParaRPr sz="1800" dirty="0">
              <a:solidFill>
                <a:schemeClr val="dk1"/>
              </a:solidFill>
              <a:latin typeface="Calibri"/>
              <a:ea typeface="Calibri"/>
              <a:cs typeface="Calibri"/>
              <a:sym typeface="Calibri"/>
            </a:endParaRPr>
          </a:p>
          <a:p>
            <a:pPr marL="0" marR="0" lvl="0" indent="0" algn="l" rtl="0">
              <a:spcBef>
                <a:spcPts val="900"/>
              </a:spcBef>
              <a:spcAft>
                <a:spcPts val="0"/>
              </a:spcAft>
              <a:buNone/>
            </a:pPr>
            <a:r>
              <a:rPr lang="en-US" sz="1800" dirty="0">
                <a:solidFill>
                  <a:schemeClr val="dk1"/>
                </a:solidFill>
                <a:latin typeface="Calibri"/>
                <a:ea typeface="Calibri"/>
                <a:cs typeface="Calibri"/>
                <a:sym typeface="Calibri"/>
              </a:rPr>
              <a:t>N: non-mammals   (13 here)</a:t>
            </a:r>
            <a:endParaRPr sz="1800" dirty="0">
              <a:solidFill>
                <a:schemeClr val="dk1"/>
              </a:solidFill>
              <a:latin typeface="Calibri"/>
              <a:ea typeface="Calibri"/>
              <a:cs typeface="Calibri"/>
              <a:sym typeface="Calibri"/>
            </a:endParaRPr>
          </a:p>
        </p:txBody>
      </p:sp>
      <p:graphicFrame>
        <p:nvGraphicFramePr>
          <p:cNvPr id="222" name="Google Shape;222;p15"/>
          <p:cNvGraphicFramePr/>
          <p:nvPr/>
        </p:nvGraphicFramePr>
        <p:xfrm>
          <a:off x="78645" y="131841"/>
          <a:ext cx="4653320" cy="3353128"/>
        </p:xfrm>
        <a:graphic>
          <a:graphicData uri="http://schemas.openxmlformats.org/presentationml/2006/ole">
            <mc:AlternateContent xmlns:mc="http://schemas.openxmlformats.org/markup-compatibility/2006">
              <mc:Choice xmlns:v="urn:schemas-microsoft-com:vml" Requires="v">
                <p:oleObj r:id="rId5" imgW="4653320" imgH="3353128" progId="Excel.Sheet.8">
                  <p:embed/>
                </p:oleObj>
              </mc:Choice>
              <mc:Fallback>
                <p:oleObj r:id="rId5" imgW="4653320" imgH="3353128" progId="Excel.Sheet.8">
                  <p:embed/>
                  <p:pic>
                    <p:nvPicPr>
                      <p:cNvPr id="222" name="Google Shape;222;p15"/>
                      <p:cNvPicPr preferRelativeResize="0"/>
                      <p:nvPr/>
                    </p:nvPicPr>
                    <p:blipFill rotWithShape="1">
                      <a:blip r:embed="rId6">
                        <a:alphaModFix/>
                      </a:blip>
                      <a:srcRect/>
                      <a:stretch/>
                    </p:blipFill>
                    <p:spPr>
                      <a:xfrm>
                        <a:off x="78645" y="131841"/>
                        <a:ext cx="4653320" cy="3353128"/>
                      </a:xfrm>
                      <a:prstGeom prst="rect">
                        <a:avLst/>
                      </a:prstGeom>
                      <a:solidFill>
                        <a:srgbClr val="F6F8F9"/>
                      </a:solidFill>
                      <a:ln>
                        <a:noFill/>
                      </a:ln>
                    </p:spPr>
                  </p:pic>
                </p:oleObj>
              </mc:Fallback>
            </mc:AlternateContent>
          </a:graphicData>
        </a:graphic>
      </p:graphicFrame>
      <p:sp>
        <p:nvSpPr>
          <p:cNvPr id="223" name="Google Shape;223;p15"/>
          <p:cNvSpPr txBox="1"/>
          <p:nvPr/>
        </p:nvSpPr>
        <p:spPr>
          <a:xfrm>
            <a:off x="64828" y="4015927"/>
            <a:ext cx="895722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P(</a:t>
            </a:r>
            <a:r>
              <a:rPr lang="en-US" sz="1600" b="1">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|M)</a:t>
            </a:r>
            <a:r>
              <a:rPr lang="en-US" sz="1600" b="1">
                <a:solidFill>
                  <a:srgbClr val="0070C0"/>
                </a:solidFill>
                <a:latin typeface="Calibri"/>
                <a:ea typeface="Calibri"/>
                <a:cs typeface="Calibri"/>
                <a:sym typeface="Calibri"/>
              </a:rPr>
              <a:t>P(M)</a:t>
            </a:r>
            <a:r>
              <a:rPr lang="en-US" sz="16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P(GB=yes|M)*P(CF=no|M)*P(LW=yes|M)*P(HL=no|M)*</a:t>
            </a:r>
            <a:r>
              <a:rPr lang="en-US" sz="1600" b="1">
                <a:solidFill>
                  <a:srgbClr val="0070C0"/>
                </a:solidFill>
                <a:latin typeface="Calibri"/>
                <a:ea typeface="Calibri"/>
                <a:cs typeface="Calibri"/>
                <a:sym typeface="Calibri"/>
              </a:rPr>
              <a:t>P(M)</a:t>
            </a:r>
            <a:r>
              <a:rPr lang="en-US" sz="16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(6/7)*(6/7)*(2/7)*(2/7)*</a:t>
            </a:r>
            <a:r>
              <a:rPr lang="en-US" sz="1600" b="1">
                <a:solidFill>
                  <a:srgbClr val="0070C0"/>
                </a:solidFill>
                <a:latin typeface="Calibri"/>
                <a:ea typeface="Calibri"/>
                <a:cs typeface="Calibri"/>
                <a:sym typeface="Calibri"/>
              </a:rPr>
              <a:t>(7/20)</a:t>
            </a:r>
            <a:r>
              <a:rPr lang="en-US" sz="1600">
                <a:solidFill>
                  <a:schemeClr val="dk1"/>
                </a:solidFill>
                <a:latin typeface="Calibri"/>
                <a:ea typeface="Calibri"/>
                <a:cs typeface="Calibri"/>
                <a:sym typeface="Calibri"/>
              </a:rPr>
              <a:t> = .021</a:t>
            </a:r>
            <a:endParaRPr sz="1600" b="1">
              <a:solidFill>
                <a:srgbClr val="0070C0"/>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a:t>
            </a:r>
            <a:r>
              <a:rPr lang="en-US" sz="1600" b="1">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|N)</a:t>
            </a:r>
            <a:r>
              <a:rPr lang="en-US" sz="1600" b="1">
                <a:solidFill>
                  <a:srgbClr val="C00000"/>
                </a:solidFill>
                <a:latin typeface="Calibri"/>
                <a:ea typeface="Calibri"/>
                <a:cs typeface="Calibri"/>
                <a:sym typeface="Calibri"/>
              </a:rPr>
              <a:t>P(N)</a:t>
            </a:r>
            <a:r>
              <a:rPr lang="en-US" sz="1600">
                <a:solidFill>
                  <a:schemeClr val="dk1"/>
                </a:solidFill>
                <a:latin typeface="Calibri"/>
                <a:ea typeface="Calibri"/>
                <a:cs typeface="Calibri"/>
                <a:sym typeface="Calibri"/>
              </a:rPr>
              <a:t> =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P(GB=yes|N)*P(CF=no|N)*P(LW=yes|N)*P(HL=no|N)*</a:t>
            </a:r>
            <a:r>
              <a:rPr lang="en-US" sz="1600" b="1">
                <a:solidFill>
                  <a:srgbClr val="C00000"/>
                </a:solidFill>
                <a:latin typeface="Calibri"/>
                <a:ea typeface="Calibri"/>
                <a:cs typeface="Calibri"/>
                <a:sym typeface="Calibri"/>
              </a:rPr>
              <a:t>P(N)</a:t>
            </a:r>
            <a:r>
              <a:rPr lang="en-US" sz="16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(1/13)*(10/13)*(3/13)*(4/13)</a:t>
            </a:r>
            <a:r>
              <a:rPr lang="en-US" sz="1600" b="1">
                <a:solidFill>
                  <a:srgbClr val="C00000"/>
                </a:solidFill>
                <a:latin typeface="Calibri"/>
                <a:ea typeface="Calibri"/>
                <a:cs typeface="Calibri"/>
                <a:sym typeface="Calibri"/>
              </a:rPr>
              <a:t>*(13/20)</a:t>
            </a:r>
            <a:r>
              <a:rPr lang="en-US" sz="1600">
                <a:solidFill>
                  <a:schemeClr val="dk1"/>
                </a:solidFill>
                <a:latin typeface="Calibri"/>
                <a:ea typeface="Calibri"/>
                <a:cs typeface="Calibri"/>
                <a:sym typeface="Calibri"/>
              </a:rPr>
              <a:t> = .0027</a:t>
            </a:r>
            <a:endParaRPr sz="1600" b="1">
              <a:solidFill>
                <a:srgbClr val="C00000"/>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24" name="Google Shape;224;p15"/>
          <p:cNvSpPr txBox="1"/>
          <p:nvPr/>
        </p:nvSpPr>
        <p:spPr>
          <a:xfrm>
            <a:off x="0" y="3412378"/>
            <a:ext cx="1447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Training Data</a:t>
            </a:r>
            <a:endParaRPr sz="1800" b="1">
              <a:solidFill>
                <a:schemeClr val="dk1"/>
              </a:solidFill>
              <a:latin typeface="Calibri"/>
              <a:ea typeface="Calibri"/>
              <a:cs typeface="Calibri"/>
              <a:sym typeface="Calibri"/>
            </a:endParaRPr>
          </a:p>
        </p:txBody>
      </p:sp>
      <p:sp>
        <p:nvSpPr>
          <p:cNvPr id="225" name="Google Shape;225;p15"/>
          <p:cNvSpPr txBox="1"/>
          <p:nvPr/>
        </p:nvSpPr>
        <p:spPr>
          <a:xfrm>
            <a:off x="4731965" y="874602"/>
            <a:ext cx="13536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Testing Data</a:t>
            </a:r>
            <a:endParaRPr sz="1800" b="1">
              <a:solidFill>
                <a:schemeClr val="dk1"/>
              </a:solidFill>
              <a:latin typeface="Calibri"/>
              <a:ea typeface="Calibri"/>
              <a:cs typeface="Calibri"/>
              <a:sym typeface="Calibri"/>
            </a:endParaRPr>
          </a:p>
        </p:txBody>
      </p:sp>
      <p:sp>
        <p:nvSpPr>
          <p:cNvPr id="226" name="Google Shape;226;p15"/>
          <p:cNvSpPr txBox="1"/>
          <p:nvPr/>
        </p:nvSpPr>
        <p:spPr>
          <a:xfrm>
            <a:off x="5722707" y="4216273"/>
            <a:ext cx="3299346" cy="1477328"/>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Because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t>
            </a:r>
            <a:r>
              <a:rPr lang="en-US" sz="1800" b="1">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|M)</a:t>
            </a:r>
            <a:r>
              <a:rPr lang="en-US" sz="1800" b="1">
                <a:solidFill>
                  <a:srgbClr val="0070C0"/>
                </a:solidFill>
                <a:latin typeface="Calibri"/>
                <a:ea typeface="Calibri"/>
                <a:cs typeface="Calibri"/>
                <a:sym typeface="Calibri"/>
              </a:rPr>
              <a:t>P(M)</a:t>
            </a:r>
            <a:r>
              <a:rPr lang="en-US" sz="1800">
                <a:solidFill>
                  <a:schemeClr val="dk1"/>
                </a:solidFill>
                <a:latin typeface="Calibri"/>
                <a:ea typeface="Calibri"/>
                <a:cs typeface="Calibri"/>
                <a:sym typeface="Calibri"/>
              </a:rPr>
              <a:t> &gt; P(</a:t>
            </a:r>
            <a:r>
              <a:rPr lang="en-US" sz="1800" b="1">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|N)</a:t>
            </a:r>
            <a:r>
              <a:rPr lang="en-US" sz="1800" b="1">
                <a:solidFill>
                  <a:srgbClr val="C00000"/>
                </a:solidFill>
                <a:latin typeface="Calibri"/>
                <a:ea typeface="Calibri"/>
                <a:cs typeface="Calibri"/>
                <a:sym typeface="Calibri"/>
              </a:rPr>
              <a:t>P(N)</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answer is: </a:t>
            </a:r>
            <a:r>
              <a:rPr lang="en-US" sz="1800" b="1">
                <a:solidFill>
                  <a:schemeClr val="dk1"/>
                </a:solidFill>
                <a:latin typeface="Calibri"/>
                <a:ea typeface="Calibri"/>
                <a:cs typeface="Calibri"/>
                <a:sym typeface="Calibri"/>
              </a:rPr>
              <a:t>mammals</a:t>
            </a:r>
            <a:r>
              <a:rPr lang="en-US" sz="1800">
                <a:solidFill>
                  <a:schemeClr val="dk1"/>
                </a:solidFill>
                <a:latin typeface="Calibri"/>
                <a:ea typeface="Calibri"/>
                <a:cs typeface="Calibri"/>
                <a:sym typeface="Calibri"/>
              </a:rPr>
              <a:t> for the test data vector(row)</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4774AA74-A40C-5619-DFEE-018D371C8E5F}"/>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F5FA4808-9806-B3C4-3FE4-711AF3C123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759886" y="6256962"/>
            <a:ext cx="7567110" cy="558649"/>
          </a:xfrm>
          <a:prstGeom prst="rect">
            <a:avLst/>
          </a:prstGeom>
          <a:solidFill>
            <a:schemeClr val="lt2"/>
          </a:solid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en-US" sz="3200"/>
              <a:t>Example: Naïve Bayes Classifier: </a:t>
            </a:r>
            <a:r>
              <a:rPr lang="en-US" sz="3200" b="1">
                <a:solidFill>
                  <a:srgbClr val="0070C0"/>
                </a:solidFill>
              </a:rPr>
              <a:t>WITH LAPLACE</a:t>
            </a:r>
            <a:endParaRPr sz="3200" b="1">
              <a:solidFill>
                <a:srgbClr val="0070C0"/>
              </a:solidFill>
            </a:endParaRPr>
          </a:p>
        </p:txBody>
      </p:sp>
      <p:graphicFrame>
        <p:nvGraphicFramePr>
          <p:cNvPr id="232" name="Google Shape;232;p16"/>
          <p:cNvGraphicFramePr/>
          <p:nvPr>
            <p:extLst>
              <p:ext uri="{D42A27DB-BD31-4B8C-83A1-F6EECF244321}">
                <p14:modId xmlns:p14="http://schemas.microsoft.com/office/powerpoint/2010/main" val="2532409115"/>
              </p:ext>
            </p:extLst>
          </p:nvPr>
        </p:nvGraphicFramePr>
        <p:xfrm>
          <a:off x="5040960" y="576567"/>
          <a:ext cx="3981093" cy="338510"/>
        </p:xfrm>
        <a:graphic>
          <a:graphicData uri="http://schemas.openxmlformats.org/presentationml/2006/ole">
            <mc:AlternateContent xmlns:mc="http://schemas.openxmlformats.org/markup-compatibility/2006">
              <mc:Choice xmlns:v="urn:schemas-microsoft-com:vml" Requires="v">
                <p:oleObj r:id="rId3" imgW="3981093" imgH="338510" progId="Excel.Sheet.8">
                  <p:embed/>
                </p:oleObj>
              </mc:Choice>
              <mc:Fallback>
                <p:oleObj r:id="rId3" imgW="3981093" imgH="338510" progId="Excel.Sheet.8">
                  <p:embed/>
                  <p:pic>
                    <p:nvPicPr>
                      <p:cNvPr id="232" name="Google Shape;232;p16"/>
                      <p:cNvPicPr preferRelativeResize="0"/>
                      <p:nvPr/>
                    </p:nvPicPr>
                    <p:blipFill rotWithShape="1">
                      <a:blip r:embed="rId4">
                        <a:alphaModFix/>
                      </a:blip>
                      <a:srcRect/>
                      <a:stretch/>
                    </p:blipFill>
                    <p:spPr>
                      <a:xfrm>
                        <a:off x="5040960" y="576567"/>
                        <a:ext cx="3981093" cy="338510"/>
                      </a:xfrm>
                      <a:prstGeom prst="rect">
                        <a:avLst/>
                      </a:prstGeom>
                      <a:noFill/>
                      <a:ln>
                        <a:noFill/>
                      </a:ln>
                    </p:spPr>
                  </p:pic>
                </p:oleObj>
              </mc:Fallback>
            </mc:AlternateContent>
          </a:graphicData>
        </a:graphic>
      </p:graphicFrame>
      <p:sp>
        <p:nvSpPr>
          <p:cNvPr id="233" name="Google Shape;233;p16"/>
          <p:cNvSpPr txBox="1"/>
          <p:nvPr/>
        </p:nvSpPr>
        <p:spPr>
          <a:xfrm>
            <a:off x="5346110" y="1171683"/>
            <a:ext cx="3719245" cy="1754326"/>
          </a:xfrm>
          <a:prstGeom prst="rect">
            <a:avLst/>
          </a:prstGeom>
          <a:solidFill>
            <a:schemeClr val="tx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 attributes (not including “Name” which is not a useful variable.  A1 is GB, A2 is CF, A3 is LW, A4 is HL.</a:t>
            </a:r>
            <a:endParaRPr sz="1800" dirty="0">
              <a:solidFill>
                <a:schemeClr val="dk1"/>
              </a:solidFill>
              <a:latin typeface="Calibri"/>
              <a:ea typeface="Calibri"/>
              <a:cs typeface="Calibri"/>
              <a:sym typeface="Calibri"/>
            </a:endParaRPr>
          </a:p>
          <a:p>
            <a:pPr marL="0" marR="0" lvl="0" indent="0" algn="l" rtl="0">
              <a:spcBef>
                <a:spcPts val="900"/>
              </a:spcBef>
              <a:spcAft>
                <a:spcPts val="0"/>
              </a:spcAft>
              <a:buNone/>
            </a:pPr>
            <a:r>
              <a:rPr lang="en-US" sz="1800" dirty="0">
                <a:solidFill>
                  <a:schemeClr val="dk1"/>
                </a:solidFill>
                <a:latin typeface="Calibri"/>
                <a:ea typeface="Calibri"/>
                <a:cs typeface="Calibri"/>
                <a:sym typeface="Calibri"/>
              </a:rPr>
              <a:t>M: mammals   (7 here)</a:t>
            </a:r>
            <a:endParaRPr sz="1800" dirty="0">
              <a:solidFill>
                <a:schemeClr val="dk1"/>
              </a:solidFill>
              <a:latin typeface="Calibri"/>
              <a:ea typeface="Calibri"/>
              <a:cs typeface="Calibri"/>
              <a:sym typeface="Calibri"/>
            </a:endParaRPr>
          </a:p>
          <a:p>
            <a:pPr marL="0" marR="0" lvl="0" indent="0" algn="l" rtl="0">
              <a:spcBef>
                <a:spcPts val="900"/>
              </a:spcBef>
              <a:spcAft>
                <a:spcPts val="0"/>
              </a:spcAft>
              <a:buNone/>
            </a:pPr>
            <a:r>
              <a:rPr lang="en-US" sz="1800" dirty="0">
                <a:solidFill>
                  <a:schemeClr val="dk1"/>
                </a:solidFill>
                <a:latin typeface="Calibri"/>
                <a:ea typeface="Calibri"/>
                <a:cs typeface="Calibri"/>
                <a:sym typeface="Calibri"/>
              </a:rPr>
              <a:t>N: non-mammals   (13 here)</a:t>
            </a:r>
            <a:endParaRPr sz="1800" dirty="0">
              <a:solidFill>
                <a:schemeClr val="dk1"/>
              </a:solidFill>
              <a:latin typeface="Calibri"/>
              <a:ea typeface="Calibri"/>
              <a:cs typeface="Calibri"/>
              <a:sym typeface="Calibri"/>
            </a:endParaRPr>
          </a:p>
        </p:txBody>
      </p:sp>
      <p:graphicFrame>
        <p:nvGraphicFramePr>
          <p:cNvPr id="234" name="Google Shape;234;p16"/>
          <p:cNvGraphicFramePr/>
          <p:nvPr/>
        </p:nvGraphicFramePr>
        <p:xfrm>
          <a:off x="78645" y="131841"/>
          <a:ext cx="4653320" cy="3353128"/>
        </p:xfrm>
        <a:graphic>
          <a:graphicData uri="http://schemas.openxmlformats.org/presentationml/2006/ole">
            <mc:AlternateContent xmlns:mc="http://schemas.openxmlformats.org/markup-compatibility/2006">
              <mc:Choice xmlns:v="urn:schemas-microsoft-com:vml" Requires="v">
                <p:oleObj r:id="rId5" imgW="4653320" imgH="3353128" progId="Excel.Sheet.8">
                  <p:embed/>
                </p:oleObj>
              </mc:Choice>
              <mc:Fallback>
                <p:oleObj r:id="rId5" imgW="4653320" imgH="3353128" progId="Excel.Sheet.8">
                  <p:embed/>
                  <p:pic>
                    <p:nvPicPr>
                      <p:cNvPr id="234" name="Google Shape;234;p16"/>
                      <p:cNvPicPr preferRelativeResize="0"/>
                      <p:nvPr/>
                    </p:nvPicPr>
                    <p:blipFill rotWithShape="1">
                      <a:blip r:embed="rId6">
                        <a:alphaModFix/>
                      </a:blip>
                      <a:srcRect/>
                      <a:stretch/>
                    </p:blipFill>
                    <p:spPr>
                      <a:xfrm>
                        <a:off x="78645" y="131841"/>
                        <a:ext cx="4653320" cy="3353128"/>
                      </a:xfrm>
                      <a:prstGeom prst="rect">
                        <a:avLst/>
                      </a:prstGeom>
                      <a:solidFill>
                        <a:srgbClr val="F6F8F9"/>
                      </a:solidFill>
                      <a:ln>
                        <a:noFill/>
                      </a:ln>
                    </p:spPr>
                  </p:pic>
                </p:oleObj>
              </mc:Fallback>
            </mc:AlternateContent>
          </a:graphicData>
        </a:graphic>
      </p:graphicFrame>
      <p:sp>
        <p:nvSpPr>
          <p:cNvPr id="235" name="Google Shape;235;p16"/>
          <p:cNvSpPr txBox="1"/>
          <p:nvPr/>
        </p:nvSpPr>
        <p:spPr>
          <a:xfrm>
            <a:off x="64828" y="4015927"/>
            <a:ext cx="895722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P(</a:t>
            </a:r>
            <a:r>
              <a:rPr lang="en-US" sz="1600" b="1">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|M)</a:t>
            </a:r>
            <a:r>
              <a:rPr lang="en-US" sz="1600" b="1">
                <a:solidFill>
                  <a:srgbClr val="0070C0"/>
                </a:solidFill>
                <a:latin typeface="Calibri"/>
                <a:ea typeface="Calibri"/>
                <a:cs typeface="Calibri"/>
                <a:sym typeface="Calibri"/>
              </a:rPr>
              <a:t>P(M)</a:t>
            </a:r>
            <a:r>
              <a:rPr lang="en-US" sz="16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P(GB=yes|M)*P(CF=no|M)*P(LW=yes|M)*P(HL=no|M)*</a:t>
            </a:r>
            <a:r>
              <a:rPr lang="en-US" sz="1600" b="1">
                <a:solidFill>
                  <a:srgbClr val="0070C0"/>
                </a:solidFill>
                <a:latin typeface="Calibri"/>
                <a:ea typeface="Calibri"/>
                <a:cs typeface="Calibri"/>
                <a:sym typeface="Calibri"/>
              </a:rPr>
              <a:t>P(M)</a:t>
            </a:r>
            <a:r>
              <a:rPr lang="en-US" sz="16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((6+1)/ 7+2 )*((6+1)/(7+2))*((2+1)/(7+2))*((2+1)/(7+2))*</a:t>
            </a:r>
            <a:r>
              <a:rPr lang="en-US" sz="1600" b="1">
                <a:solidFill>
                  <a:srgbClr val="0070C0"/>
                </a:solidFill>
                <a:latin typeface="Calibri"/>
                <a:ea typeface="Calibri"/>
                <a:cs typeface="Calibri"/>
                <a:sym typeface="Calibri"/>
              </a:rPr>
              <a:t>(7/20)</a:t>
            </a:r>
            <a:r>
              <a:rPr lang="en-US" sz="1600">
                <a:solidFill>
                  <a:schemeClr val="dk1"/>
                </a:solidFill>
                <a:latin typeface="Calibri"/>
                <a:ea typeface="Calibri"/>
                <a:cs typeface="Calibri"/>
                <a:sym typeface="Calibri"/>
              </a:rPr>
              <a:t> = .091</a:t>
            </a:r>
            <a:endParaRPr sz="1600" b="1">
              <a:solidFill>
                <a:srgbClr val="0070C0"/>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a:t>
            </a:r>
            <a:r>
              <a:rPr lang="en-US" sz="1600" b="1">
                <a:solidFill>
                  <a:schemeClr val="dk1"/>
                </a:solidFill>
                <a:latin typeface="Calibri"/>
                <a:ea typeface="Calibri"/>
                <a:cs typeface="Calibri"/>
                <a:sym typeface="Calibri"/>
              </a:rPr>
              <a:t>A</a:t>
            </a:r>
            <a:r>
              <a:rPr lang="en-US" sz="1600">
                <a:solidFill>
                  <a:schemeClr val="dk1"/>
                </a:solidFill>
                <a:latin typeface="Calibri"/>
                <a:ea typeface="Calibri"/>
                <a:cs typeface="Calibri"/>
                <a:sym typeface="Calibri"/>
              </a:rPr>
              <a:t>|N)</a:t>
            </a:r>
            <a:r>
              <a:rPr lang="en-US" sz="1600" b="1">
                <a:solidFill>
                  <a:srgbClr val="C00000"/>
                </a:solidFill>
                <a:latin typeface="Calibri"/>
                <a:ea typeface="Calibri"/>
                <a:cs typeface="Calibri"/>
                <a:sym typeface="Calibri"/>
              </a:rPr>
              <a:t>P(N)</a:t>
            </a:r>
            <a:r>
              <a:rPr lang="en-US" sz="1600">
                <a:solidFill>
                  <a:schemeClr val="dk1"/>
                </a:solidFill>
                <a:latin typeface="Calibri"/>
                <a:ea typeface="Calibri"/>
                <a:cs typeface="Calibri"/>
                <a:sym typeface="Calibri"/>
              </a:rPr>
              <a:t> =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P(GB=yes|N)*P(CF=no|N)*P(LW=yes|N)*P(HL=no|N)*</a:t>
            </a:r>
            <a:r>
              <a:rPr lang="en-US" sz="1600" b="1">
                <a:solidFill>
                  <a:srgbClr val="C00000"/>
                </a:solidFill>
                <a:latin typeface="Calibri"/>
                <a:ea typeface="Calibri"/>
                <a:cs typeface="Calibri"/>
                <a:sym typeface="Calibri"/>
              </a:rPr>
              <a:t>P(N)</a:t>
            </a:r>
            <a:r>
              <a:rPr lang="en-US" sz="16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((1+1)/(13+2))*((10+1)/(13+2))*((3+1)/(13+2))*((4+1)/(13+2))</a:t>
            </a:r>
            <a:r>
              <a:rPr lang="en-US" sz="1600" b="1">
                <a:solidFill>
                  <a:srgbClr val="C00000"/>
                </a:solidFill>
                <a:latin typeface="Calibri"/>
                <a:ea typeface="Calibri"/>
                <a:cs typeface="Calibri"/>
                <a:sym typeface="Calibri"/>
              </a:rPr>
              <a:t>*(13/20)</a:t>
            </a:r>
            <a:r>
              <a:rPr lang="en-US" sz="1600">
                <a:solidFill>
                  <a:schemeClr val="dk1"/>
                </a:solidFill>
                <a:latin typeface="Calibri"/>
                <a:ea typeface="Calibri"/>
                <a:cs typeface="Calibri"/>
                <a:sym typeface="Calibri"/>
              </a:rPr>
              <a:t> = .0056</a:t>
            </a:r>
            <a:endParaRPr sz="1600" b="1">
              <a:solidFill>
                <a:srgbClr val="C00000"/>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36" name="Google Shape;236;p16"/>
          <p:cNvSpPr txBox="1"/>
          <p:nvPr/>
        </p:nvSpPr>
        <p:spPr>
          <a:xfrm>
            <a:off x="0" y="3412378"/>
            <a:ext cx="299772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Training Data</a:t>
            </a:r>
            <a:endParaRPr sz="1800" b="1" dirty="0">
              <a:solidFill>
                <a:schemeClr val="dk1"/>
              </a:solidFill>
              <a:latin typeface="Calibri"/>
              <a:ea typeface="Calibri"/>
              <a:cs typeface="Calibri"/>
              <a:sym typeface="Calibri"/>
            </a:endParaRPr>
          </a:p>
        </p:txBody>
      </p:sp>
      <p:sp>
        <p:nvSpPr>
          <p:cNvPr id="238" name="Google Shape;238;p16"/>
          <p:cNvSpPr txBox="1"/>
          <p:nvPr/>
        </p:nvSpPr>
        <p:spPr>
          <a:xfrm>
            <a:off x="5787883" y="2907931"/>
            <a:ext cx="3299346" cy="1477328"/>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Because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t>
            </a:r>
            <a:r>
              <a:rPr lang="en-US" sz="1800" b="1">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|M)</a:t>
            </a:r>
            <a:r>
              <a:rPr lang="en-US" sz="1800" b="1">
                <a:solidFill>
                  <a:srgbClr val="0070C0"/>
                </a:solidFill>
                <a:latin typeface="Calibri"/>
                <a:ea typeface="Calibri"/>
                <a:cs typeface="Calibri"/>
                <a:sym typeface="Calibri"/>
              </a:rPr>
              <a:t>P(M)</a:t>
            </a:r>
            <a:r>
              <a:rPr lang="en-US" sz="1800">
                <a:solidFill>
                  <a:schemeClr val="dk1"/>
                </a:solidFill>
                <a:latin typeface="Calibri"/>
                <a:ea typeface="Calibri"/>
                <a:cs typeface="Calibri"/>
                <a:sym typeface="Calibri"/>
              </a:rPr>
              <a:t> &gt; P(</a:t>
            </a:r>
            <a:r>
              <a:rPr lang="en-US" sz="1800" b="1">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rPr>
              <a:t>|N)</a:t>
            </a:r>
            <a:r>
              <a:rPr lang="en-US" sz="1800" b="1">
                <a:solidFill>
                  <a:srgbClr val="C00000"/>
                </a:solidFill>
                <a:latin typeface="Calibri"/>
                <a:ea typeface="Calibri"/>
                <a:cs typeface="Calibri"/>
                <a:sym typeface="Calibri"/>
              </a:rPr>
              <a:t>P(N)</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answer is: </a:t>
            </a:r>
            <a:r>
              <a:rPr lang="en-US" sz="1800" b="1">
                <a:solidFill>
                  <a:schemeClr val="dk1"/>
                </a:solidFill>
                <a:latin typeface="Calibri"/>
                <a:ea typeface="Calibri"/>
                <a:cs typeface="Calibri"/>
                <a:sym typeface="Calibri"/>
              </a:rPr>
              <a:t>mammals</a:t>
            </a:r>
            <a:r>
              <a:rPr lang="en-US" sz="1800">
                <a:solidFill>
                  <a:schemeClr val="dk1"/>
                </a:solidFill>
                <a:latin typeface="Calibri"/>
                <a:ea typeface="Calibri"/>
                <a:cs typeface="Calibri"/>
                <a:sym typeface="Calibri"/>
              </a:rPr>
              <a:t> for the test data vector(row)</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36;p16">
            <a:extLst>
              <a:ext uri="{FF2B5EF4-FFF2-40B4-BE49-F238E27FC236}">
                <a16:creationId xmlns:a16="http://schemas.microsoft.com/office/drawing/2014/main" id="{D5DAAE76-2B7B-CC2E-F633-0E2DDDE77E26}"/>
              </a:ext>
            </a:extLst>
          </p:cNvPr>
          <p:cNvSpPr txBox="1"/>
          <p:nvPr/>
        </p:nvSpPr>
        <p:spPr>
          <a:xfrm>
            <a:off x="4903509" y="218149"/>
            <a:ext cx="299772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Testing Data</a:t>
            </a:r>
            <a:endParaRPr sz="1800" b="1" dirty="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D5268FF0-6429-29DB-ED02-AACCF67251AD}"/>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58AA3AFA-3D59-7115-84BF-5189037D48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Naïve Bayes Summary</a:t>
            </a:r>
            <a:endParaRPr/>
          </a:p>
        </p:txBody>
      </p:sp>
      <p:sp>
        <p:nvSpPr>
          <p:cNvPr id="244" name="Google Shape;244;p1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Noto Sans Symbols"/>
              <a:buChar char="⮚"/>
            </a:pPr>
            <a:r>
              <a:rPr lang="en-US"/>
              <a:t>Robust to isolated noise points</a:t>
            </a:r>
            <a:endParaRPr/>
          </a:p>
          <a:p>
            <a:pPr marL="91440" lvl="0" indent="0" algn="l" rtl="0">
              <a:lnSpc>
                <a:spcPct val="90000"/>
              </a:lnSpc>
              <a:spcBef>
                <a:spcPts val="1400"/>
              </a:spcBef>
              <a:spcAft>
                <a:spcPts val="0"/>
              </a:spcAft>
              <a:buSzPts val="2000"/>
              <a:buFont typeface="Noto Sans Symbols"/>
              <a:buNone/>
            </a:pPr>
            <a:endParaRPr/>
          </a:p>
          <a:p>
            <a:pPr marL="91440" lvl="0" indent="-127000" algn="l" rtl="0">
              <a:lnSpc>
                <a:spcPct val="90000"/>
              </a:lnSpc>
              <a:spcBef>
                <a:spcPts val="1400"/>
              </a:spcBef>
              <a:spcAft>
                <a:spcPts val="0"/>
              </a:spcAft>
              <a:buSzPts val="2000"/>
              <a:buFont typeface="Noto Sans Symbols"/>
              <a:buChar char="⮚"/>
            </a:pPr>
            <a:r>
              <a:rPr lang="en-US"/>
              <a:t>Handle missing values by ignoring the instance during probability estimate calculations</a:t>
            </a:r>
            <a:endParaRPr/>
          </a:p>
          <a:p>
            <a:pPr marL="91440" lvl="0" indent="0" algn="l" rtl="0">
              <a:lnSpc>
                <a:spcPct val="90000"/>
              </a:lnSpc>
              <a:spcBef>
                <a:spcPts val="1400"/>
              </a:spcBef>
              <a:spcAft>
                <a:spcPts val="0"/>
              </a:spcAft>
              <a:buSzPts val="2000"/>
              <a:buFont typeface="Noto Sans Symbols"/>
              <a:buNone/>
            </a:pPr>
            <a:endParaRPr/>
          </a:p>
          <a:p>
            <a:pPr marL="91440" lvl="0" indent="-127000" algn="l" rtl="0">
              <a:lnSpc>
                <a:spcPct val="90000"/>
              </a:lnSpc>
              <a:spcBef>
                <a:spcPts val="1400"/>
              </a:spcBef>
              <a:spcAft>
                <a:spcPts val="0"/>
              </a:spcAft>
              <a:buSzPts val="2000"/>
              <a:buFont typeface="Noto Sans Symbols"/>
              <a:buChar char="⮚"/>
            </a:pPr>
            <a:r>
              <a:rPr lang="en-US"/>
              <a:t>Robust to irrelevant attributes</a:t>
            </a:r>
            <a:endParaRPr/>
          </a:p>
          <a:p>
            <a:pPr marL="91440" lvl="0" indent="0" algn="l" rtl="0">
              <a:lnSpc>
                <a:spcPct val="90000"/>
              </a:lnSpc>
              <a:spcBef>
                <a:spcPts val="1400"/>
              </a:spcBef>
              <a:spcAft>
                <a:spcPts val="0"/>
              </a:spcAft>
              <a:buSzPts val="2000"/>
              <a:buFont typeface="Noto Sans Symbols"/>
              <a:buNone/>
            </a:pPr>
            <a:endParaRPr/>
          </a:p>
          <a:p>
            <a:pPr marL="91440" lvl="0" indent="-127000" algn="l" rtl="0">
              <a:lnSpc>
                <a:spcPct val="90000"/>
              </a:lnSpc>
              <a:spcBef>
                <a:spcPts val="1400"/>
              </a:spcBef>
              <a:spcAft>
                <a:spcPts val="0"/>
              </a:spcAft>
              <a:buSzPts val="2000"/>
              <a:buFont typeface="Noto Sans Symbols"/>
              <a:buChar char="⮚"/>
            </a:pPr>
            <a:r>
              <a:rPr lang="en-US"/>
              <a:t>Independence assumption may not hold for some attributes</a:t>
            </a:r>
            <a:endParaRPr/>
          </a:p>
          <a:p>
            <a:pPr marL="384048" lvl="1" indent="-182880" algn="l" rtl="0">
              <a:lnSpc>
                <a:spcPct val="90000"/>
              </a:lnSpc>
              <a:spcBef>
                <a:spcPts val="400"/>
              </a:spcBef>
              <a:spcAft>
                <a:spcPts val="0"/>
              </a:spcAft>
              <a:buSzPts val="1800"/>
              <a:buFont typeface="Arial"/>
              <a:buChar char="•"/>
            </a:pPr>
            <a:r>
              <a:rPr lang="en-US"/>
              <a:t>Use other techniques such as Bayesian Belief Networks (BBN)</a:t>
            </a:r>
            <a:endParaRPr/>
          </a:p>
        </p:txBody>
      </p:sp>
      <p:sp>
        <p:nvSpPr>
          <p:cNvPr id="2" name="Date Placeholder 1">
            <a:extLst>
              <a:ext uri="{FF2B5EF4-FFF2-40B4-BE49-F238E27FC236}">
                <a16:creationId xmlns:a16="http://schemas.microsoft.com/office/drawing/2014/main" id="{A0611D27-FE70-F15F-6054-E9B027722AB4}"/>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C956C5E9-A895-7AE8-4EDA-B3182DF6F0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These are good references for text data:</a:t>
            </a:r>
            <a:endParaRPr dirty="0"/>
          </a:p>
        </p:txBody>
      </p:sp>
      <p:sp>
        <p:nvSpPr>
          <p:cNvPr id="367" name="Google Shape;367;p3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RE: </a:t>
            </a:r>
            <a:r>
              <a:rPr lang="en-US" u="sng">
                <a:solidFill>
                  <a:schemeClr val="hlink"/>
                </a:solidFill>
                <a:hlinkClick r:id="rId3"/>
              </a:rPr>
              <a:t>https://sebastianraschka.com/Articles/2014_naive_bayes_1.html</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And</a:t>
            </a:r>
            <a:endParaRPr/>
          </a:p>
          <a:p>
            <a:pPr marL="0" lvl="0" indent="0" algn="l" rtl="0">
              <a:lnSpc>
                <a:spcPct val="90000"/>
              </a:lnSpc>
              <a:spcBef>
                <a:spcPts val="1400"/>
              </a:spcBef>
              <a:spcAft>
                <a:spcPts val="0"/>
              </a:spcAft>
              <a:buSzPts val="2000"/>
              <a:buNone/>
            </a:pPr>
            <a:r>
              <a:rPr lang="en-US" u="sng">
                <a:solidFill>
                  <a:schemeClr val="hlink"/>
                </a:solidFill>
                <a:hlinkClick r:id="rId4"/>
              </a:rPr>
              <a:t>https://nlp.stanford.edu/IR-book/html/htmledition/naive-bayes-text-classification-1.html</a:t>
            </a:r>
            <a:endParaRPr/>
          </a:p>
          <a:p>
            <a:pPr marL="0" lvl="0" indent="0" algn="l" rtl="0">
              <a:lnSpc>
                <a:spcPct val="90000"/>
              </a:lnSpc>
              <a:spcBef>
                <a:spcPts val="1400"/>
              </a:spcBef>
              <a:spcAft>
                <a:spcPts val="0"/>
              </a:spcAft>
              <a:buSzPts val="2000"/>
              <a:buNone/>
            </a:pPr>
            <a:endParaRPr/>
          </a:p>
        </p:txBody>
      </p:sp>
      <p:sp>
        <p:nvSpPr>
          <p:cNvPr id="368" name="Google Shape;368;p3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9" name="Google Shape;369;p3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ctrTitle"/>
          </p:nvPr>
        </p:nvSpPr>
        <p:spPr>
          <a:xfrm>
            <a:off x="301752" y="1122363"/>
            <a:ext cx="8476488" cy="23876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5400"/>
              <a:buFont typeface="Calibri"/>
              <a:buNone/>
            </a:pPr>
            <a:r>
              <a:rPr lang="en-US" sz="5400"/>
              <a:t>Naïve Bayes in R and Python</a:t>
            </a:r>
            <a:br>
              <a:rPr lang="en-US" sz="5400"/>
            </a:br>
            <a:r>
              <a:rPr lang="en-US" sz="5400"/>
              <a:t>(and using Record and Text Data)</a:t>
            </a:r>
            <a:endParaRPr sz="5400"/>
          </a:p>
        </p:txBody>
      </p:sp>
      <p:sp>
        <p:nvSpPr>
          <p:cNvPr id="375" name="Google Shape;375;p32"/>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GATES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628650" y="365126"/>
            <a:ext cx="7886700" cy="4769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320"/>
              <a:buFont typeface="Calibri"/>
              <a:buNone/>
            </a:pPr>
            <a:r>
              <a:rPr lang="en-US" sz="4320"/>
              <a:t>Naïve Bayes in Python for text data</a:t>
            </a:r>
            <a:endParaRPr sz="4320"/>
          </a:p>
        </p:txBody>
      </p:sp>
      <p:sp>
        <p:nvSpPr>
          <p:cNvPr id="383" name="Google Shape;383;p33"/>
          <p:cNvSpPr txBox="1">
            <a:spLocks noGrp="1"/>
          </p:cNvSpPr>
          <p:nvPr>
            <p:ph type="body" idx="1"/>
          </p:nvPr>
        </p:nvSpPr>
        <p:spPr>
          <a:xfrm>
            <a:off x="519695" y="1118332"/>
            <a:ext cx="7995655" cy="5308782"/>
          </a:xfrm>
          <a:prstGeom prst="rect">
            <a:avLst/>
          </a:prstGeom>
          <a:noFill/>
          <a:ln>
            <a:noFill/>
          </a:ln>
        </p:spPr>
        <p:txBody>
          <a:bodyPr spcFirstLastPara="1" wrap="square" lIns="0" tIns="45700" rIns="0" bIns="45700" anchor="t" anchorCtr="0">
            <a:normAutofit/>
          </a:bodyPr>
          <a:lstStyle/>
          <a:p>
            <a:pPr marL="0" lvl="0" indent="0" algn="l" rtl="0">
              <a:lnSpc>
                <a:spcPct val="70000"/>
              </a:lnSpc>
              <a:spcBef>
                <a:spcPts val="0"/>
              </a:spcBef>
              <a:spcAft>
                <a:spcPts val="0"/>
              </a:spcAft>
              <a:buSzPts val="1400"/>
              <a:buNone/>
            </a:pPr>
            <a:r>
              <a:rPr lang="en-US" sz="1400" u="sng">
                <a:solidFill>
                  <a:schemeClr val="hlink"/>
                </a:solidFill>
                <a:hlinkClick r:id="rId3"/>
              </a:rPr>
              <a:t>https://drive.google.com/file/d/1do9vfq3fJPF5gGAXdVE8J9cdYEYA-LHG/view?usp=sharing</a:t>
            </a:r>
            <a:endParaRPr sz="1400"/>
          </a:p>
          <a:p>
            <a:pPr marL="0" lvl="0" indent="0" algn="l" rtl="0">
              <a:lnSpc>
                <a:spcPct val="70000"/>
              </a:lnSpc>
              <a:spcBef>
                <a:spcPts val="1400"/>
              </a:spcBef>
              <a:spcAft>
                <a:spcPts val="0"/>
              </a:spcAft>
              <a:buSzPts val="1400"/>
              <a:buNone/>
            </a:pPr>
            <a:endParaRPr sz="1400"/>
          </a:p>
          <a:p>
            <a:pPr marL="0" lvl="0" indent="0" algn="l" rtl="0">
              <a:lnSpc>
                <a:spcPct val="70000"/>
              </a:lnSpc>
              <a:spcBef>
                <a:spcPts val="1400"/>
              </a:spcBef>
              <a:spcAft>
                <a:spcPts val="0"/>
              </a:spcAft>
              <a:buSzPts val="1400"/>
              <a:buNone/>
            </a:pPr>
            <a:r>
              <a:rPr lang="en-US" sz="1400"/>
              <a:t>NOTE: The basic Naïve Bayes in sklearn/Python </a:t>
            </a:r>
            <a:r>
              <a:rPr lang="en-US" sz="1400" b="1"/>
              <a:t>does not work on mixed data or categorical data</a:t>
            </a:r>
            <a:r>
              <a:rPr lang="en-US" sz="1400"/>
              <a:t>. The data must be 100% numeric. </a:t>
            </a:r>
            <a:endParaRPr/>
          </a:p>
          <a:p>
            <a:pPr marL="0" lvl="0" indent="0" algn="l" rtl="0">
              <a:lnSpc>
                <a:spcPct val="70000"/>
              </a:lnSpc>
              <a:spcBef>
                <a:spcPts val="1400"/>
              </a:spcBef>
              <a:spcAft>
                <a:spcPts val="0"/>
              </a:spcAft>
              <a:buSzPts val="1400"/>
              <a:buNone/>
            </a:pPr>
            <a:r>
              <a:rPr lang="en-US" sz="1400"/>
              <a:t>------------------------------------------------------------------------------------------------------------------------------</a:t>
            </a:r>
            <a:endParaRPr sz="1400"/>
          </a:p>
          <a:p>
            <a:pPr marL="0" lvl="0" indent="0" algn="l" rtl="0">
              <a:lnSpc>
                <a:spcPct val="70000"/>
              </a:lnSpc>
              <a:spcBef>
                <a:spcPts val="1400"/>
              </a:spcBef>
              <a:spcAft>
                <a:spcPts val="0"/>
              </a:spcAft>
              <a:buSzPts val="1400"/>
              <a:buNone/>
            </a:pPr>
            <a:r>
              <a:rPr lang="en-US" sz="1400" b="1"/>
              <a:t>In Python, you can use:</a:t>
            </a:r>
            <a:endParaRPr/>
          </a:p>
          <a:p>
            <a:pPr marL="0" lvl="0" indent="0" algn="l" rtl="0">
              <a:lnSpc>
                <a:spcPct val="70000"/>
              </a:lnSpc>
              <a:spcBef>
                <a:spcPts val="1400"/>
              </a:spcBef>
              <a:spcAft>
                <a:spcPts val="0"/>
              </a:spcAft>
              <a:buSzPts val="1400"/>
              <a:buNone/>
            </a:pPr>
            <a:r>
              <a:rPr lang="en-US" sz="1400" b="1" i="1">
                <a:latin typeface="Arimo"/>
                <a:ea typeface="Arimo"/>
                <a:cs typeface="Arimo"/>
                <a:sym typeface="Arimo"/>
              </a:rPr>
              <a:t>from sklearn.naive_bayes import GaussianNB</a:t>
            </a:r>
            <a:endParaRPr sz="1400" b="1" i="1">
              <a:latin typeface="Arimo"/>
              <a:ea typeface="Arimo"/>
              <a:cs typeface="Arimo"/>
              <a:sym typeface="Arimo"/>
            </a:endParaRPr>
          </a:p>
          <a:p>
            <a:pPr marL="0" lvl="0" indent="0" algn="l" rtl="0">
              <a:lnSpc>
                <a:spcPct val="70000"/>
              </a:lnSpc>
              <a:spcBef>
                <a:spcPts val="1400"/>
              </a:spcBef>
              <a:spcAft>
                <a:spcPts val="0"/>
              </a:spcAft>
              <a:buSzPts val="1400"/>
              <a:buNone/>
            </a:pPr>
            <a:r>
              <a:rPr lang="en-US" sz="1400"/>
              <a:t>BUT – you must convert ALL data to categorical!</a:t>
            </a:r>
            <a:endParaRPr/>
          </a:p>
          <a:p>
            <a:pPr marL="0" lvl="0" indent="0" algn="l" rtl="0">
              <a:lnSpc>
                <a:spcPct val="70000"/>
              </a:lnSpc>
              <a:spcBef>
                <a:spcPts val="1400"/>
              </a:spcBef>
              <a:spcAft>
                <a:spcPts val="0"/>
              </a:spcAft>
              <a:buSzPts val="1400"/>
              <a:buNone/>
            </a:pPr>
            <a:r>
              <a:rPr lang="en-US" sz="1400"/>
              <a:t>Example: </a:t>
            </a:r>
            <a:r>
              <a:rPr lang="en-US" sz="1400" u="sng">
                <a:solidFill>
                  <a:schemeClr val="hlink"/>
                </a:solidFill>
                <a:hlinkClick r:id="rId4"/>
              </a:rPr>
              <a:t>https://www.kaggle.com/jcleivas/naive-bayes-titanic</a:t>
            </a:r>
            <a:endParaRPr sz="1400"/>
          </a:p>
          <a:p>
            <a:pPr marL="0" lvl="0" indent="0" algn="l" rtl="0">
              <a:lnSpc>
                <a:spcPct val="70000"/>
              </a:lnSpc>
              <a:spcBef>
                <a:spcPts val="1400"/>
              </a:spcBef>
              <a:spcAft>
                <a:spcPts val="0"/>
              </a:spcAft>
              <a:buSzPts val="1400"/>
              <a:buNone/>
            </a:pPr>
            <a:r>
              <a:rPr lang="en-US" sz="1400"/>
              <a:t>I also found: (have not tried it yet – it is new – and unstable – you must install the nightly build to use ….)</a:t>
            </a:r>
            <a:endParaRPr/>
          </a:p>
          <a:p>
            <a:pPr marL="0" lvl="0" indent="0" algn="l" rtl="0">
              <a:lnSpc>
                <a:spcPct val="70000"/>
              </a:lnSpc>
              <a:spcBef>
                <a:spcPts val="1400"/>
              </a:spcBef>
              <a:spcAft>
                <a:spcPts val="0"/>
              </a:spcAft>
              <a:buSzPts val="1400"/>
              <a:buNone/>
            </a:pPr>
            <a:r>
              <a:rPr lang="en-US" sz="1400" b="1" i="1">
                <a:latin typeface="Arial"/>
                <a:ea typeface="Arial"/>
                <a:cs typeface="Arial"/>
                <a:sym typeface="Arial"/>
              </a:rPr>
              <a:t>from sklearn.naive_bayes import CategoricalNB</a:t>
            </a:r>
            <a:endParaRPr sz="1400" b="1" i="1">
              <a:latin typeface="Arial"/>
              <a:ea typeface="Arial"/>
              <a:cs typeface="Arial"/>
              <a:sym typeface="Arial"/>
            </a:endParaRPr>
          </a:p>
          <a:p>
            <a:pPr marL="0" lvl="0" indent="0" algn="l" rtl="0">
              <a:lnSpc>
                <a:spcPct val="70000"/>
              </a:lnSpc>
              <a:spcBef>
                <a:spcPts val="1400"/>
              </a:spcBef>
              <a:spcAft>
                <a:spcPts val="0"/>
              </a:spcAft>
              <a:buSzPts val="1400"/>
              <a:buNone/>
            </a:pPr>
            <a:r>
              <a:rPr lang="en-US" sz="1400"/>
              <a:t>RE: </a:t>
            </a:r>
            <a:r>
              <a:rPr lang="en-US" sz="1400" u="sng">
                <a:solidFill>
                  <a:schemeClr val="hlink"/>
                </a:solidFill>
                <a:hlinkClick r:id="rId5"/>
              </a:rPr>
              <a:t>https://scikit-learn.org/dev/modules/generated/sklearn.naive_bayes.CategoricalNB.html</a:t>
            </a:r>
            <a:endParaRPr sz="1400"/>
          </a:p>
          <a:p>
            <a:pPr marL="0" lvl="0" indent="0" algn="l" rtl="0">
              <a:lnSpc>
                <a:spcPct val="70000"/>
              </a:lnSpc>
              <a:spcBef>
                <a:spcPts val="1400"/>
              </a:spcBef>
              <a:spcAft>
                <a:spcPts val="0"/>
              </a:spcAft>
              <a:buSzPts val="1400"/>
              <a:buNone/>
            </a:pPr>
            <a:r>
              <a:rPr lang="en-US" sz="1400"/>
              <a:t>Learning more about it: </a:t>
            </a:r>
            <a:r>
              <a:rPr lang="en-US" sz="1400" u="sng">
                <a:solidFill>
                  <a:schemeClr val="hlink"/>
                </a:solidFill>
                <a:hlinkClick r:id="rId6"/>
              </a:rPr>
              <a:t>https://scikit-learn.org/dev/modules/naive_bayes.html#categorical-naive-bayes</a:t>
            </a:r>
            <a:endParaRPr sz="1400"/>
          </a:p>
          <a:p>
            <a:pPr marL="0" lvl="0" indent="0" algn="l" rtl="0">
              <a:lnSpc>
                <a:spcPct val="70000"/>
              </a:lnSpc>
              <a:spcBef>
                <a:spcPts val="1400"/>
              </a:spcBef>
              <a:spcAft>
                <a:spcPts val="0"/>
              </a:spcAft>
              <a:buSzPts val="1400"/>
              <a:buNone/>
            </a:pPr>
            <a:r>
              <a:rPr lang="en-US" sz="1400"/>
              <a:t>Finally – for advanced users, there is a new mixed version on GIT: (not sure if it works – have not tried it yet)…</a:t>
            </a:r>
            <a:endParaRPr/>
          </a:p>
          <a:p>
            <a:pPr marL="0" lvl="0" indent="0" algn="l" rtl="0">
              <a:lnSpc>
                <a:spcPct val="70000"/>
              </a:lnSpc>
              <a:spcBef>
                <a:spcPts val="1400"/>
              </a:spcBef>
              <a:spcAft>
                <a:spcPts val="0"/>
              </a:spcAft>
              <a:buSzPts val="1400"/>
              <a:buNone/>
            </a:pPr>
            <a:r>
              <a:rPr lang="en-US" sz="1400" u="sng">
                <a:solidFill>
                  <a:schemeClr val="hlink"/>
                </a:solidFill>
                <a:hlinkClick r:id="rId7"/>
              </a:rPr>
              <a:t>https://github.com/remykarem/mixed-naive-bayes</a:t>
            </a:r>
            <a:endParaRPr sz="1400"/>
          </a:p>
          <a:p>
            <a:pPr marL="0" lvl="0" indent="0" algn="l" rtl="0">
              <a:lnSpc>
                <a:spcPct val="70000"/>
              </a:lnSpc>
              <a:spcBef>
                <a:spcPts val="1400"/>
              </a:spcBef>
              <a:spcAft>
                <a:spcPts val="0"/>
              </a:spcAft>
              <a:buSzPts val="1400"/>
              <a:buNone/>
            </a:pPr>
            <a:endParaRPr sz="1400"/>
          </a:p>
        </p:txBody>
      </p:sp>
      <p:sp>
        <p:nvSpPr>
          <p:cNvPr id="384" name="Google Shape;384;p3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5" name="Google Shape;385;p3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762000" y="83683"/>
            <a:ext cx="8001000" cy="139269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Reminder:   A Classification Task</a:t>
            </a:r>
            <a:endParaRPr/>
          </a:p>
        </p:txBody>
      </p:sp>
      <p:graphicFrame>
        <p:nvGraphicFramePr>
          <p:cNvPr id="115" name="Google Shape;115;p2"/>
          <p:cNvGraphicFramePr/>
          <p:nvPr/>
        </p:nvGraphicFramePr>
        <p:xfrm>
          <a:off x="1962150" y="1846263"/>
          <a:ext cx="5264150" cy="4022725"/>
        </p:xfrm>
        <a:graphic>
          <a:graphicData uri="http://schemas.openxmlformats.org/presentationml/2006/ole">
            <mc:AlternateContent xmlns:mc="http://schemas.openxmlformats.org/markup-compatibility/2006">
              <mc:Choice xmlns:v="urn:schemas-microsoft-com:vml" Requires="v">
                <p:oleObj r:id="rId3" imgW="5264150" imgH="4022725" progId="">
                  <p:embed/>
                </p:oleObj>
              </mc:Choice>
              <mc:Fallback>
                <p:oleObj r:id="rId3" imgW="5264150" imgH="4022725" progId="">
                  <p:embed/>
                  <p:pic>
                    <p:nvPicPr>
                      <p:cNvPr id="115" name="Google Shape;115;p2"/>
                      <p:cNvPicPr preferRelativeResize="0"/>
                      <p:nvPr/>
                    </p:nvPicPr>
                    <p:blipFill rotWithShape="1">
                      <a:blip r:embed="rId4">
                        <a:alphaModFix/>
                      </a:blip>
                      <a:srcRect/>
                      <a:stretch/>
                    </p:blipFill>
                    <p:spPr>
                      <a:xfrm>
                        <a:off x="1962150" y="1846263"/>
                        <a:ext cx="5264150" cy="4022725"/>
                      </a:xfrm>
                      <a:prstGeom prst="rect">
                        <a:avLst/>
                      </a:prstGeom>
                      <a:noFill/>
                      <a:ln>
                        <a:noFill/>
                      </a:ln>
                    </p:spPr>
                  </p:pic>
                </p:oleObj>
              </mc:Fallback>
            </mc:AlternateContent>
          </a:graphicData>
        </a:graphic>
      </p:graphicFrame>
      <p:sp>
        <p:nvSpPr>
          <p:cNvPr id="2" name="Date Placeholder 1">
            <a:extLst>
              <a:ext uri="{FF2B5EF4-FFF2-40B4-BE49-F238E27FC236}">
                <a16:creationId xmlns:a16="http://schemas.microsoft.com/office/drawing/2014/main" id="{4676EE3D-DEAF-211F-2F15-1FF2C5D98DFB}"/>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5001DA78-87FC-B275-A2DE-60F200A9E2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Naïve Bayes (etc) in R for Text Data</a:t>
            </a:r>
            <a:endParaRPr/>
          </a:p>
        </p:txBody>
      </p:sp>
      <p:sp>
        <p:nvSpPr>
          <p:cNvPr id="399" name="Google Shape;399;p3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u="sng" dirty="0">
                <a:solidFill>
                  <a:schemeClr val="hlink"/>
                </a:solidFill>
                <a:hlinkClick r:id="rId3"/>
              </a:rPr>
              <a:t>Example Here:</a:t>
            </a:r>
            <a:endParaRPr dirty="0"/>
          </a:p>
          <a:p>
            <a:pPr marL="0" lvl="0" indent="0" algn="l" rtl="0">
              <a:lnSpc>
                <a:spcPct val="90000"/>
              </a:lnSpc>
              <a:spcBef>
                <a:spcPts val="1400"/>
              </a:spcBef>
              <a:spcAft>
                <a:spcPts val="0"/>
              </a:spcAft>
              <a:buSzPts val="2000"/>
              <a:buNone/>
            </a:pPr>
            <a:endParaRPr u="sng" dirty="0">
              <a:solidFill>
                <a:schemeClr val="hlink"/>
              </a:solidFill>
              <a:hlinkClick r:id="rId3"/>
            </a:endParaRPr>
          </a:p>
          <a:p>
            <a:pPr marL="0" lvl="0" indent="0" algn="l" rtl="0">
              <a:lnSpc>
                <a:spcPct val="90000"/>
              </a:lnSpc>
              <a:spcBef>
                <a:spcPts val="1400"/>
              </a:spcBef>
              <a:spcAft>
                <a:spcPts val="0"/>
              </a:spcAft>
              <a:buSzPts val="2000"/>
              <a:buNone/>
            </a:pPr>
            <a:r>
              <a:rPr lang="en-US" u="sng" dirty="0">
                <a:solidFill>
                  <a:schemeClr val="hlink"/>
                </a:solidFill>
                <a:hlinkClick r:id="rId3"/>
              </a:rPr>
              <a:t>https://drive.google.com/file/d/13z9RXHnvLDXkCU5tp7huJ7daasp_n53G/view?usp=sharing</a:t>
            </a:r>
            <a:endParaRPr dirty="0"/>
          </a:p>
          <a:p>
            <a:pPr marL="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endParaRPr dirty="0"/>
          </a:p>
        </p:txBody>
      </p:sp>
      <p:sp>
        <p:nvSpPr>
          <p:cNvPr id="400" name="Google Shape;400;p3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1" name="Google Shape;401;p3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More R Examples….</a:t>
            </a:r>
            <a:endParaRPr/>
          </a:p>
        </p:txBody>
      </p:sp>
      <p:sp>
        <p:nvSpPr>
          <p:cNvPr id="407" name="Google Shape;407;p36"/>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GATES</a:t>
            </a:r>
            <a:endParaRPr/>
          </a:p>
        </p:txBody>
      </p:sp>
      <p:sp>
        <p:nvSpPr>
          <p:cNvPr id="408" name="Google Shape;408;p3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9" name="Google Shape;409;p3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7"/>
          <p:cNvSpPr txBox="1">
            <a:spLocks noGrp="1"/>
          </p:cNvSpPr>
          <p:nvPr>
            <p:ph type="title"/>
          </p:nvPr>
        </p:nvSpPr>
        <p:spPr>
          <a:xfrm>
            <a:off x="539795" y="516220"/>
            <a:ext cx="7024744" cy="73139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Just an example: Bayes in R</a:t>
            </a:r>
            <a:endParaRPr/>
          </a:p>
        </p:txBody>
      </p:sp>
      <p:pic>
        <p:nvPicPr>
          <p:cNvPr id="415" name="Google Shape;415;p37"/>
          <p:cNvPicPr preferRelativeResize="0">
            <a:picLocks noGrp="1"/>
          </p:cNvPicPr>
          <p:nvPr>
            <p:ph type="body" idx="1"/>
          </p:nvPr>
        </p:nvPicPr>
        <p:blipFill rotWithShape="1">
          <a:blip r:embed="rId3">
            <a:alphaModFix/>
          </a:blip>
          <a:srcRect/>
          <a:stretch/>
        </p:blipFill>
        <p:spPr>
          <a:xfrm>
            <a:off x="79905" y="1604075"/>
            <a:ext cx="8957258" cy="4827722"/>
          </a:xfrm>
          <a:prstGeom prst="rect">
            <a:avLst/>
          </a:prstGeom>
          <a:noFill/>
          <a:ln>
            <a:noFill/>
          </a:ln>
        </p:spPr>
      </p:pic>
      <p:sp>
        <p:nvSpPr>
          <p:cNvPr id="416" name="Google Shape;416;p3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7" name="Google Shape;417;p3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8"/>
          <p:cNvSpPr txBox="1">
            <a:spLocks noGrp="1"/>
          </p:cNvSpPr>
          <p:nvPr>
            <p:ph type="title"/>
          </p:nvPr>
        </p:nvSpPr>
        <p:spPr>
          <a:xfrm>
            <a:off x="335281" y="1027663"/>
            <a:ext cx="2679140" cy="35675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Results from the classifier</a:t>
            </a:r>
            <a:endParaRPr dirty="0"/>
          </a:p>
        </p:txBody>
      </p:sp>
      <p:pic>
        <p:nvPicPr>
          <p:cNvPr id="423" name="Google Shape;423;p38"/>
          <p:cNvPicPr preferRelativeResize="0">
            <a:picLocks noGrp="1"/>
          </p:cNvPicPr>
          <p:nvPr>
            <p:ph type="body" idx="1"/>
          </p:nvPr>
        </p:nvPicPr>
        <p:blipFill rotWithShape="1">
          <a:blip r:embed="rId3">
            <a:alphaModFix/>
          </a:blip>
          <a:srcRect/>
          <a:stretch/>
        </p:blipFill>
        <p:spPr>
          <a:xfrm>
            <a:off x="3359663" y="271187"/>
            <a:ext cx="5344977" cy="6315625"/>
          </a:xfrm>
          <a:prstGeom prst="rect">
            <a:avLst/>
          </a:prstGeom>
          <a:noFill/>
          <a:ln>
            <a:noFill/>
          </a:ln>
        </p:spPr>
      </p:pic>
      <p:sp>
        <p:nvSpPr>
          <p:cNvPr id="424" name="Google Shape;424;p3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5" name="Google Shape;425;p3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txBox="1">
            <a:spLocks noGrp="1"/>
          </p:cNvSpPr>
          <p:nvPr>
            <p:ph type="title"/>
          </p:nvPr>
        </p:nvSpPr>
        <p:spPr>
          <a:xfrm>
            <a:off x="1043490" y="1027664"/>
            <a:ext cx="7024744" cy="60740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320"/>
              <a:buFont typeface="Calibri"/>
              <a:buNone/>
            </a:pPr>
            <a:r>
              <a:rPr lang="en-US" sz="4320"/>
              <a:t>Quick plot for naïve Bayes</a:t>
            </a:r>
            <a:endParaRPr sz="4320"/>
          </a:p>
        </p:txBody>
      </p:sp>
      <p:pic>
        <p:nvPicPr>
          <p:cNvPr id="431" name="Google Shape;431;p39"/>
          <p:cNvPicPr preferRelativeResize="0">
            <a:picLocks noGrp="1"/>
          </p:cNvPicPr>
          <p:nvPr>
            <p:ph type="body" idx="1"/>
          </p:nvPr>
        </p:nvPicPr>
        <p:blipFill rotWithShape="1">
          <a:blip r:embed="rId3">
            <a:alphaModFix/>
          </a:blip>
          <a:srcRect/>
          <a:stretch/>
        </p:blipFill>
        <p:spPr>
          <a:xfrm>
            <a:off x="2004924" y="1810053"/>
            <a:ext cx="5101876" cy="4371316"/>
          </a:xfrm>
          <a:prstGeom prst="rect">
            <a:avLst/>
          </a:prstGeom>
          <a:noFill/>
          <a:ln>
            <a:noFill/>
          </a:ln>
        </p:spPr>
      </p:pic>
      <p:sp>
        <p:nvSpPr>
          <p:cNvPr id="432" name="Google Shape;432;p3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3" name="Google Shape;433;p3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Example 2 in R</a:t>
            </a:r>
            <a:endParaRPr/>
          </a:p>
        </p:txBody>
      </p:sp>
      <p:sp>
        <p:nvSpPr>
          <p:cNvPr id="439" name="Google Shape;439;p4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SzPts val="1850"/>
              <a:buNone/>
            </a:pPr>
            <a:r>
              <a:rPr lang="en-US" sz="1850"/>
              <a:t>The following example is taken directly from:</a:t>
            </a:r>
            <a:endParaRPr/>
          </a:p>
          <a:p>
            <a:pPr marL="0" lvl="0" indent="0" algn="l" rtl="0">
              <a:lnSpc>
                <a:spcPct val="80000"/>
              </a:lnSpc>
              <a:spcBef>
                <a:spcPts val="1400"/>
              </a:spcBef>
              <a:spcAft>
                <a:spcPts val="0"/>
              </a:spcAft>
              <a:buSzPts val="1850"/>
              <a:buNone/>
            </a:pPr>
            <a:r>
              <a:rPr lang="en-US" sz="1850" u="sng">
                <a:solidFill>
                  <a:schemeClr val="hlink"/>
                </a:solidFill>
                <a:hlinkClick r:id="rId3"/>
              </a:rPr>
              <a:t>https://www.r-bloggers.com/understanding-naive-bayes-classifier-using-r/</a:t>
            </a:r>
            <a:endParaRPr sz="1850"/>
          </a:p>
          <a:p>
            <a:pPr marL="0" lvl="0" indent="0" algn="l" rtl="0">
              <a:lnSpc>
                <a:spcPct val="80000"/>
              </a:lnSpc>
              <a:spcBef>
                <a:spcPts val="1400"/>
              </a:spcBef>
              <a:spcAft>
                <a:spcPts val="0"/>
              </a:spcAft>
              <a:buSzPts val="1850"/>
              <a:buNone/>
            </a:pPr>
            <a:endParaRPr sz="1850"/>
          </a:p>
          <a:p>
            <a:pPr marL="91440" lvl="0" indent="-117475" algn="l" rtl="0">
              <a:lnSpc>
                <a:spcPct val="80000"/>
              </a:lnSpc>
              <a:spcBef>
                <a:spcPts val="1400"/>
              </a:spcBef>
              <a:spcAft>
                <a:spcPts val="0"/>
              </a:spcAft>
              <a:buSzPts val="1850"/>
              <a:buChar char=" "/>
            </a:pPr>
            <a:r>
              <a:rPr lang="en-US" sz="1850"/>
              <a:t>R supports a package </a:t>
            </a:r>
            <a:r>
              <a:rPr lang="en-US" sz="1850" b="1"/>
              <a:t>called ‘e1071’ </a:t>
            </a:r>
            <a:r>
              <a:rPr lang="en-US" sz="1850"/>
              <a:t>which provides the naive bayes training function. For this demonstration, we will use the classic titanic dataset and find out the cases which naive bayes can identify as survived. </a:t>
            </a:r>
            <a:endParaRPr/>
          </a:p>
          <a:p>
            <a:pPr marL="91440" lvl="0" indent="-117475" algn="l" rtl="0">
              <a:lnSpc>
                <a:spcPct val="80000"/>
              </a:lnSpc>
              <a:spcBef>
                <a:spcPts val="1400"/>
              </a:spcBef>
              <a:spcAft>
                <a:spcPts val="0"/>
              </a:spcAft>
              <a:buSzPts val="1850"/>
              <a:buChar char=" "/>
            </a:pPr>
            <a:r>
              <a:rPr lang="en-US" sz="1850"/>
              <a:t>The </a:t>
            </a:r>
            <a:r>
              <a:rPr lang="en-US" sz="1850" b="1"/>
              <a:t>Titanic dataset in R  (not Kaggle) </a:t>
            </a:r>
            <a:r>
              <a:rPr lang="en-US" sz="1850"/>
              <a:t>is a table for about 2200 passengers summarised according to four factors – economic status ranging from 1st class, 2nd class, 3rd class and crew; gender which is either male or female; Age category which is either Child or Adult and whether the type of passenger survived. For each combination of Age, Gender, Class and Survived status, the table gives the number of passengers who fall into the combination. </a:t>
            </a:r>
            <a:endParaRPr/>
          </a:p>
          <a:p>
            <a:pPr marL="0" lvl="0" indent="0" algn="l" rtl="0">
              <a:lnSpc>
                <a:spcPct val="80000"/>
              </a:lnSpc>
              <a:spcBef>
                <a:spcPts val="1400"/>
              </a:spcBef>
              <a:spcAft>
                <a:spcPts val="0"/>
              </a:spcAft>
              <a:buSzPts val="1850"/>
              <a:buNone/>
            </a:pPr>
            <a:endParaRPr sz="1850"/>
          </a:p>
        </p:txBody>
      </p:sp>
      <p:sp>
        <p:nvSpPr>
          <p:cNvPr id="440" name="Google Shape;440;p4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41" name="Google Shape;441;p4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What is Naïve Bayes?</a:t>
            </a:r>
            <a:endParaRPr/>
          </a:p>
        </p:txBody>
      </p:sp>
      <p:sp>
        <p:nvSpPr>
          <p:cNvPr id="447" name="Google Shape;447;p4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SzPts val="1850"/>
              <a:buNone/>
            </a:pPr>
            <a:r>
              <a:rPr lang="en-US" sz="1850" b="1"/>
              <a:t>Naive Bayes – a Not so Naive Algorithm</a:t>
            </a:r>
            <a:endParaRPr/>
          </a:p>
          <a:p>
            <a:pPr marL="91440" lvl="0" indent="-117475" algn="l" rtl="0">
              <a:lnSpc>
                <a:spcPct val="80000"/>
              </a:lnSpc>
              <a:spcBef>
                <a:spcPts val="1400"/>
              </a:spcBef>
              <a:spcAft>
                <a:spcPts val="0"/>
              </a:spcAft>
              <a:buSzPts val="1850"/>
              <a:buChar char=" "/>
            </a:pPr>
            <a:r>
              <a:rPr lang="en-US" sz="1850"/>
              <a:t>The reason that Naive Bayes algorithm is called Naive … is because the algorithm makes a very strong assumption about the data having features </a:t>
            </a:r>
            <a:r>
              <a:rPr lang="en-US" sz="1850" b="1"/>
              <a:t>independent of each other </a:t>
            </a:r>
            <a:r>
              <a:rPr lang="en-US" sz="1850"/>
              <a:t>while in reality, they may be dependent in some way. </a:t>
            </a:r>
            <a:endParaRPr/>
          </a:p>
          <a:p>
            <a:pPr marL="91440" lvl="0" indent="-117475" algn="l" rtl="0">
              <a:lnSpc>
                <a:spcPct val="80000"/>
              </a:lnSpc>
              <a:spcBef>
                <a:spcPts val="1400"/>
              </a:spcBef>
              <a:spcAft>
                <a:spcPts val="0"/>
              </a:spcAft>
              <a:buSzPts val="1850"/>
              <a:buChar char=" "/>
            </a:pPr>
            <a:r>
              <a:rPr lang="en-US" sz="1850"/>
              <a:t>In other words, it assumes that the presence of one feature in a class is completely unrelated to the presence of all other features. If this assumption of independence holds, Naive Bayes performs extremely well and often better than other models. </a:t>
            </a:r>
            <a:endParaRPr/>
          </a:p>
          <a:p>
            <a:pPr marL="91440" lvl="0" indent="-117475" algn="l" rtl="0">
              <a:lnSpc>
                <a:spcPct val="80000"/>
              </a:lnSpc>
              <a:spcBef>
                <a:spcPts val="1400"/>
              </a:spcBef>
              <a:spcAft>
                <a:spcPts val="0"/>
              </a:spcAft>
              <a:buSzPts val="1850"/>
              <a:buChar char=" "/>
            </a:pPr>
            <a:r>
              <a:rPr lang="en-US" sz="1850"/>
              <a:t>Naive Bayes can also be used with continuous features but is more suited to categorical variables. If all the input features are categorical, Naive Bayes is recommended. However, in case of numeric features, it makes another strong assumption which is that the numerical variable is normally distributed. </a:t>
            </a:r>
            <a:endParaRPr/>
          </a:p>
          <a:p>
            <a:pPr marL="0" lvl="0" indent="0" algn="l" rtl="0">
              <a:lnSpc>
                <a:spcPct val="80000"/>
              </a:lnSpc>
              <a:spcBef>
                <a:spcPts val="1400"/>
              </a:spcBef>
              <a:spcAft>
                <a:spcPts val="0"/>
              </a:spcAft>
              <a:buSzPts val="1850"/>
              <a:buNone/>
            </a:pPr>
            <a:endParaRPr sz="1850"/>
          </a:p>
        </p:txBody>
      </p:sp>
      <p:sp>
        <p:nvSpPr>
          <p:cNvPr id="448" name="Google Shape;448;p4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49" name="Google Shape;449;p4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50" name="Google Shape;450;p41"/>
          <p:cNvSpPr/>
          <p:nvPr/>
        </p:nvSpPr>
        <p:spPr>
          <a:xfrm>
            <a:off x="2495227" y="6156054"/>
            <a:ext cx="61450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https://www.r-bloggers.com/understanding-naive-bayes-classifier-using-r/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800"/>
              <a:buFont typeface="Calibri"/>
              <a:buNone/>
            </a:pPr>
            <a:r>
              <a:rPr lang="en-US" sz="2800"/>
              <a:t>Naïve Bayes Example with R Titanic Data Part 1</a:t>
            </a:r>
            <a:endParaRPr sz="2800"/>
          </a:p>
        </p:txBody>
      </p:sp>
      <p:pic>
        <p:nvPicPr>
          <p:cNvPr id="456" name="Google Shape;456;p42"/>
          <p:cNvPicPr preferRelativeResize="0">
            <a:picLocks noGrp="1"/>
          </p:cNvPicPr>
          <p:nvPr>
            <p:ph type="body" idx="1"/>
          </p:nvPr>
        </p:nvPicPr>
        <p:blipFill rotWithShape="1">
          <a:blip r:embed="rId3">
            <a:alphaModFix/>
          </a:blip>
          <a:srcRect/>
          <a:stretch/>
        </p:blipFill>
        <p:spPr>
          <a:xfrm>
            <a:off x="602357" y="2402236"/>
            <a:ext cx="7791064" cy="3138407"/>
          </a:xfrm>
          <a:prstGeom prst="rect">
            <a:avLst/>
          </a:prstGeom>
          <a:noFill/>
          <a:ln>
            <a:noFill/>
          </a:ln>
        </p:spPr>
      </p:pic>
      <p:sp>
        <p:nvSpPr>
          <p:cNvPr id="457" name="Google Shape;457;p4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58" name="Google Shape;458;p4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200"/>
              <a:t>Naïve Bayes Example with R Titanic Data Part 2</a:t>
            </a:r>
            <a:endParaRPr sz="3200"/>
          </a:p>
        </p:txBody>
      </p:sp>
      <p:sp>
        <p:nvSpPr>
          <p:cNvPr id="464" name="Google Shape;464;p43"/>
          <p:cNvSpPr txBox="1">
            <a:spLocks noGrp="1"/>
          </p:cNvSpPr>
          <p:nvPr>
            <p:ph type="body" idx="1"/>
          </p:nvPr>
        </p:nvSpPr>
        <p:spPr>
          <a:xfrm>
            <a:off x="503695" y="1616187"/>
            <a:ext cx="8190853" cy="42704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#Creating data from table</a:t>
            </a: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repeating_sequence=rep.int(seq_len(nrow(Titanic_df)), Titanic_df$Freq) </a:t>
            </a:r>
            <a:endParaRPr/>
          </a:p>
          <a:p>
            <a:pPr marL="0" marR="0" lvl="0" indent="0" algn="l" rtl="0">
              <a:lnSpc>
                <a:spcPct val="100000"/>
              </a:lnSpc>
              <a:spcBef>
                <a:spcPts val="0"/>
              </a:spcBef>
              <a:spcAft>
                <a:spcPts val="0"/>
              </a:spcAft>
              <a:buClr>
                <a:srgbClr val="3F3F3F"/>
              </a:buClr>
              <a:buSzPts val="2400"/>
              <a:buFont typeface="Calibri"/>
              <a:buNone/>
            </a:pPr>
            <a:endParaRPr sz="2400" b="0" i="0" u="none" strike="noStrike" cap="none">
              <a:solidFill>
                <a:schemeClr val="dk1"/>
              </a:solidFill>
              <a:latin typeface="Arimo"/>
              <a:ea typeface="Arimo"/>
              <a:cs typeface="Arimo"/>
              <a:sym typeface="Arimo"/>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#This will repeat each combination equal to the </a:t>
            </a:r>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#frequency of each combination</a:t>
            </a: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#Create the dataset by row repetition created</a:t>
            </a:r>
            <a:endParaRPr/>
          </a:p>
          <a:p>
            <a:pPr marL="0" marR="0" lvl="0" indent="0" algn="l" rtl="0">
              <a:lnSpc>
                <a:spcPct val="100000"/>
              </a:lnSpc>
              <a:spcBef>
                <a:spcPts val="0"/>
              </a:spcBef>
              <a:spcAft>
                <a:spcPts val="0"/>
              </a:spcAft>
              <a:buClr>
                <a:srgbClr val="3F3F3F"/>
              </a:buClr>
              <a:buSzPts val="1050"/>
              <a:buFont typeface="Calibri"/>
              <a:buNone/>
            </a:pP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Titanic_dataset=Titanic_df[repeating_sequence,]</a:t>
            </a:r>
            <a:endParaRPr/>
          </a:p>
          <a:p>
            <a:pPr marL="0" marR="0" lvl="0" indent="0" algn="l" rtl="0">
              <a:lnSpc>
                <a:spcPct val="100000"/>
              </a:lnSpc>
              <a:spcBef>
                <a:spcPts val="0"/>
              </a:spcBef>
              <a:spcAft>
                <a:spcPts val="0"/>
              </a:spcAft>
              <a:buClr>
                <a:srgbClr val="3F3F3F"/>
              </a:buClr>
              <a:buSzPts val="1050"/>
              <a:buFont typeface="Calibri"/>
              <a:buNone/>
            </a:pP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#We no longer need the frequency, drop the feature</a:t>
            </a:r>
            <a:endParaRPr/>
          </a:p>
          <a:p>
            <a:pPr marL="0" marR="0" lvl="0" indent="0" algn="l" rtl="0">
              <a:lnSpc>
                <a:spcPct val="100000"/>
              </a:lnSpc>
              <a:spcBef>
                <a:spcPts val="0"/>
              </a:spcBef>
              <a:spcAft>
                <a:spcPts val="0"/>
              </a:spcAft>
              <a:buClr>
                <a:srgbClr val="3F3F3F"/>
              </a:buClr>
              <a:buSzPts val="1050"/>
              <a:buFont typeface="Calibri"/>
              <a:buNone/>
            </a:pP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Titanic_dataset$Freq=NULL</a:t>
            </a:r>
            <a:endParaRPr sz="4800" b="0" i="0" u="none" strike="noStrike" cap="none">
              <a:solidFill>
                <a:schemeClr val="dk1"/>
              </a:solidFill>
              <a:latin typeface="Arial"/>
              <a:ea typeface="Arial"/>
              <a:cs typeface="Arial"/>
              <a:sym typeface="Arial"/>
            </a:endParaRPr>
          </a:p>
        </p:txBody>
      </p:sp>
      <p:sp>
        <p:nvSpPr>
          <p:cNvPr id="465" name="Google Shape;465;p4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66" name="Google Shape;466;p4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4"/>
          <p:cNvSpPr txBox="1">
            <a:spLocks noGrp="1"/>
          </p:cNvSpPr>
          <p:nvPr>
            <p:ph type="title"/>
          </p:nvPr>
        </p:nvSpPr>
        <p:spPr>
          <a:xfrm>
            <a:off x="628650" y="365126"/>
            <a:ext cx="7886700" cy="11863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800"/>
              <a:buFont typeface="Calibri"/>
              <a:buNone/>
            </a:pPr>
            <a:r>
              <a:rPr lang="en-US" sz="2800"/>
              <a:t>Naïve Bayes Example with R Titanic Data Part 3</a:t>
            </a:r>
            <a:endParaRPr sz="2800"/>
          </a:p>
        </p:txBody>
      </p:sp>
      <p:sp>
        <p:nvSpPr>
          <p:cNvPr id="472" name="Google Shape;472;p44"/>
          <p:cNvSpPr txBox="1">
            <a:spLocks noGrp="1"/>
          </p:cNvSpPr>
          <p:nvPr>
            <p:ph type="body" idx="1"/>
          </p:nvPr>
        </p:nvSpPr>
        <p:spPr>
          <a:xfrm>
            <a:off x="449451" y="2638172"/>
            <a:ext cx="7191214" cy="26314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#Fitting the Naive Bayes model</a:t>
            </a: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Naive_Bayes_Model=naiveBayes(Survived ~., data=Titanic_dataset)</a:t>
            </a:r>
            <a:endParaRPr/>
          </a:p>
          <a:p>
            <a:pPr marL="0" marR="0" lvl="0" indent="0" algn="l" rtl="0">
              <a:lnSpc>
                <a:spcPct val="100000"/>
              </a:lnSpc>
              <a:spcBef>
                <a:spcPts val="0"/>
              </a:spcBef>
              <a:spcAft>
                <a:spcPts val="0"/>
              </a:spcAft>
              <a:buClr>
                <a:srgbClr val="3F3F3F"/>
              </a:buClr>
              <a:buSzPts val="1050"/>
              <a:buFont typeface="Calibri"/>
              <a:buNone/>
            </a:pP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#What does the model say? </a:t>
            </a:r>
            <a:endParaRPr/>
          </a:p>
          <a:p>
            <a:pPr marL="0" marR="0" lvl="0" indent="0" algn="l" rtl="0">
              <a:lnSpc>
                <a:spcPct val="100000"/>
              </a:lnSpc>
              <a:spcBef>
                <a:spcPts val="0"/>
              </a:spcBef>
              <a:spcAft>
                <a:spcPts val="0"/>
              </a:spcAft>
              <a:buClr>
                <a:srgbClr val="3F3F3F"/>
              </a:buClr>
              <a:buSzPts val="2400"/>
              <a:buFont typeface="Arimo"/>
              <a:buNone/>
            </a:pPr>
            <a:r>
              <a:rPr lang="en-US" sz="2400">
                <a:latin typeface="Arimo"/>
                <a:ea typeface="Arimo"/>
                <a:cs typeface="Arimo"/>
                <a:sym typeface="Arimo"/>
              </a:rPr>
              <a:t>#</a:t>
            </a:r>
            <a:r>
              <a:rPr lang="en-US" sz="2400" b="0" i="0" u="none" strike="noStrike" cap="none">
                <a:solidFill>
                  <a:schemeClr val="dk1"/>
                </a:solidFill>
                <a:latin typeface="Arimo"/>
                <a:ea typeface="Arimo"/>
                <a:cs typeface="Arimo"/>
                <a:sym typeface="Arimo"/>
              </a:rPr>
              <a:t>Print the model summary</a:t>
            </a:r>
            <a:endParaRPr/>
          </a:p>
          <a:p>
            <a:pPr marL="0" marR="0" lvl="0" indent="0" algn="l" rtl="0">
              <a:lnSpc>
                <a:spcPct val="100000"/>
              </a:lnSpc>
              <a:spcBef>
                <a:spcPts val="0"/>
              </a:spcBef>
              <a:spcAft>
                <a:spcPts val="0"/>
              </a:spcAft>
              <a:buClr>
                <a:srgbClr val="3F3F3F"/>
              </a:buClr>
              <a:buSzPts val="1050"/>
              <a:buFont typeface="Calibri"/>
              <a:buNone/>
            </a:pPr>
            <a:endParaRPr sz="1050" b="0" i="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Naive_Bayes_Model</a:t>
            </a:r>
            <a:endParaRPr sz="4800" b="0" i="0" u="none" strike="noStrike" cap="none">
              <a:solidFill>
                <a:schemeClr val="dk1"/>
              </a:solidFill>
              <a:latin typeface="Arial"/>
              <a:ea typeface="Arial"/>
              <a:cs typeface="Arial"/>
              <a:sym typeface="Arial"/>
            </a:endParaRPr>
          </a:p>
        </p:txBody>
      </p:sp>
      <p:sp>
        <p:nvSpPr>
          <p:cNvPr id="473" name="Google Shape;473;p4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4" name="Google Shape;474;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638713" y="932545"/>
            <a:ext cx="6637468" cy="5785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ts val="7200"/>
              <a:buFont typeface="Calibri"/>
              <a:buNone/>
            </a:pPr>
            <a:r>
              <a:rPr lang="en-US" sz="7200"/>
              <a:t>Naïve Bayes:</a:t>
            </a:r>
            <a:endParaRPr sz="7200"/>
          </a:p>
        </p:txBody>
      </p:sp>
      <p:sp>
        <p:nvSpPr>
          <p:cNvPr id="121" name="Google Shape;121;p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2" name="Google Shape;122;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23" name="Google Shape;123;p3"/>
          <p:cNvPicPr preferRelativeResize="0"/>
          <p:nvPr/>
        </p:nvPicPr>
        <p:blipFill rotWithShape="1">
          <a:blip r:embed="rId3">
            <a:alphaModFix/>
          </a:blip>
          <a:srcRect/>
          <a:stretch/>
        </p:blipFill>
        <p:spPr>
          <a:xfrm>
            <a:off x="814952" y="1854013"/>
            <a:ext cx="3048000" cy="2093913"/>
          </a:xfrm>
          <a:prstGeom prst="rect">
            <a:avLst/>
          </a:prstGeom>
          <a:noFill/>
          <a:ln>
            <a:noFill/>
          </a:ln>
        </p:spPr>
      </p:pic>
      <p:pic>
        <p:nvPicPr>
          <p:cNvPr id="124" name="Google Shape;124;p3"/>
          <p:cNvPicPr preferRelativeResize="0"/>
          <p:nvPr/>
        </p:nvPicPr>
        <p:blipFill rotWithShape="1">
          <a:blip r:embed="rId4">
            <a:alphaModFix/>
          </a:blip>
          <a:srcRect/>
          <a:stretch/>
        </p:blipFill>
        <p:spPr>
          <a:xfrm>
            <a:off x="2644775" y="4770438"/>
            <a:ext cx="4365625" cy="1144587"/>
          </a:xfrm>
          <a:prstGeom prst="rect">
            <a:avLst/>
          </a:prstGeom>
          <a:noFill/>
          <a:ln>
            <a:noFill/>
          </a:ln>
        </p:spPr>
      </p:pic>
      <p:sp>
        <p:nvSpPr>
          <p:cNvPr id="125" name="Google Shape;125;p3"/>
          <p:cNvSpPr/>
          <p:nvPr/>
        </p:nvSpPr>
        <p:spPr>
          <a:xfrm rot="-2644035">
            <a:off x="5253925" y="2038028"/>
            <a:ext cx="1077133" cy="1983783"/>
          </a:xfrm>
          <a:prstGeom prst="curvedLeftArrow">
            <a:avLst>
              <a:gd name="adj1" fmla="val 25000"/>
              <a:gd name="adj2" fmla="val 50000"/>
              <a:gd name="adj3" fmla="val 25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5"/>
          <p:cNvSpPr txBox="1">
            <a:spLocks noGrp="1"/>
          </p:cNvSpPr>
          <p:nvPr>
            <p:ph type="title"/>
          </p:nvPr>
        </p:nvSpPr>
        <p:spPr>
          <a:xfrm>
            <a:off x="628650" y="365126"/>
            <a:ext cx="7886700" cy="81274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results</a:t>
            </a:r>
            <a:endParaRPr/>
          </a:p>
        </p:txBody>
      </p:sp>
      <p:pic>
        <p:nvPicPr>
          <p:cNvPr id="480" name="Google Shape;480;p45"/>
          <p:cNvPicPr preferRelativeResize="0">
            <a:picLocks noGrp="1"/>
          </p:cNvPicPr>
          <p:nvPr>
            <p:ph type="body" idx="1"/>
          </p:nvPr>
        </p:nvPicPr>
        <p:blipFill rotWithShape="1">
          <a:blip r:embed="rId3">
            <a:alphaModFix/>
          </a:blip>
          <a:srcRect/>
          <a:stretch/>
        </p:blipFill>
        <p:spPr>
          <a:xfrm>
            <a:off x="1263112" y="1160043"/>
            <a:ext cx="6393051" cy="5489537"/>
          </a:xfrm>
          <a:prstGeom prst="rect">
            <a:avLst/>
          </a:prstGeom>
          <a:noFill/>
          <a:ln>
            <a:noFill/>
          </a:ln>
        </p:spPr>
      </p:pic>
      <p:sp>
        <p:nvSpPr>
          <p:cNvPr id="481" name="Google Shape;481;p4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82" name="Google Shape;482;p4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800"/>
              <a:buFont typeface="Calibri"/>
              <a:buNone/>
            </a:pPr>
            <a:r>
              <a:rPr lang="en-US" sz="2800"/>
              <a:t>Results Part 2</a:t>
            </a:r>
            <a:endParaRPr sz="2800"/>
          </a:p>
        </p:txBody>
      </p:sp>
      <p:pic>
        <p:nvPicPr>
          <p:cNvPr id="488" name="Google Shape;488;p46"/>
          <p:cNvPicPr preferRelativeResize="0">
            <a:picLocks noGrp="1"/>
          </p:cNvPicPr>
          <p:nvPr>
            <p:ph type="body" idx="1"/>
          </p:nvPr>
        </p:nvPicPr>
        <p:blipFill rotWithShape="1">
          <a:blip r:embed="rId3">
            <a:alphaModFix/>
          </a:blip>
          <a:srcRect/>
          <a:stretch/>
        </p:blipFill>
        <p:spPr>
          <a:xfrm>
            <a:off x="92822" y="2239504"/>
            <a:ext cx="8299509" cy="3264435"/>
          </a:xfrm>
          <a:prstGeom prst="rect">
            <a:avLst/>
          </a:prstGeom>
          <a:noFill/>
          <a:ln>
            <a:noFill/>
          </a:ln>
        </p:spPr>
      </p:pic>
      <p:sp>
        <p:nvSpPr>
          <p:cNvPr id="489" name="Google Shape;489;p4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90" name="Google Shape;490;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320"/>
              <a:buFont typeface="Calibri"/>
              <a:buNone/>
            </a:pPr>
            <a:r>
              <a:rPr lang="en-US" sz="4320"/>
              <a:t>Conclusions and Can You DO Better? *Always* ask this question. </a:t>
            </a:r>
            <a:endParaRPr sz="4320"/>
          </a:p>
        </p:txBody>
      </p:sp>
      <p:sp>
        <p:nvSpPr>
          <p:cNvPr id="496" name="Google Shape;496;p4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SzPts val="2000"/>
              <a:buNone/>
            </a:pPr>
            <a:r>
              <a:rPr lang="en-US"/>
              <a:t>We have the results! We are able to classify 1364 out of 1490 “No” cases correctly and 349 out of 711 “Yes” cases correctly. This means the ability of Naive Bayes algorithm to predict “No” cases is about 91.5% but it falls down to only 49% of the “Yes” cases resulting in an overall accuracy of 77.8%</a:t>
            </a:r>
            <a:endParaRPr/>
          </a:p>
          <a:p>
            <a:pPr marL="0" lvl="0" indent="0" algn="l" rtl="0">
              <a:lnSpc>
                <a:spcPct val="80000"/>
              </a:lnSpc>
              <a:spcBef>
                <a:spcPts val="1400"/>
              </a:spcBef>
              <a:spcAft>
                <a:spcPts val="0"/>
              </a:spcAft>
              <a:buSzPts val="2000"/>
              <a:buNone/>
            </a:pPr>
            <a:endParaRPr/>
          </a:p>
          <a:p>
            <a:pPr marL="0" lvl="0" indent="0" algn="l" rtl="0">
              <a:lnSpc>
                <a:spcPct val="80000"/>
              </a:lnSpc>
              <a:spcBef>
                <a:spcPts val="1400"/>
              </a:spcBef>
              <a:spcAft>
                <a:spcPts val="0"/>
              </a:spcAft>
              <a:buSzPts val="2000"/>
              <a:buNone/>
            </a:pPr>
            <a:r>
              <a:rPr lang="en-US"/>
              <a:t>Naive Bayes is a parametric algorithm which implies that you cannot perform differently in different runs as long as the data remains the same. </a:t>
            </a:r>
            <a:endParaRPr/>
          </a:p>
          <a:p>
            <a:pPr marL="0" lvl="0" indent="0" algn="l" rtl="0">
              <a:lnSpc>
                <a:spcPct val="80000"/>
              </a:lnSpc>
              <a:spcBef>
                <a:spcPts val="1400"/>
              </a:spcBef>
              <a:spcAft>
                <a:spcPts val="0"/>
              </a:spcAft>
              <a:buSzPts val="2000"/>
              <a:buNone/>
            </a:pPr>
            <a:r>
              <a:rPr lang="en-US"/>
              <a:t>We will, however, </a:t>
            </a:r>
            <a:r>
              <a:rPr lang="en-US" b="1" u="sng"/>
              <a:t>learn another implementation of Naive Bayes algorithm using the ‘mlr’ package. </a:t>
            </a:r>
            <a:r>
              <a:rPr lang="en-US"/>
              <a:t>Assuming the same session is going on for the readers, I will install and load the package and start fitting a model</a:t>
            </a:r>
            <a:endParaRPr/>
          </a:p>
        </p:txBody>
      </p:sp>
      <p:sp>
        <p:nvSpPr>
          <p:cNvPr id="497" name="Google Shape;497;p4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98" name="Google Shape;498;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Example 3: Using the mlr package</a:t>
            </a:r>
            <a:endParaRPr/>
          </a:p>
        </p:txBody>
      </p:sp>
      <p:sp>
        <p:nvSpPr>
          <p:cNvPr id="504" name="Google Shape;504;p4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a:p>
          <a:p>
            <a:pPr marL="0" lvl="0" indent="0" algn="l" rtl="0">
              <a:lnSpc>
                <a:spcPct val="90000"/>
              </a:lnSpc>
              <a:spcBef>
                <a:spcPts val="1400"/>
              </a:spcBef>
              <a:spcAft>
                <a:spcPts val="0"/>
              </a:spcAft>
              <a:buSzPts val="2000"/>
              <a:buNone/>
            </a:pPr>
            <a:r>
              <a:rPr lang="en-US"/>
              <a:t>This full example is taken directly from:</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u="sng">
                <a:solidFill>
                  <a:schemeClr val="hlink"/>
                </a:solidFill>
                <a:hlinkClick r:id="rId3"/>
              </a:rPr>
              <a:t>https://www.r-bloggers.com/understanding-naive-bayes-classifier-using-r/</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US"/>
              <a:t>Author info is here too as well as all of the code that they used.</a:t>
            </a:r>
            <a:endParaRPr/>
          </a:p>
          <a:p>
            <a:pPr marL="0" lvl="0" indent="0" algn="l" rtl="0">
              <a:lnSpc>
                <a:spcPct val="90000"/>
              </a:lnSpc>
              <a:spcBef>
                <a:spcPts val="1400"/>
              </a:spcBef>
              <a:spcAft>
                <a:spcPts val="0"/>
              </a:spcAft>
              <a:buSzPts val="2000"/>
              <a:buNone/>
            </a:pPr>
            <a:endParaRPr/>
          </a:p>
        </p:txBody>
      </p:sp>
      <p:sp>
        <p:nvSpPr>
          <p:cNvPr id="505" name="Google Shape;505;p4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6" name="Google Shape;506;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Step 1: using mlr</a:t>
            </a:r>
            <a:endParaRPr/>
          </a:p>
        </p:txBody>
      </p:sp>
      <p:pic>
        <p:nvPicPr>
          <p:cNvPr id="512" name="Google Shape;512;p49"/>
          <p:cNvPicPr preferRelativeResize="0">
            <a:picLocks noGrp="1"/>
          </p:cNvPicPr>
          <p:nvPr>
            <p:ph type="body" idx="1"/>
          </p:nvPr>
        </p:nvPicPr>
        <p:blipFill rotWithShape="1">
          <a:blip r:embed="rId3">
            <a:alphaModFix/>
          </a:blip>
          <a:srcRect/>
          <a:stretch/>
        </p:blipFill>
        <p:spPr>
          <a:xfrm>
            <a:off x="433954" y="1659541"/>
            <a:ext cx="7981044" cy="4516533"/>
          </a:xfrm>
          <a:prstGeom prst="rect">
            <a:avLst/>
          </a:prstGeom>
          <a:noFill/>
          <a:ln>
            <a:noFill/>
          </a:ln>
        </p:spPr>
      </p:pic>
      <p:sp>
        <p:nvSpPr>
          <p:cNvPr id="513" name="Google Shape;513;p4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14" name="Google Shape;514;p4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50"/>
          <p:cNvPicPr preferRelativeResize="0">
            <a:picLocks noGrp="1"/>
          </p:cNvPicPr>
          <p:nvPr>
            <p:ph type="body" idx="1"/>
          </p:nvPr>
        </p:nvPicPr>
        <p:blipFill rotWithShape="1">
          <a:blip r:embed="rId3">
            <a:alphaModFix/>
          </a:blip>
          <a:srcRect/>
          <a:stretch/>
        </p:blipFill>
        <p:spPr>
          <a:xfrm>
            <a:off x="720672" y="94200"/>
            <a:ext cx="7121471" cy="6556569"/>
          </a:xfrm>
          <a:prstGeom prst="rect">
            <a:avLst/>
          </a:prstGeom>
          <a:noFill/>
          <a:ln>
            <a:noFill/>
          </a:ln>
        </p:spPr>
      </p:pic>
      <p:sp>
        <p:nvSpPr>
          <p:cNvPr id="520" name="Google Shape;520;p5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1" name="Google Shape;521;p5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Table of results</a:t>
            </a:r>
            <a:endParaRPr/>
          </a:p>
        </p:txBody>
      </p:sp>
      <p:pic>
        <p:nvPicPr>
          <p:cNvPr id="527" name="Google Shape;527;p51"/>
          <p:cNvPicPr preferRelativeResize="0">
            <a:picLocks noGrp="1"/>
          </p:cNvPicPr>
          <p:nvPr>
            <p:ph type="body" idx="1"/>
          </p:nvPr>
        </p:nvPicPr>
        <p:blipFill rotWithShape="1">
          <a:blip r:embed="rId3">
            <a:alphaModFix/>
          </a:blip>
          <a:srcRect/>
          <a:stretch/>
        </p:blipFill>
        <p:spPr>
          <a:xfrm>
            <a:off x="534693" y="2370581"/>
            <a:ext cx="7982718" cy="3224307"/>
          </a:xfrm>
          <a:prstGeom prst="rect">
            <a:avLst/>
          </a:prstGeom>
          <a:noFill/>
          <a:ln>
            <a:noFill/>
          </a:ln>
        </p:spPr>
      </p:pic>
      <p:sp>
        <p:nvSpPr>
          <p:cNvPr id="528" name="Google Shape;528;p5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9" name="Google Shape;529;p5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2"/>
          <p:cNvSpPr txBox="1">
            <a:spLocks noGrp="1"/>
          </p:cNvSpPr>
          <p:nvPr>
            <p:ph type="title"/>
          </p:nvPr>
        </p:nvSpPr>
        <p:spPr>
          <a:xfrm>
            <a:off x="628650" y="365126"/>
            <a:ext cx="7886700" cy="75850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R: Example 4 </a:t>
            </a:r>
            <a:endParaRPr/>
          </a:p>
        </p:txBody>
      </p:sp>
      <p:sp>
        <p:nvSpPr>
          <p:cNvPr id="535" name="Google Shape;535;p52"/>
          <p:cNvSpPr txBox="1">
            <a:spLocks noGrp="1"/>
          </p:cNvSpPr>
          <p:nvPr>
            <p:ph type="body" idx="1"/>
          </p:nvPr>
        </p:nvSpPr>
        <p:spPr>
          <a:xfrm>
            <a:off x="628650" y="1534332"/>
            <a:ext cx="7886700" cy="4642631"/>
          </a:xfrm>
          <a:prstGeom prst="rect">
            <a:avLst/>
          </a:prstGeom>
          <a:noFill/>
          <a:ln>
            <a:noFill/>
          </a:ln>
        </p:spPr>
        <p:txBody>
          <a:bodyPr spcFirstLastPara="1" wrap="square" lIns="0" tIns="45700" rIns="0" bIns="45700" anchor="t" anchorCtr="0">
            <a:normAutofit/>
          </a:bodyPr>
          <a:lstStyle/>
          <a:p>
            <a:pPr marL="0" lvl="0" indent="0" algn="l" rtl="0">
              <a:lnSpc>
                <a:spcPct val="70000"/>
              </a:lnSpc>
              <a:spcBef>
                <a:spcPts val="0"/>
              </a:spcBef>
              <a:spcAft>
                <a:spcPts val="0"/>
              </a:spcAft>
              <a:buSzPts val="1100"/>
              <a:buNone/>
            </a:pPr>
            <a:r>
              <a:rPr lang="en-US" sz="1100"/>
              <a:t>## libraries</a:t>
            </a:r>
            <a:endParaRPr/>
          </a:p>
          <a:p>
            <a:pPr marL="0" lvl="0" indent="0" algn="l" rtl="0">
              <a:lnSpc>
                <a:spcPct val="70000"/>
              </a:lnSpc>
              <a:spcBef>
                <a:spcPts val="1400"/>
              </a:spcBef>
              <a:spcAft>
                <a:spcPts val="0"/>
              </a:spcAft>
              <a:buSzPts val="1100"/>
              <a:buNone/>
            </a:pPr>
            <a:r>
              <a:rPr lang="en-US" sz="1100"/>
              <a:t>library(naivebayes)</a:t>
            </a:r>
            <a:endParaRPr/>
          </a:p>
          <a:p>
            <a:pPr marL="0" lvl="0" indent="0" algn="l" rtl="0">
              <a:lnSpc>
                <a:spcPct val="70000"/>
              </a:lnSpc>
              <a:spcBef>
                <a:spcPts val="1400"/>
              </a:spcBef>
              <a:spcAft>
                <a:spcPts val="0"/>
              </a:spcAft>
              <a:buSzPts val="1100"/>
              <a:buNone/>
            </a:pPr>
            <a:r>
              <a:rPr lang="en-US" sz="1100"/>
              <a:t>library(psych)</a:t>
            </a:r>
            <a:endParaRPr/>
          </a:p>
          <a:p>
            <a:pPr marL="0" lvl="0" indent="0" algn="l" rtl="0">
              <a:lnSpc>
                <a:spcPct val="70000"/>
              </a:lnSpc>
              <a:spcBef>
                <a:spcPts val="1400"/>
              </a:spcBef>
              <a:spcAft>
                <a:spcPts val="0"/>
              </a:spcAft>
              <a:buSzPts val="1100"/>
              <a:buNone/>
            </a:pPr>
            <a:r>
              <a:rPr lang="en-US" sz="1100"/>
              <a:t>library(dplyr)</a:t>
            </a:r>
            <a:endParaRPr/>
          </a:p>
          <a:p>
            <a:pPr marL="0" lvl="0" indent="0" algn="l" rtl="0">
              <a:lnSpc>
                <a:spcPct val="70000"/>
              </a:lnSpc>
              <a:spcBef>
                <a:spcPts val="1400"/>
              </a:spcBef>
              <a:spcAft>
                <a:spcPts val="0"/>
              </a:spcAft>
              <a:buSzPts val="1100"/>
              <a:buNone/>
            </a:pPr>
            <a:r>
              <a:rPr lang="en-US" sz="1100"/>
              <a:t>library(ggplot2)</a:t>
            </a:r>
            <a:endParaRPr/>
          </a:p>
          <a:p>
            <a:pPr marL="0" lvl="0" indent="0" algn="l" rtl="0">
              <a:lnSpc>
                <a:spcPct val="70000"/>
              </a:lnSpc>
              <a:spcBef>
                <a:spcPts val="1400"/>
              </a:spcBef>
              <a:spcAft>
                <a:spcPts val="0"/>
              </a:spcAft>
              <a:buSzPts val="1100"/>
              <a:buNone/>
            </a:pPr>
            <a:endParaRPr sz="1100"/>
          </a:p>
          <a:p>
            <a:pPr marL="0" lvl="0" indent="0" algn="l" rtl="0">
              <a:lnSpc>
                <a:spcPct val="70000"/>
              </a:lnSpc>
              <a:spcBef>
                <a:spcPts val="1400"/>
              </a:spcBef>
              <a:spcAft>
                <a:spcPts val="0"/>
              </a:spcAft>
              <a:buSzPts val="1100"/>
              <a:buNone/>
            </a:pPr>
            <a:r>
              <a:rPr lang="en-US" sz="1100"/>
              <a:t>## data</a:t>
            </a:r>
            <a:endParaRPr/>
          </a:p>
          <a:p>
            <a:pPr marL="0" lvl="0" indent="0" algn="l" rtl="0">
              <a:lnSpc>
                <a:spcPct val="70000"/>
              </a:lnSpc>
              <a:spcBef>
                <a:spcPts val="1400"/>
              </a:spcBef>
              <a:spcAft>
                <a:spcPts val="0"/>
              </a:spcAft>
              <a:buSzPts val="1100"/>
              <a:buNone/>
            </a:pPr>
            <a:r>
              <a:rPr lang="en-US" sz="1100"/>
              <a:t>data(iris)</a:t>
            </a:r>
            <a:endParaRPr/>
          </a:p>
          <a:p>
            <a:pPr marL="0" lvl="0" indent="0" algn="l" rtl="0">
              <a:lnSpc>
                <a:spcPct val="70000"/>
              </a:lnSpc>
              <a:spcBef>
                <a:spcPts val="1400"/>
              </a:spcBef>
              <a:spcAft>
                <a:spcPts val="0"/>
              </a:spcAft>
              <a:buSzPts val="1100"/>
              <a:buNone/>
            </a:pPr>
            <a:r>
              <a:rPr lang="en-US" sz="1100"/>
              <a:t>str(iris)</a:t>
            </a:r>
            <a:endParaRPr/>
          </a:p>
          <a:p>
            <a:pPr marL="0" lvl="0" indent="0" algn="l" rtl="0">
              <a:lnSpc>
                <a:spcPct val="70000"/>
              </a:lnSpc>
              <a:spcBef>
                <a:spcPts val="1400"/>
              </a:spcBef>
              <a:spcAft>
                <a:spcPts val="0"/>
              </a:spcAft>
              <a:buSzPts val="1100"/>
              <a:buNone/>
            </a:pPr>
            <a:r>
              <a:rPr lang="en-US" sz="1100"/>
              <a:t># Species is the label</a:t>
            </a:r>
            <a:endParaRPr/>
          </a:p>
          <a:p>
            <a:pPr marL="0" lvl="0" indent="0" algn="l" rtl="0">
              <a:lnSpc>
                <a:spcPct val="70000"/>
              </a:lnSpc>
              <a:spcBef>
                <a:spcPts val="1400"/>
              </a:spcBef>
              <a:spcAft>
                <a:spcPts val="0"/>
              </a:spcAft>
              <a:buSzPts val="1100"/>
              <a:buNone/>
            </a:pPr>
            <a:r>
              <a:rPr lang="en-US" sz="1100"/>
              <a:t>table(iris$Species)</a:t>
            </a:r>
            <a:endParaRPr/>
          </a:p>
          <a:p>
            <a:pPr marL="0" lvl="0" indent="0" algn="l" rtl="0">
              <a:lnSpc>
                <a:spcPct val="70000"/>
              </a:lnSpc>
              <a:spcBef>
                <a:spcPts val="1400"/>
              </a:spcBef>
              <a:spcAft>
                <a:spcPts val="0"/>
              </a:spcAft>
              <a:buSzPts val="1100"/>
              <a:buNone/>
            </a:pPr>
            <a:r>
              <a:rPr lang="en-US" sz="1100"/>
              <a:t>(head(iris))</a:t>
            </a:r>
            <a:endParaRPr/>
          </a:p>
          <a:p>
            <a:pPr marL="0" lvl="0" indent="0" algn="l" rtl="0">
              <a:lnSpc>
                <a:spcPct val="70000"/>
              </a:lnSpc>
              <a:spcBef>
                <a:spcPts val="1400"/>
              </a:spcBef>
              <a:spcAft>
                <a:spcPts val="0"/>
              </a:spcAft>
              <a:buSzPts val="1100"/>
              <a:buNone/>
            </a:pPr>
            <a:r>
              <a:rPr lang="en-US" sz="1100"/>
              <a:t>(summary(iris))</a:t>
            </a:r>
            <a:endParaRPr/>
          </a:p>
          <a:p>
            <a:pPr marL="0" lvl="0" indent="0" algn="l" rtl="0">
              <a:lnSpc>
                <a:spcPct val="70000"/>
              </a:lnSpc>
              <a:spcBef>
                <a:spcPts val="1400"/>
              </a:spcBef>
              <a:spcAft>
                <a:spcPts val="0"/>
              </a:spcAft>
              <a:buSzPts val="1100"/>
              <a:buNone/>
            </a:pPr>
            <a:endParaRPr sz="1100"/>
          </a:p>
          <a:p>
            <a:pPr marL="0" lvl="0" indent="0" algn="l" rtl="0">
              <a:lnSpc>
                <a:spcPct val="70000"/>
              </a:lnSpc>
              <a:spcBef>
                <a:spcPts val="1400"/>
              </a:spcBef>
              <a:spcAft>
                <a:spcPts val="0"/>
              </a:spcAft>
              <a:buSzPts val="1100"/>
              <a:buNone/>
            </a:pPr>
            <a:r>
              <a:rPr lang="en-US" sz="1100"/>
              <a:t>MyIrisDF &lt;- iris</a:t>
            </a:r>
            <a:endParaRPr/>
          </a:p>
        </p:txBody>
      </p:sp>
      <p:sp>
        <p:nvSpPr>
          <p:cNvPr id="536" name="Google Shape;536;p5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37" name="Google Shape;537;p5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538" name="Google Shape;538;p52"/>
          <p:cNvSpPr/>
          <p:nvPr/>
        </p:nvSpPr>
        <p:spPr>
          <a:xfrm>
            <a:off x="3835831" y="1973174"/>
            <a:ext cx="45720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Create Train and Test Set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(n &lt;- round(nrow(MyIrisDF)/5))</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 &lt;- sample(1:nrow(MyIrisDF), 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The test set is the sample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IrisTest&lt;- MyIrisDF[s,]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The trainng set is the not sample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IrisTrain &lt;- MyIrisDF[-s,]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Have a look...</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(head(IrisTest,n=5))</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(head(IrisTrain,n=5))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3"/>
          <p:cNvSpPr txBox="1">
            <a:spLocks noGrp="1"/>
          </p:cNvSpPr>
          <p:nvPr>
            <p:ph type="title"/>
          </p:nvPr>
        </p:nvSpPr>
        <p:spPr>
          <a:xfrm>
            <a:off x="628650" y="365126"/>
            <a:ext cx="7886700" cy="71975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Visual EDA</a:t>
            </a:r>
            <a:endParaRPr/>
          </a:p>
        </p:txBody>
      </p:sp>
      <p:sp>
        <p:nvSpPr>
          <p:cNvPr id="544" name="Google Shape;544;p5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70000"/>
              </a:lnSpc>
              <a:spcBef>
                <a:spcPts val="0"/>
              </a:spcBef>
              <a:spcAft>
                <a:spcPts val="0"/>
              </a:spcAft>
              <a:buSzPts val="950"/>
              <a:buNone/>
            </a:pPr>
            <a:r>
              <a:rPr lang="en-US" sz="950"/>
              <a:t>pairs.panels(iris)</a:t>
            </a:r>
            <a:endParaRPr/>
          </a:p>
          <a:p>
            <a:pPr marL="0" lvl="0" indent="0" algn="l" rtl="0">
              <a:lnSpc>
                <a:spcPct val="70000"/>
              </a:lnSpc>
              <a:spcBef>
                <a:spcPts val="1400"/>
              </a:spcBef>
              <a:spcAft>
                <a:spcPts val="0"/>
              </a:spcAft>
              <a:buSzPts val="950"/>
              <a:buNone/>
            </a:pPr>
            <a:endParaRPr sz="950"/>
          </a:p>
          <a:p>
            <a:pPr marL="0" lvl="0" indent="0" algn="l" rtl="0">
              <a:lnSpc>
                <a:spcPct val="70000"/>
              </a:lnSpc>
              <a:spcBef>
                <a:spcPts val="1400"/>
              </a:spcBef>
              <a:spcAft>
                <a:spcPts val="0"/>
              </a:spcAft>
              <a:buSzPts val="950"/>
              <a:buNone/>
            </a:pPr>
            <a:r>
              <a:rPr lang="en-US" sz="950"/>
              <a:t>iris %&gt;%</a:t>
            </a:r>
            <a:endParaRPr/>
          </a:p>
          <a:p>
            <a:pPr marL="0" lvl="0" indent="0" algn="l" rtl="0">
              <a:lnSpc>
                <a:spcPct val="70000"/>
              </a:lnSpc>
              <a:spcBef>
                <a:spcPts val="1400"/>
              </a:spcBef>
              <a:spcAft>
                <a:spcPts val="0"/>
              </a:spcAft>
              <a:buSzPts val="950"/>
              <a:buNone/>
            </a:pPr>
            <a:r>
              <a:rPr lang="en-US" sz="950"/>
              <a:t>  ggplot(aes(x=Species, y=Sepal.Width, fill=Species)) +</a:t>
            </a:r>
            <a:endParaRPr/>
          </a:p>
          <a:p>
            <a:pPr marL="0" lvl="0" indent="0" algn="l" rtl="0">
              <a:lnSpc>
                <a:spcPct val="70000"/>
              </a:lnSpc>
              <a:spcBef>
                <a:spcPts val="1400"/>
              </a:spcBef>
              <a:spcAft>
                <a:spcPts val="0"/>
              </a:spcAft>
              <a:buSzPts val="950"/>
              <a:buNone/>
            </a:pPr>
            <a:r>
              <a:rPr lang="en-US" sz="950"/>
              <a:t>  geom_boxplot() +</a:t>
            </a:r>
            <a:endParaRPr/>
          </a:p>
          <a:p>
            <a:pPr marL="0" lvl="0" indent="0" algn="l" rtl="0">
              <a:lnSpc>
                <a:spcPct val="70000"/>
              </a:lnSpc>
              <a:spcBef>
                <a:spcPts val="1400"/>
              </a:spcBef>
              <a:spcAft>
                <a:spcPts val="0"/>
              </a:spcAft>
              <a:buSzPts val="950"/>
              <a:buNone/>
            </a:pPr>
            <a:r>
              <a:rPr lang="en-US" sz="950"/>
              <a:t>  ggtitle("Box plot")</a:t>
            </a:r>
            <a:endParaRPr/>
          </a:p>
          <a:p>
            <a:pPr marL="0" lvl="0" indent="0" algn="l" rtl="0">
              <a:lnSpc>
                <a:spcPct val="70000"/>
              </a:lnSpc>
              <a:spcBef>
                <a:spcPts val="1400"/>
              </a:spcBef>
              <a:spcAft>
                <a:spcPts val="0"/>
              </a:spcAft>
              <a:buSzPts val="950"/>
              <a:buNone/>
            </a:pPr>
            <a:endParaRPr sz="950"/>
          </a:p>
          <a:p>
            <a:pPr marL="0" lvl="0" indent="0" algn="l" rtl="0">
              <a:lnSpc>
                <a:spcPct val="70000"/>
              </a:lnSpc>
              <a:spcBef>
                <a:spcPts val="1400"/>
              </a:spcBef>
              <a:spcAft>
                <a:spcPts val="0"/>
              </a:spcAft>
              <a:buSzPts val="950"/>
              <a:buNone/>
            </a:pPr>
            <a:r>
              <a:rPr lang="en-US" sz="950"/>
              <a:t>iris %&gt;%</a:t>
            </a:r>
            <a:endParaRPr/>
          </a:p>
          <a:p>
            <a:pPr marL="0" lvl="0" indent="0" algn="l" rtl="0">
              <a:lnSpc>
                <a:spcPct val="70000"/>
              </a:lnSpc>
              <a:spcBef>
                <a:spcPts val="1400"/>
              </a:spcBef>
              <a:spcAft>
                <a:spcPts val="0"/>
              </a:spcAft>
              <a:buSzPts val="950"/>
              <a:buNone/>
            </a:pPr>
            <a:r>
              <a:rPr lang="en-US" sz="950"/>
              <a:t>  ggplot(aes(x=Sepal.Width, fill=Species)) +</a:t>
            </a:r>
            <a:endParaRPr/>
          </a:p>
          <a:p>
            <a:pPr marL="0" lvl="0" indent="0" algn="l" rtl="0">
              <a:lnSpc>
                <a:spcPct val="70000"/>
              </a:lnSpc>
              <a:spcBef>
                <a:spcPts val="1400"/>
              </a:spcBef>
              <a:spcAft>
                <a:spcPts val="0"/>
              </a:spcAft>
              <a:buSzPts val="950"/>
              <a:buNone/>
            </a:pPr>
            <a:r>
              <a:rPr lang="en-US" sz="950"/>
              <a:t>  geom_density(alpha=.6, color="black") +</a:t>
            </a:r>
            <a:endParaRPr/>
          </a:p>
          <a:p>
            <a:pPr marL="0" lvl="0" indent="0" algn="l" rtl="0">
              <a:lnSpc>
                <a:spcPct val="70000"/>
              </a:lnSpc>
              <a:spcBef>
                <a:spcPts val="1400"/>
              </a:spcBef>
              <a:spcAft>
                <a:spcPts val="0"/>
              </a:spcAft>
              <a:buSzPts val="950"/>
              <a:buNone/>
            </a:pPr>
            <a:r>
              <a:rPr lang="en-US" sz="950"/>
              <a:t>  ggtitle("Density plot")</a:t>
            </a:r>
            <a:endParaRPr/>
          </a:p>
          <a:p>
            <a:pPr marL="0" lvl="0" indent="0" algn="l" rtl="0">
              <a:lnSpc>
                <a:spcPct val="70000"/>
              </a:lnSpc>
              <a:spcBef>
                <a:spcPts val="1400"/>
              </a:spcBef>
              <a:spcAft>
                <a:spcPts val="0"/>
              </a:spcAft>
              <a:buSzPts val="950"/>
              <a:buNone/>
            </a:pPr>
            <a:endParaRPr sz="950"/>
          </a:p>
          <a:p>
            <a:pPr marL="0" lvl="0" indent="0" algn="l" rtl="0">
              <a:lnSpc>
                <a:spcPct val="70000"/>
              </a:lnSpc>
              <a:spcBef>
                <a:spcPts val="1400"/>
              </a:spcBef>
              <a:spcAft>
                <a:spcPts val="0"/>
              </a:spcAft>
              <a:buSzPts val="950"/>
              <a:buNone/>
            </a:pPr>
            <a:r>
              <a:rPr lang="en-US" sz="950"/>
              <a:t>plot(iris)</a:t>
            </a:r>
            <a:endParaRPr/>
          </a:p>
          <a:p>
            <a:pPr marL="0" lvl="0" indent="0" algn="l" rtl="0">
              <a:lnSpc>
                <a:spcPct val="70000"/>
              </a:lnSpc>
              <a:spcBef>
                <a:spcPts val="1400"/>
              </a:spcBef>
              <a:spcAft>
                <a:spcPts val="0"/>
              </a:spcAft>
              <a:buSzPts val="950"/>
              <a:buNone/>
            </a:pPr>
            <a:r>
              <a:rPr lang="en-US" sz="950"/>
              <a:t>plot(iris$Petal.Length,iris$Petal.Width,col=iris$Species)</a:t>
            </a:r>
            <a:endParaRPr/>
          </a:p>
          <a:p>
            <a:pPr marL="0" lvl="0" indent="0" algn="l" rtl="0">
              <a:lnSpc>
                <a:spcPct val="70000"/>
              </a:lnSpc>
              <a:spcBef>
                <a:spcPts val="1400"/>
              </a:spcBef>
              <a:spcAft>
                <a:spcPts val="0"/>
              </a:spcAft>
              <a:buSzPts val="950"/>
              <a:buNone/>
            </a:pPr>
            <a:endParaRPr sz="950"/>
          </a:p>
        </p:txBody>
      </p:sp>
      <p:sp>
        <p:nvSpPr>
          <p:cNvPr id="545" name="Google Shape;545;p5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46" name="Google Shape;546;p5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54"/>
          <p:cNvPicPr preferRelativeResize="0">
            <a:picLocks noGrp="1"/>
          </p:cNvPicPr>
          <p:nvPr>
            <p:ph type="body" idx="1"/>
          </p:nvPr>
        </p:nvPicPr>
        <p:blipFill rotWithShape="1">
          <a:blip r:embed="rId3">
            <a:alphaModFix/>
          </a:blip>
          <a:srcRect/>
          <a:stretch/>
        </p:blipFill>
        <p:spPr>
          <a:xfrm>
            <a:off x="4989157" y="309791"/>
            <a:ext cx="3589773" cy="3008084"/>
          </a:xfrm>
          <a:prstGeom prst="rect">
            <a:avLst/>
          </a:prstGeom>
          <a:noFill/>
          <a:ln>
            <a:noFill/>
          </a:ln>
        </p:spPr>
      </p:pic>
      <p:sp>
        <p:nvSpPr>
          <p:cNvPr id="552" name="Google Shape;552;p5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3" name="Google Shape;553;p5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54" name="Google Shape;554;p54"/>
          <p:cNvPicPr preferRelativeResize="0"/>
          <p:nvPr/>
        </p:nvPicPr>
        <p:blipFill rotWithShape="1">
          <a:blip r:embed="rId4">
            <a:alphaModFix/>
          </a:blip>
          <a:srcRect/>
          <a:stretch/>
        </p:blipFill>
        <p:spPr>
          <a:xfrm>
            <a:off x="5230678" y="3527241"/>
            <a:ext cx="3583122" cy="3194235"/>
          </a:xfrm>
          <a:prstGeom prst="rect">
            <a:avLst/>
          </a:prstGeom>
          <a:noFill/>
          <a:ln>
            <a:noFill/>
          </a:ln>
        </p:spPr>
      </p:pic>
      <p:pic>
        <p:nvPicPr>
          <p:cNvPr id="555" name="Google Shape;555;p54"/>
          <p:cNvPicPr preferRelativeResize="0"/>
          <p:nvPr/>
        </p:nvPicPr>
        <p:blipFill rotWithShape="1">
          <a:blip r:embed="rId5">
            <a:alphaModFix/>
          </a:blip>
          <a:srcRect/>
          <a:stretch/>
        </p:blipFill>
        <p:spPr>
          <a:xfrm>
            <a:off x="266883" y="365126"/>
            <a:ext cx="3902161" cy="3112674"/>
          </a:xfrm>
          <a:prstGeom prst="rect">
            <a:avLst/>
          </a:prstGeom>
          <a:noFill/>
          <a:ln>
            <a:noFill/>
          </a:ln>
        </p:spPr>
      </p:pic>
      <p:pic>
        <p:nvPicPr>
          <p:cNvPr id="556" name="Google Shape;556;p54"/>
          <p:cNvPicPr preferRelativeResize="0"/>
          <p:nvPr/>
        </p:nvPicPr>
        <p:blipFill rotWithShape="1">
          <a:blip r:embed="rId6">
            <a:alphaModFix/>
          </a:blip>
          <a:srcRect/>
          <a:stretch/>
        </p:blipFill>
        <p:spPr>
          <a:xfrm>
            <a:off x="170907" y="3317875"/>
            <a:ext cx="4343400" cy="3540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The Math </a:t>
            </a:r>
            <a:endParaRPr/>
          </a:p>
        </p:txBody>
      </p:sp>
      <p:sp>
        <p:nvSpPr>
          <p:cNvPr id="131" name="Google Shape;131;p4"/>
          <p:cNvSpPr txBox="1">
            <a:spLocks noGrp="1"/>
          </p:cNvSpPr>
          <p:nvPr>
            <p:ph type="body" idx="1"/>
          </p:nvPr>
        </p:nvSpPr>
        <p:spPr>
          <a:xfrm>
            <a:off x="822959" y="1946952"/>
            <a:ext cx="7543801" cy="3922141"/>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1) Notice that the numerator of each formula is the same.</a:t>
            </a:r>
            <a:endParaRPr/>
          </a:p>
          <a:p>
            <a:pPr marL="91440" lvl="0" indent="-127000" algn="l" rtl="0">
              <a:lnSpc>
                <a:spcPct val="90000"/>
              </a:lnSpc>
              <a:spcBef>
                <a:spcPts val="1400"/>
              </a:spcBef>
              <a:spcAft>
                <a:spcPts val="0"/>
              </a:spcAft>
              <a:buSzPts val="2000"/>
              <a:buChar char=" "/>
            </a:pPr>
            <a:r>
              <a:rPr lang="en-US"/>
              <a:t>2) Notice also that we can use algebra to rewrite each as:</a:t>
            </a:r>
            <a:endParaRPr/>
          </a:p>
          <a:p>
            <a:pPr marL="91440" lvl="0" indent="-127000" algn="l" rtl="0">
              <a:lnSpc>
                <a:spcPct val="90000"/>
              </a:lnSpc>
              <a:spcBef>
                <a:spcPts val="1400"/>
              </a:spcBef>
              <a:spcAft>
                <a:spcPts val="0"/>
              </a:spcAft>
              <a:buSzPts val="2000"/>
              <a:buChar char=" "/>
            </a:pPr>
            <a:r>
              <a:rPr lang="en-US"/>
              <a:t>P(X, Y) = P(Y|X)P(X)   and P(X, Y) = P(X|Y)P(Y) </a:t>
            </a:r>
            <a:endParaRPr/>
          </a:p>
          <a:p>
            <a:pPr marL="91440" lvl="0" indent="-127000" algn="l" rtl="0">
              <a:lnSpc>
                <a:spcPct val="90000"/>
              </a:lnSpc>
              <a:spcBef>
                <a:spcPts val="1400"/>
              </a:spcBef>
              <a:spcAft>
                <a:spcPts val="0"/>
              </a:spcAft>
              <a:buSzPts val="2000"/>
              <a:buChar char=" "/>
            </a:pPr>
            <a:r>
              <a:rPr lang="en-US"/>
              <a:t>3) Next, because P(Y|X)P(X) and P(X|Y)P(Y) </a:t>
            </a:r>
            <a:endParaRPr/>
          </a:p>
          <a:p>
            <a:pPr marL="91440" lvl="0" indent="-127000" algn="l" rtl="0">
              <a:lnSpc>
                <a:spcPct val="90000"/>
              </a:lnSpc>
              <a:spcBef>
                <a:spcPts val="1400"/>
              </a:spcBef>
              <a:spcAft>
                <a:spcPts val="0"/>
              </a:spcAft>
              <a:buSzPts val="2000"/>
              <a:buChar char=" "/>
            </a:pPr>
            <a:r>
              <a:rPr lang="en-US"/>
              <a:t> both equal the same thing, they MUST equal each other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P(Y|X)P(X)  = P(X|Y)P(Y) </a:t>
            </a:r>
            <a:endParaRPr/>
          </a:p>
          <a:p>
            <a:pPr marL="91440" lvl="0" indent="-127000" algn="l" rtl="0">
              <a:lnSpc>
                <a:spcPct val="90000"/>
              </a:lnSpc>
              <a:spcBef>
                <a:spcPts val="1400"/>
              </a:spcBef>
              <a:spcAft>
                <a:spcPts val="0"/>
              </a:spcAft>
              <a:buSzPts val="2000"/>
              <a:buChar char=" "/>
            </a:pPr>
            <a:r>
              <a:rPr lang="en-US"/>
              <a:t>Divide both sides by P(X)</a:t>
            </a:r>
            <a:endParaRPr/>
          </a:p>
        </p:txBody>
      </p:sp>
      <p:sp>
        <p:nvSpPr>
          <p:cNvPr id="132" name="Google Shape;132;p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3" name="Google Shape;133;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4" name="Google Shape;134;p4"/>
          <p:cNvPicPr preferRelativeResize="0"/>
          <p:nvPr/>
        </p:nvPicPr>
        <p:blipFill rotWithShape="1">
          <a:blip r:embed="rId3">
            <a:alphaModFix/>
          </a:blip>
          <a:srcRect/>
          <a:stretch/>
        </p:blipFill>
        <p:spPr>
          <a:xfrm>
            <a:off x="6703888" y="286605"/>
            <a:ext cx="2245456" cy="1542582"/>
          </a:xfrm>
          <a:prstGeom prst="rect">
            <a:avLst/>
          </a:prstGeom>
          <a:noFill/>
          <a:ln>
            <a:noFill/>
          </a:ln>
        </p:spPr>
      </p:pic>
      <p:pic>
        <p:nvPicPr>
          <p:cNvPr id="135" name="Google Shape;135;p4"/>
          <p:cNvPicPr preferRelativeResize="0"/>
          <p:nvPr/>
        </p:nvPicPr>
        <p:blipFill rotWithShape="1">
          <a:blip r:embed="rId4">
            <a:alphaModFix/>
          </a:blip>
          <a:srcRect/>
          <a:stretch/>
        </p:blipFill>
        <p:spPr>
          <a:xfrm>
            <a:off x="5162764" y="4621463"/>
            <a:ext cx="3246599" cy="851199"/>
          </a:xfrm>
          <a:prstGeom prst="rect">
            <a:avLst/>
          </a:prstGeom>
          <a:solidFill>
            <a:srgbClr val="D0F5F6"/>
          </a:solidFill>
          <a:ln>
            <a:noFill/>
          </a:ln>
        </p:spPr>
      </p:pic>
      <p:cxnSp>
        <p:nvCxnSpPr>
          <p:cNvPr id="136" name="Google Shape;136;p4"/>
          <p:cNvCxnSpPr/>
          <p:nvPr/>
        </p:nvCxnSpPr>
        <p:spPr>
          <a:xfrm flipH="1">
            <a:off x="4859677" y="1057896"/>
            <a:ext cx="1746606" cy="822275"/>
          </a:xfrm>
          <a:prstGeom prst="straightConnector1">
            <a:avLst/>
          </a:prstGeom>
          <a:noFill/>
          <a:ln w="12700" cap="flat" cmpd="sng">
            <a:solidFill>
              <a:schemeClr val="accent1"/>
            </a:solidFill>
            <a:prstDash val="solid"/>
            <a:round/>
            <a:headEnd type="none" w="sm" len="sm"/>
            <a:tailEnd type="triangle" w="med" len="med"/>
          </a:ln>
        </p:spPr>
      </p:cxnSp>
      <p:sp>
        <p:nvSpPr>
          <p:cNvPr id="137" name="Google Shape;137;p4"/>
          <p:cNvSpPr/>
          <p:nvPr/>
        </p:nvSpPr>
        <p:spPr>
          <a:xfrm>
            <a:off x="3868220" y="4700427"/>
            <a:ext cx="934949" cy="772235"/>
          </a:xfrm>
          <a:prstGeom prst="rightArrow">
            <a:avLst>
              <a:gd name="adj1" fmla="val 50000"/>
              <a:gd name="adj2" fmla="val 50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Naïve Bayes</a:t>
            </a:r>
            <a:endParaRPr/>
          </a:p>
        </p:txBody>
      </p:sp>
      <p:sp>
        <p:nvSpPr>
          <p:cNvPr id="562" name="Google Shape;562;p5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70000"/>
              </a:lnSpc>
              <a:spcBef>
                <a:spcPts val="0"/>
              </a:spcBef>
              <a:spcAft>
                <a:spcPts val="0"/>
              </a:spcAft>
              <a:buSzPts val="800"/>
              <a:buNone/>
            </a:pPr>
            <a:r>
              <a:rPr lang="en-US" sz="800"/>
              <a:t>##  Naive Bayes</a:t>
            </a:r>
            <a:endParaRPr/>
          </a:p>
          <a:p>
            <a:pPr marL="0" lvl="0" indent="0" algn="l" rtl="0">
              <a:lnSpc>
                <a:spcPct val="70000"/>
              </a:lnSpc>
              <a:spcBef>
                <a:spcPts val="1400"/>
              </a:spcBef>
              <a:spcAft>
                <a:spcPts val="0"/>
              </a:spcAft>
              <a:buSzPts val="800"/>
              <a:buNone/>
            </a:pPr>
            <a:r>
              <a:rPr lang="en-US" sz="800"/>
              <a:t>NBModel &lt;- naive_bayes(IrisTrain$Species ~., data=IrisTrain)</a:t>
            </a:r>
            <a:endParaRPr/>
          </a:p>
          <a:p>
            <a:pPr marL="0" lvl="0" indent="0" algn="l" rtl="0">
              <a:lnSpc>
                <a:spcPct val="70000"/>
              </a:lnSpc>
              <a:spcBef>
                <a:spcPts val="1400"/>
              </a:spcBef>
              <a:spcAft>
                <a:spcPts val="0"/>
              </a:spcAft>
              <a:buSzPts val="800"/>
              <a:buNone/>
            </a:pPr>
            <a:r>
              <a:rPr lang="en-US" sz="800"/>
              <a:t>print(NBModel)</a:t>
            </a:r>
            <a:endParaRPr/>
          </a:p>
          <a:p>
            <a:pPr marL="0" lvl="0" indent="0" algn="l" rtl="0">
              <a:lnSpc>
                <a:spcPct val="70000"/>
              </a:lnSpc>
              <a:spcBef>
                <a:spcPts val="1400"/>
              </a:spcBef>
              <a:spcAft>
                <a:spcPts val="0"/>
              </a:spcAft>
              <a:buSzPts val="800"/>
              <a:buNone/>
            </a:pPr>
            <a:endParaRPr sz="800"/>
          </a:p>
          <a:p>
            <a:pPr marL="0" lvl="0" indent="0" algn="l" rtl="0">
              <a:lnSpc>
                <a:spcPct val="70000"/>
              </a:lnSpc>
              <a:spcBef>
                <a:spcPts val="1400"/>
              </a:spcBef>
              <a:spcAft>
                <a:spcPts val="0"/>
              </a:spcAft>
              <a:buSzPts val="800"/>
              <a:buNone/>
            </a:pPr>
            <a:r>
              <a:rPr lang="en-US" sz="800"/>
              <a:t>plot(NBModel)</a:t>
            </a:r>
            <a:endParaRPr/>
          </a:p>
          <a:p>
            <a:pPr marL="0" lvl="0" indent="0" algn="l" rtl="0">
              <a:lnSpc>
                <a:spcPct val="70000"/>
              </a:lnSpc>
              <a:spcBef>
                <a:spcPts val="1400"/>
              </a:spcBef>
              <a:spcAft>
                <a:spcPts val="0"/>
              </a:spcAft>
              <a:buSzPts val="800"/>
              <a:buNone/>
            </a:pPr>
            <a:endParaRPr sz="800"/>
          </a:p>
          <a:p>
            <a:pPr marL="0" lvl="0" indent="0" algn="l" rtl="0">
              <a:lnSpc>
                <a:spcPct val="70000"/>
              </a:lnSpc>
              <a:spcBef>
                <a:spcPts val="1400"/>
              </a:spcBef>
              <a:spcAft>
                <a:spcPts val="0"/>
              </a:spcAft>
              <a:buSzPts val="800"/>
              <a:buNone/>
            </a:pPr>
            <a:r>
              <a:rPr lang="en-US" sz="800"/>
              <a:t>## predict</a:t>
            </a:r>
            <a:endParaRPr/>
          </a:p>
          <a:p>
            <a:pPr marL="0" lvl="0" indent="0" algn="l" rtl="0">
              <a:lnSpc>
                <a:spcPct val="70000"/>
              </a:lnSpc>
              <a:spcBef>
                <a:spcPts val="1400"/>
              </a:spcBef>
              <a:spcAft>
                <a:spcPts val="0"/>
              </a:spcAft>
              <a:buSzPts val="800"/>
              <a:buNone/>
            </a:pPr>
            <a:r>
              <a:rPr lang="en-US" sz="800"/>
              <a:t>NB_p &lt;- predict(NBModel, IrisTest, type="prob")</a:t>
            </a:r>
            <a:endParaRPr/>
          </a:p>
          <a:p>
            <a:pPr marL="0" lvl="0" indent="0" algn="l" rtl="0">
              <a:lnSpc>
                <a:spcPct val="70000"/>
              </a:lnSpc>
              <a:spcBef>
                <a:spcPts val="1400"/>
              </a:spcBef>
              <a:spcAft>
                <a:spcPts val="0"/>
              </a:spcAft>
              <a:buSzPts val="800"/>
              <a:buNone/>
            </a:pPr>
            <a:r>
              <a:rPr lang="en-US" sz="800"/>
              <a:t>(head(round(NB_p)))</a:t>
            </a:r>
            <a:endParaRPr/>
          </a:p>
          <a:p>
            <a:pPr marL="0" lvl="0" indent="0" algn="l" rtl="0">
              <a:lnSpc>
                <a:spcPct val="70000"/>
              </a:lnSpc>
              <a:spcBef>
                <a:spcPts val="1400"/>
              </a:spcBef>
              <a:spcAft>
                <a:spcPts val="0"/>
              </a:spcAft>
              <a:buSzPts val="800"/>
              <a:buNone/>
            </a:pPr>
            <a:endParaRPr sz="800"/>
          </a:p>
          <a:p>
            <a:pPr marL="0" lvl="0" indent="0" algn="l" rtl="0">
              <a:lnSpc>
                <a:spcPct val="70000"/>
              </a:lnSpc>
              <a:spcBef>
                <a:spcPts val="1400"/>
              </a:spcBef>
              <a:spcAft>
                <a:spcPts val="0"/>
              </a:spcAft>
              <a:buSzPts val="800"/>
              <a:buNone/>
            </a:pPr>
            <a:r>
              <a:rPr lang="en-US" sz="800"/>
              <a:t>## classify/predict</a:t>
            </a:r>
            <a:endParaRPr/>
          </a:p>
          <a:p>
            <a:pPr marL="0" lvl="0" indent="0" algn="l" rtl="0">
              <a:lnSpc>
                <a:spcPct val="70000"/>
              </a:lnSpc>
              <a:spcBef>
                <a:spcPts val="1400"/>
              </a:spcBef>
              <a:spcAft>
                <a:spcPts val="0"/>
              </a:spcAft>
              <a:buSzPts val="800"/>
              <a:buNone/>
            </a:pPr>
            <a:r>
              <a:rPr lang="en-US" sz="800"/>
              <a:t>NB_p2 &lt;- predict(NBModel, IrisTest, type="class")</a:t>
            </a:r>
            <a:endParaRPr/>
          </a:p>
          <a:p>
            <a:pPr marL="0" lvl="0" indent="0" algn="l" rtl="0">
              <a:lnSpc>
                <a:spcPct val="70000"/>
              </a:lnSpc>
              <a:spcBef>
                <a:spcPts val="1400"/>
              </a:spcBef>
              <a:spcAft>
                <a:spcPts val="0"/>
              </a:spcAft>
              <a:buSzPts val="800"/>
              <a:buNone/>
            </a:pPr>
            <a:r>
              <a:rPr lang="en-US" sz="800"/>
              <a:t>(Pred_TABLE &lt;-table(NB_p2, IrisTest$Species))</a:t>
            </a:r>
            <a:endParaRPr/>
          </a:p>
          <a:p>
            <a:pPr marL="0" lvl="0" indent="0" algn="l" rtl="0">
              <a:lnSpc>
                <a:spcPct val="70000"/>
              </a:lnSpc>
              <a:spcBef>
                <a:spcPts val="1400"/>
              </a:spcBef>
              <a:spcAft>
                <a:spcPts val="0"/>
              </a:spcAft>
              <a:buSzPts val="800"/>
              <a:buNone/>
            </a:pPr>
            <a:r>
              <a:rPr lang="en-US" sz="800"/>
              <a:t>## accuracy</a:t>
            </a:r>
            <a:endParaRPr/>
          </a:p>
          <a:p>
            <a:pPr marL="0" lvl="0" indent="0" algn="l" rtl="0">
              <a:lnSpc>
                <a:spcPct val="70000"/>
              </a:lnSpc>
              <a:spcBef>
                <a:spcPts val="1400"/>
              </a:spcBef>
              <a:spcAft>
                <a:spcPts val="0"/>
              </a:spcAft>
              <a:buSzPts val="800"/>
              <a:buNone/>
            </a:pPr>
            <a:r>
              <a:rPr lang="en-US" sz="800"/>
              <a:t>(sum(diag(Pred_TABLE)/sum(Pred_TABLE)))</a:t>
            </a:r>
            <a:endParaRPr/>
          </a:p>
        </p:txBody>
      </p:sp>
      <p:sp>
        <p:nvSpPr>
          <p:cNvPr id="563" name="Google Shape;563;p5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64" name="Google Shape;564;p5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Suggestions and references</a:t>
            </a:r>
            <a:endParaRPr/>
          </a:p>
        </p:txBody>
      </p:sp>
      <p:sp>
        <p:nvSpPr>
          <p:cNvPr id="570" name="Google Shape;570;p5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525780" lvl="0" indent="-457200" algn="l" rtl="0">
              <a:lnSpc>
                <a:spcPct val="90000"/>
              </a:lnSpc>
              <a:spcBef>
                <a:spcPts val="0"/>
              </a:spcBef>
              <a:spcAft>
                <a:spcPts val="0"/>
              </a:spcAft>
              <a:buSzPts val="2000"/>
              <a:buAutoNum type="arabicParenR"/>
            </a:pPr>
            <a:r>
              <a:rPr lang="en-US"/>
              <a:t>Kumar 2005, 2015</a:t>
            </a:r>
            <a:endParaRPr/>
          </a:p>
          <a:p>
            <a:pPr marL="525780" lvl="0" indent="-457200" algn="l" rtl="0">
              <a:lnSpc>
                <a:spcPct val="90000"/>
              </a:lnSpc>
              <a:spcBef>
                <a:spcPts val="1400"/>
              </a:spcBef>
              <a:spcAft>
                <a:spcPts val="0"/>
              </a:spcAft>
              <a:buSzPts val="2000"/>
              <a:buAutoNum type="arabicParenR"/>
            </a:pPr>
            <a:r>
              <a:rPr lang="en-US"/>
              <a:t>As with all new things – create a small toy example and do it by hand and with R to see that you get the same results.</a:t>
            </a:r>
            <a:endParaRPr/>
          </a:p>
          <a:p>
            <a:pPr marL="525780" lvl="0" indent="-457200" algn="l" rtl="0">
              <a:lnSpc>
                <a:spcPct val="90000"/>
              </a:lnSpc>
              <a:spcBef>
                <a:spcPts val="1400"/>
              </a:spcBef>
              <a:spcAft>
                <a:spcPts val="0"/>
              </a:spcAft>
              <a:buSzPts val="2000"/>
              <a:buAutoNum type="arabicParenR"/>
            </a:pPr>
            <a:r>
              <a:rPr lang="en-US" u="sng">
                <a:solidFill>
                  <a:schemeClr val="hlink"/>
                </a:solidFill>
                <a:hlinkClick r:id="rId3"/>
              </a:rPr>
              <a:t>https://www.r-bloggers.com/understanding-naive-bayes-classifier-using-r/</a:t>
            </a:r>
            <a:endParaRPr/>
          </a:p>
          <a:p>
            <a:pPr marL="525780" lvl="0" indent="-457200" algn="l" rtl="0">
              <a:lnSpc>
                <a:spcPct val="90000"/>
              </a:lnSpc>
              <a:spcBef>
                <a:spcPts val="1400"/>
              </a:spcBef>
              <a:spcAft>
                <a:spcPts val="0"/>
              </a:spcAft>
              <a:buSzPts val="2000"/>
              <a:buAutoNum type="arabicParenR"/>
            </a:pPr>
            <a:r>
              <a:rPr lang="en-US"/>
              <a:t>There is always more! Each time you use a model or technique, you will always find new ideas, new improvements, new packages, and new methods to visualize. </a:t>
            </a:r>
            <a:endParaRPr/>
          </a:p>
          <a:p>
            <a:pPr marL="525780" lvl="0" indent="-457200" algn="l" rtl="0">
              <a:lnSpc>
                <a:spcPct val="90000"/>
              </a:lnSpc>
              <a:spcBef>
                <a:spcPts val="1400"/>
              </a:spcBef>
              <a:spcAft>
                <a:spcPts val="0"/>
              </a:spcAft>
              <a:buSzPts val="2000"/>
              <a:buAutoNum type="arabicParenR"/>
            </a:pPr>
            <a:r>
              <a:rPr lang="en-US"/>
              <a:t>Ask the question – Can I make this better?</a:t>
            </a:r>
            <a:endParaRPr/>
          </a:p>
          <a:p>
            <a:pPr marL="525780" lvl="0" indent="-330200" algn="l" rtl="0">
              <a:lnSpc>
                <a:spcPct val="90000"/>
              </a:lnSpc>
              <a:spcBef>
                <a:spcPts val="1400"/>
              </a:spcBef>
              <a:spcAft>
                <a:spcPts val="0"/>
              </a:spcAft>
              <a:buSzPts val="2000"/>
              <a:buNone/>
            </a:pPr>
            <a:endParaRPr/>
          </a:p>
        </p:txBody>
      </p:sp>
      <p:sp>
        <p:nvSpPr>
          <p:cNvPr id="571" name="Google Shape;571;p5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72" name="Google Shape;572;p5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7"/>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NB in Python for Text</a:t>
            </a:r>
            <a:endParaRPr/>
          </a:p>
        </p:txBody>
      </p:sp>
      <p:sp>
        <p:nvSpPr>
          <p:cNvPr id="578" name="Google Shape;578;p57"/>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GATES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Base Python Code for NB</a:t>
            </a:r>
            <a:endParaRPr/>
          </a:p>
        </p:txBody>
      </p:sp>
      <p:sp>
        <p:nvSpPr>
          <p:cNvPr id="586" name="Google Shape;586;p58"/>
          <p:cNvSpPr txBox="1">
            <a:spLocks noGrp="1"/>
          </p:cNvSpPr>
          <p:nvPr>
            <p:ph type="body" idx="1"/>
          </p:nvPr>
        </p:nvSpPr>
        <p:spPr>
          <a:xfrm>
            <a:off x="326571" y="1845733"/>
            <a:ext cx="8040189" cy="4694403"/>
          </a:xfrm>
          <a:prstGeom prst="rect">
            <a:avLst/>
          </a:prstGeom>
          <a:noFill/>
          <a:ln>
            <a:noFill/>
          </a:ln>
        </p:spPr>
        <p:txBody>
          <a:bodyPr spcFirstLastPara="1" wrap="square" lIns="0" tIns="45700" rIns="0" bIns="45700" anchor="t" anchorCtr="0">
            <a:normAutofit/>
          </a:bodyPr>
          <a:lstStyle/>
          <a:p>
            <a:pPr marL="0" lvl="0" indent="0" algn="l" rtl="0">
              <a:lnSpc>
                <a:spcPct val="70000"/>
              </a:lnSpc>
              <a:spcBef>
                <a:spcPts val="0"/>
              </a:spcBef>
              <a:spcAft>
                <a:spcPts val="0"/>
              </a:spcAft>
              <a:buSzPts val="800"/>
              <a:buNone/>
            </a:pPr>
            <a:r>
              <a:rPr lang="en-US" sz="1800" dirty="0"/>
              <a:t>from </a:t>
            </a:r>
            <a:r>
              <a:rPr lang="en-US" sz="1800" dirty="0" err="1"/>
              <a:t>sklearn.naive_bayes</a:t>
            </a:r>
            <a:r>
              <a:rPr lang="en-US" sz="1800" dirty="0"/>
              <a:t> import </a:t>
            </a:r>
            <a:r>
              <a:rPr lang="en-US" sz="1800" dirty="0" err="1"/>
              <a:t>MultinomialNB</a:t>
            </a:r>
            <a:endParaRPr sz="1800" dirty="0"/>
          </a:p>
          <a:p>
            <a:pPr marL="0" lvl="0" indent="0" algn="l" rtl="0">
              <a:lnSpc>
                <a:spcPct val="70000"/>
              </a:lnSpc>
              <a:spcBef>
                <a:spcPts val="1400"/>
              </a:spcBef>
              <a:spcAft>
                <a:spcPts val="0"/>
              </a:spcAft>
              <a:buSzPts val="800"/>
              <a:buNone/>
            </a:pPr>
            <a:r>
              <a:rPr lang="en-US" sz="1800" dirty="0" err="1"/>
              <a:t>MyModelNB</a:t>
            </a:r>
            <a:r>
              <a:rPr lang="en-US" sz="1800" dirty="0"/>
              <a:t>= </a:t>
            </a:r>
            <a:r>
              <a:rPr lang="en-US" sz="1800" dirty="0" err="1"/>
              <a:t>MultinomialNB</a:t>
            </a:r>
            <a:r>
              <a:rPr lang="en-US" sz="1800" dirty="0"/>
              <a:t>()</a:t>
            </a:r>
            <a:endParaRPr sz="5400" dirty="0"/>
          </a:p>
          <a:p>
            <a:pPr marL="0" lvl="0" indent="0" algn="l" rtl="0">
              <a:lnSpc>
                <a:spcPct val="70000"/>
              </a:lnSpc>
              <a:spcBef>
                <a:spcPts val="1400"/>
              </a:spcBef>
              <a:spcAft>
                <a:spcPts val="0"/>
              </a:spcAft>
              <a:buSzPts val="800"/>
              <a:buNone/>
            </a:pPr>
            <a:r>
              <a:rPr lang="en-US" sz="1800" dirty="0"/>
              <a:t>## When you look up this model, you learn that it wants the </a:t>
            </a:r>
            <a:endParaRPr sz="5400" dirty="0"/>
          </a:p>
          <a:p>
            <a:pPr marL="0" lvl="0" indent="0" algn="l" rtl="0">
              <a:lnSpc>
                <a:spcPct val="70000"/>
              </a:lnSpc>
              <a:spcBef>
                <a:spcPts val="1400"/>
              </a:spcBef>
              <a:spcAft>
                <a:spcPts val="0"/>
              </a:spcAft>
              <a:buSzPts val="800"/>
              <a:buNone/>
            </a:pPr>
            <a:r>
              <a:rPr lang="en-US" sz="1800" dirty="0"/>
              <a:t>## !!! DF separate from the labels  !!!</a:t>
            </a:r>
            <a:endParaRPr sz="1800" dirty="0"/>
          </a:p>
          <a:p>
            <a:pPr marL="0" lvl="0" indent="0" algn="l" rtl="0">
              <a:lnSpc>
                <a:spcPct val="70000"/>
              </a:lnSpc>
              <a:spcBef>
                <a:spcPts val="1400"/>
              </a:spcBef>
              <a:spcAft>
                <a:spcPts val="0"/>
              </a:spcAft>
              <a:buSzPts val="800"/>
              <a:buNone/>
            </a:pPr>
            <a:r>
              <a:rPr lang="en-US" sz="1800" dirty="0" err="1"/>
              <a:t>MyModelNB.fit</a:t>
            </a:r>
            <a:r>
              <a:rPr lang="en-US" sz="1800" dirty="0"/>
              <a:t>(</a:t>
            </a:r>
            <a:r>
              <a:rPr lang="en-US" sz="1800" dirty="0" err="1"/>
              <a:t>TrainDF_nolabels</a:t>
            </a:r>
            <a:r>
              <a:rPr lang="en-US" sz="1800" dirty="0"/>
              <a:t>, TrainLabels)</a:t>
            </a:r>
            <a:endParaRPr sz="5400" dirty="0"/>
          </a:p>
          <a:p>
            <a:pPr marL="0" lvl="0" indent="0" algn="l" rtl="0">
              <a:lnSpc>
                <a:spcPct val="70000"/>
              </a:lnSpc>
              <a:spcBef>
                <a:spcPts val="1400"/>
              </a:spcBef>
              <a:spcAft>
                <a:spcPts val="0"/>
              </a:spcAft>
              <a:buSzPts val="800"/>
              <a:buNone/>
            </a:pPr>
            <a:r>
              <a:rPr lang="en-US" sz="1800" dirty="0"/>
              <a:t>Prediction = </a:t>
            </a:r>
            <a:r>
              <a:rPr lang="en-US" sz="1800" dirty="0" err="1"/>
              <a:t>MyModelNB.predict</a:t>
            </a:r>
            <a:r>
              <a:rPr lang="en-US" sz="1800" dirty="0"/>
              <a:t>(TestDF)</a:t>
            </a:r>
            <a:endParaRPr sz="1800" dirty="0"/>
          </a:p>
          <a:p>
            <a:pPr marL="0" lvl="0" indent="0" algn="l" rtl="0">
              <a:lnSpc>
                <a:spcPct val="70000"/>
              </a:lnSpc>
              <a:spcBef>
                <a:spcPts val="1400"/>
              </a:spcBef>
              <a:spcAft>
                <a:spcPts val="0"/>
              </a:spcAft>
              <a:buSzPts val="800"/>
              <a:buNone/>
            </a:pPr>
            <a:r>
              <a:rPr lang="en-US" sz="1800" dirty="0"/>
              <a:t>## confusion matrix</a:t>
            </a:r>
            <a:endParaRPr sz="5400" dirty="0"/>
          </a:p>
          <a:p>
            <a:pPr marL="0" lvl="0" indent="0" algn="l" rtl="0">
              <a:lnSpc>
                <a:spcPct val="70000"/>
              </a:lnSpc>
              <a:spcBef>
                <a:spcPts val="1400"/>
              </a:spcBef>
              <a:spcAft>
                <a:spcPts val="0"/>
              </a:spcAft>
              <a:buSzPts val="800"/>
              <a:buNone/>
            </a:pPr>
            <a:r>
              <a:rPr lang="en-US" sz="1800" dirty="0"/>
              <a:t>from </a:t>
            </a:r>
            <a:r>
              <a:rPr lang="en-US" sz="1800" dirty="0" err="1"/>
              <a:t>sklearn.metrics</a:t>
            </a:r>
            <a:r>
              <a:rPr lang="en-US" sz="1800" dirty="0"/>
              <a:t> import </a:t>
            </a:r>
            <a:r>
              <a:rPr lang="en-US" sz="1800" dirty="0" err="1"/>
              <a:t>confusion_matrix</a:t>
            </a:r>
            <a:endParaRPr sz="1800" dirty="0"/>
          </a:p>
          <a:p>
            <a:pPr marL="0" lvl="0" indent="0" algn="l" rtl="0">
              <a:lnSpc>
                <a:spcPct val="70000"/>
              </a:lnSpc>
              <a:spcBef>
                <a:spcPts val="1400"/>
              </a:spcBef>
              <a:spcAft>
                <a:spcPts val="0"/>
              </a:spcAft>
              <a:buSzPts val="800"/>
              <a:buNone/>
            </a:pPr>
            <a:r>
              <a:rPr lang="en-US" sz="1800" dirty="0" err="1"/>
              <a:t>cnf_matrix</a:t>
            </a:r>
            <a:r>
              <a:rPr lang="en-US" sz="1800" dirty="0"/>
              <a:t> = </a:t>
            </a:r>
            <a:r>
              <a:rPr lang="en-US" sz="1800" dirty="0" err="1"/>
              <a:t>confusion_matrix</a:t>
            </a:r>
            <a:r>
              <a:rPr lang="en-US" sz="1800" dirty="0"/>
              <a:t>(</a:t>
            </a:r>
            <a:r>
              <a:rPr lang="en-US" sz="1800" dirty="0" err="1"/>
              <a:t>TestLabels</a:t>
            </a:r>
            <a:r>
              <a:rPr lang="en-US" sz="1800" dirty="0"/>
              <a:t>, Prediction)</a:t>
            </a:r>
            <a:endParaRPr sz="5400" dirty="0"/>
          </a:p>
          <a:p>
            <a:pPr marL="0" lvl="0" indent="0" algn="l" rtl="0">
              <a:lnSpc>
                <a:spcPct val="70000"/>
              </a:lnSpc>
              <a:spcBef>
                <a:spcPts val="1400"/>
              </a:spcBef>
              <a:spcAft>
                <a:spcPts val="0"/>
              </a:spcAft>
              <a:buSzPts val="800"/>
              <a:buNone/>
            </a:pPr>
            <a:r>
              <a:rPr lang="en-US" sz="1800" dirty="0"/>
              <a:t>print("\</a:t>
            </a:r>
            <a:r>
              <a:rPr lang="en-US" sz="1800" dirty="0" err="1"/>
              <a:t>nThe</a:t>
            </a:r>
            <a:r>
              <a:rPr lang="en-US" sz="1800" dirty="0"/>
              <a:t> confusion matrix is:")</a:t>
            </a:r>
            <a:endParaRPr sz="5400" dirty="0"/>
          </a:p>
          <a:p>
            <a:pPr marL="0" lvl="0" indent="0" algn="l" rtl="0">
              <a:lnSpc>
                <a:spcPct val="70000"/>
              </a:lnSpc>
              <a:spcBef>
                <a:spcPts val="1400"/>
              </a:spcBef>
              <a:spcAft>
                <a:spcPts val="0"/>
              </a:spcAft>
              <a:buSzPts val="800"/>
              <a:buNone/>
            </a:pPr>
            <a:r>
              <a:rPr lang="en-US" sz="1800" dirty="0"/>
              <a:t>print(</a:t>
            </a:r>
            <a:r>
              <a:rPr lang="en-US" sz="1800" dirty="0" err="1"/>
              <a:t>cnf_matrix</a:t>
            </a:r>
            <a:r>
              <a:rPr lang="en-US" sz="1800" dirty="0"/>
              <a:t>)</a:t>
            </a:r>
            <a:endParaRPr sz="5400" dirty="0"/>
          </a:p>
          <a:p>
            <a:pPr marL="0" lvl="0" indent="0" algn="l" rtl="0">
              <a:lnSpc>
                <a:spcPct val="70000"/>
              </a:lnSpc>
              <a:spcBef>
                <a:spcPts val="1400"/>
              </a:spcBef>
              <a:spcAft>
                <a:spcPts val="0"/>
              </a:spcAft>
              <a:buSzPts val="800"/>
              <a:buNone/>
            </a:pPr>
            <a:r>
              <a:rPr lang="en-US" sz="1800" dirty="0"/>
              <a:t>print(</a:t>
            </a:r>
            <a:r>
              <a:rPr lang="en-US" sz="1800" dirty="0" err="1"/>
              <a:t>np.round</a:t>
            </a:r>
            <a:r>
              <a:rPr lang="en-US" sz="1800" dirty="0"/>
              <a:t>(</a:t>
            </a:r>
            <a:r>
              <a:rPr lang="en-US" sz="1800" dirty="0" err="1"/>
              <a:t>MyModelNB.predict_proba</a:t>
            </a:r>
            <a:r>
              <a:rPr lang="en-US" sz="1800" dirty="0"/>
              <a:t>(TestDF),2))</a:t>
            </a:r>
            <a:endParaRPr sz="5400" dirty="0"/>
          </a:p>
        </p:txBody>
      </p:sp>
      <p:sp>
        <p:nvSpPr>
          <p:cNvPr id="587" name="Google Shape;587;p5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8" name="Google Shape;588;p5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610353" y="687254"/>
            <a:ext cx="7024744" cy="68082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en-US" sz="3600"/>
              <a:t>Naïve Bayes Theorem</a:t>
            </a:r>
            <a:endParaRPr sz="3600"/>
          </a:p>
        </p:txBody>
      </p:sp>
      <p:sp>
        <p:nvSpPr>
          <p:cNvPr id="143" name="Google Shape;143;p5"/>
          <p:cNvSpPr txBox="1">
            <a:spLocks noGrp="1"/>
          </p:cNvSpPr>
          <p:nvPr>
            <p:ph type="body" idx="1"/>
          </p:nvPr>
        </p:nvSpPr>
        <p:spPr>
          <a:xfrm>
            <a:off x="363773" y="1785761"/>
            <a:ext cx="8348711" cy="4305817"/>
          </a:xfrm>
          <a:prstGeom prst="rect">
            <a:avLst/>
          </a:prstGeom>
          <a:noFill/>
          <a:ln>
            <a:noFill/>
          </a:ln>
        </p:spPr>
        <p:txBody>
          <a:bodyPr spcFirstLastPara="1" wrap="square" lIns="0" tIns="45700" rIns="0" bIns="45700" anchor="t" anchorCtr="0">
            <a:normAutofit/>
          </a:bodyPr>
          <a:lstStyle/>
          <a:p>
            <a:pPr marL="91440" lvl="0" indent="-117475" algn="l" rtl="0">
              <a:lnSpc>
                <a:spcPct val="70000"/>
              </a:lnSpc>
              <a:spcBef>
                <a:spcPts val="0"/>
              </a:spcBef>
              <a:spcAft>
                <a:spcPts val="0"/>
              </a:spcAft>
              <a:buSzPts val="1850"/>
              <a:buChar char=" "/>
            </a:pPr>
            <a:r>
              <a:rPr lang="en-US" sz="1850"/>
              <a:t>Assume that </a:t>
            </a:r>
            <a:r>
              <a:rPr lang="en-US" sz="1850" b="1"/>
              <a:t>attributes are independent</a:t>
            </a:r>
            <a:endParaRPr sz="1850">
              <a:solidFill>
                <a:srgbClr val="C00000"/>
              </a:solidFill>
            </a:endParaRPr>
          </a:p>
          <a:p>
            <a:pPr marL="68580" lvl="0" indent="0" algn="l" rtl="0">
              <a:lnSpc>
                <a:spcPct val="70000"/>
              </a:lnSpc>
              <a:spcBef>
                <a:spcPts val="1400"/>
              </a:spcBef>
              <a:spcAft>
                <a:spcPts val="0"/>
              </a:spcAft>
              <a:buSzPts val="1850"/>
              <a:buNone/>
            </a:pPr>
            <a:r>
              <a:rPr lang="en-US" sz="1850">
                <a:solidFill>
                  <a:srgbClr val="002060"/>
                </a:solidFill>
              </a:rPr>
              <a:t>Let </a:t>
            </a:r>
            <a:r>
              <a:rPr lang="en-US" sz="1850" b="1">
                <a:solidFill>
                  <a:srgbClr val="002060"/>
                </a:solidFill>
              </a:rPr>
              <a:t>c</a:t>
            </a:r>
            <a:r>
              <a:rPr lang="en-US" sz="1850">
                <a:solidFill>
                  <a:srgbClr val="002060"/>
                </a:solidFill>
              </a:rPr>
              <a:t> be any </a:t>
            </a:r>
            <a:r>
              <a:rPr lang="en-US" sz="1850" b="1">
                <a:solidFill>
                  <a:srgbClr val="002060"/>
                </a:solidFill>
              </a:rPr>
              <a:t>class</a:t>
            </a:r>
            <a:r>
              <a:rPr lang="en-US" sz="1850">
                <a:solidFill>
                  <a:srgbClr val="002060"/>
                </a:solidFill>
              </a:rPr>
              <a:t> or label, </a:t>
            </a:r>
            <a:endParaRPr/>
          </a:p>
          <a:p>
            <a:pPr marL="68580" lvl="0" indent="0" algn="l" rtl="0">
              <a:lnSpc>
                <a:spcPct val="70000"/>
              </a:lnSpc>
              <a:spcBef>
                <a:spcPts val="1400"/>
              </a:spcBef>
              <a:spcAft>
                <a:spcPts val="0"/>
              </a:spcAft>
              <a:buSzPts val="1850"/>
              <a:buNone/>
            </a:pPr>
            <a:r>
              <a:rPr lang="en-US" sz="1850" u="sng">
                <a:solidFill>
                  <a:srgbClr val="002060"/>
                </a:solidFill>
              </a:rPr>
              <a:t>Let </a:t>
            </a:r>
            <a:r>
              <a:rPr lang="en-US" sz="1850" b="1" u="sng">
                <a:solidFill>
                  <a:srgbClr val="002060"/>
                </a:solidFill>
              </a:rPr>
              <a:t>x</a:t>
            </a:r>
            <a:r>
              <a:rPr lang="en-US" sz="1850" u="sng">
                <a:solidFill>
                  <a:srgbClr val="002060"/>
                </a:solidFill>
              </a:rPr>
              <a:t> be a </a:t>
            </a:r>
            <a:r>
              <a:rPr lang="en-US" sz="1850" b="1" u="sng">
                <a:solidFill>
                  <a:srgbClr val="002060"/>
                </a:solidFill>
              </a:rPr>
              <a:t>data vector</a:t>
            </a:r>
            <a:endParaRPr sz="1850" b="1">
              <a:solidFill>
                <a:srgbClr val="002060"/>
              </a:solidFill>
            </a:endParaRPr>
          </a:p>
          <a:p>
            <a:pPr marL="68580" lvl="0" indent="0" algn="l" rtl="0">
              <a:lnSpc>
                <a:spcPct val="70000"/>
              </a:lnSpc>
              <a:spcBef>
                <a:spcPts val="1400"/>
              </a:spcBef>
              <a:spcAft>
                <a:spcPts val="0"/>
              </a:spcAft>
              <a:buSzPts val="1850"/>
              <a:buNone/>
            </a:pPr>
            <a:r>
              <a:rPr lang="en-US" sz="1850" b="1" u="sng"/>
              <a:t>Bayes:</a:t>
            </a:r>
            <a:endParaRPr/>
          </a:p>
          <a:p>
            <a:pPr marL="68580" lvl="0" indent="0" algn="l" rtl="0">
              <a:lnSpc>
                <a:spcPct val="70000"/>
              </a:lnSpc>
              <a:spcBef>
                <a:spcPts val="1400"/>
              </a:spcBef>
              <a:spcAft>
                <a:spcPts val="0"/>
              </a:spcAft>
              <a:buSzPts val="1850"/>
              <a:buNone/>
            </a:pPr>
            <a:r>
              <a:rPr lang="en-US" sz="1850"/>
              <a:t>P(c|</a:t>
            </a:r>
            <a:r>
              <a:rPr lang="en-US" sz="1850" b="1"/>
              <a:t>x</a:t>
            </a:r>
            <a:r>
              <a:rPr lang="en-US" sz="1850"/>
              <a:t>) = </a:t>
            </a:r>
            <a:r>
              <a:rPr lang="en-US" sz="1850">
                <a:solidFill>
                  <a:srgbClr val="C00000"/>
                </a:solidFill>
              </a:rPr>
              <a:t>P(</a:t>
            </a:r>
            <a:r>
              <a:rPr lang="en-US" sz="1850" b="1">
                <a:solidFill>
                  <a:srgbClr val="C00000"/>
                </a:solidFill>
              </a:rPr>
              <a:t>x</a:t>
            </a:r>
            <a:r>
              <a:rPr lang="en-US" sz="1850">
                <a:solidFill>
                  <a:srgbClr val="C00000"/>
                </a:solidFill>
              </a:rPr>
              <a:t>|c)</a:t>
            </a:r>
            <a:r>
              <a:rPr lang="en-US" sz="1850">
                <a:solidFill>
                  <a:srgbClr val="487B78"/>
                </a:solidFill>
              </a:rPr>
              <a:t> </a:t>
            </a:r>
            <a:r>
              <a:rPr lang="en-US" sz="1850">
                <a:solidFill>
                  <a:srgbClr val="0070C0"/>
                </a:solidFill>
              </a:rPr>
              <a:t>P(c)</a:t>
            </a:r>
            <a:r>
              <a:rPr lang="en-US" sz="1850"/>
              <a:t>  /  </a:t>
            </a:r>
            <a:r>
              <a:rPr lang="en-US" sz="1850">
                <a:solidFill>
                  <a:srgbClr val="00B050"/>
                </a:solidFill>
              </a:rPr>
              <a:t>P(</a:t>
            </a:r>
            <a:r>
              <a:rPr lang="en-US" sz="1850" b="1">
                <a:solidFill>
                  <a:srgbClr val="00B050"/>
                </a:solidFill>
              </a:rPr>
              <a:t>x</a:t>
            </a:r>
            <a:r>
              <a:rPr lang="en-US" sz="1850">
                <a:solidFill>
                  <a:srgbClr val="00B050"/>
                </a:solidFill>
              </a:rPr>
              <a:t>) </a:t>
            </a:r>
            <a:endParaRPr/>
          </a:p>
          <a:p>
            <a:pPr marL="68580" lvl="0" indent="0" algn="l" rtl="0">
              <a:lnSpc>
                <a:spcPct val="70000"/>
              </a:lnSpc>
              <a:spcBef>
                <a:spcPts val="1400"/>
              </a:spcBef>
              <a:spcAft>
                <a:spcPts val="0"/>
              </a:spcAft>
              <a:buSzPts val="1850"/>
              <a:buNone/>
            </a:pPr>
            <a:r>
              <a:rPr lang="en-US" sz="1850">
                <a:solidFill>
                  <a:schemeClr val="dk1"/>
                </a:solidFill>
              </a:rPr>
              <a:t>= </a:t>
            </a:r>
            <a:r>
              <a:rPr lang="en-US" sz="1850">
                <a:solidFill>
                  <a:srgbClr val="C00000"/>
                </a:solidFill>
              </a:rPr>
              <a:t>P(x</a:t>
            </a:r>
            <a:r>
              <a:rPr lang="en-US" sz="1665">
                <a:solidFill>
                  <a:srgbClr val="C00000"/>
                </a:solidFill>
              </a:rPr>
              <a:t>1|c</a:t>
            </a:r>
            <a:r>
              <a:rPr lang="en-US" sz="1850">
                <a:solidFill>
                  <a:srgbClr val="C00000"/>
                </a:solidFill>
              </a:rPr>
              <a:t>) * P(x</a:t>
            </a:r>
            <a:r>
              <a:rPr lang="en-US" sz="1665">
                <a:solidFill>
                  <a:srgbClr val="C00000"/>
                </a:solidFill>
              </a:rPr>
              <a:t>2|c</a:t>
            </a:r>
            <a:r>
              <a:rPr lang="en-US" sz="1850">
                <a:solidFill>
                  <a:srgbClr val="C00000"/>
                </a:solidFill>
              </a:rPr>
              <a:t>) *…*P(x</a:t>
            </a:r>
            <a:r>
              <a:rPr lang="en-US" sz="1665">
                <a:solidFill>
                  <a:srgbClr val="C00000"/>
                </a:solidFill>
              </a:rPr>
              <a:t>n|c</a:t>
            </a:r>
            <a:r>
              <a:rPr lang="en-US" sz="1850">
                <a:solidFill>
                  <a:srgbClr val="C00000"/>
                </a:solidFill>
              </a:rPr>
              <a:t>)*</a:t>
            </a:r>
            <a:r>
              <a:rPr lang="en-US" sz="1850">
                <a:solidFill>
                  <a:srgbClr val="0070C0"/>
                </a:solidFill>
              </a:rPr>
              <a:t>P(c) </a:t>
            </a:r>
            <a:r>
              <a:rPr lang="en-US" sz="1850"/>
              <a:t>/</a:t>
            </a:r>
            <a:r>
              <a:rPr lang="en-US" sz="1850">
                <a:solidFill>
                  <a:srgbClr val="0070C0"/>
                </a:solidFill>
              </a:rPr>
              <a:t> </a:t>
            </a:r>
            <a:r>
              <a:rPr lang="en-US" sz="1850">
                <a:solidFill>
                  <a:srgbClr val="00B050"/>
                </a:solidFill>
              </a:rPr>
              <a:t>P(x</a:t>
            </a:r>
            <a:r>
              <a:rPr lang="en-US" sz="1665">
                <a:solidFill>
                  <a:srgbClr val="00B050"/>
                </a:solidFill>
              </a:rPr>
              <a:t>1</a:t>
            </a:r>
            <a:r>
              <a:rPr lang="en-US" sz="1850">
                <a:solidFill>
                  <a:srgbClr val="00B050"/>
                </a:solidFill>
              </a:rPr>
              <a:t>) * P(x</a:t>
            </a:r>
            <a:r>
              <a:rPr lang="en-US" sz="1665">
                <a:solidFill>
                  <a:srgbClr val="00B050"/>
                </a:solidFill>
              </a:rPr>
              <a:t>2</a:t>
            </a:r>
            <a:r>
              <a:rPr lang="en-US" sz="1850">
                <a:solidFill>
                  <a:srgbClr val="00B050"/>
                </a:solidFill>
              </a:rPr>
              <a:t>) *…*P(x</a:t>
            </a:r>
            <a:r>
              <a:rPr lang="en-US" sz="1665">
                <a:solidFill>
                  <a:srgbClr val="00B050"/>
                </a:solidFill>
              </a:rPr>
              <a:t>n</a:t>
            </a:r>
            <a:r>
              <a:rPr lang="en-US" sz="1850">
                <a:solidFill>
                  <a:srgbClr val="00B050"/>
                </a:solidFill>
              </a:rPr>
              <a:t>)</a:t>
            </a:r>
            <a:endParaRPr sz="1850">
              <a:solidFill>
                <a:srgbClr val="00B050"/>
              </a:solidFill>
            </a:endParaRPr>
          </a:p>
          <a:p>
            <a:pPr marL="68580" lvl="0" indent="0" algn="l" rtl="0">
              <a:lnSpc>
                <a:spcPct val="70000"/>
              </a:lnSpc>
              <a:spcBef>
                <a:spcPts val="1400"/>
              </a:spcBef>
              <a:spcAft>
                <a:spcPts val="0"/>
              </a:spcAft>
              <a:buSzPts val="1850"/>
              <a:buNone/>
            </a:pPr>
            <a:r>
              <a:rPr lang="en-US" sz="1850" b="1"/>
              <a:t>Why? Because we assume independence.  </a:t>
            </a:r>
            <a:endParaRPr/>
          </a:p>
          <a:p>
            <a:pPr marL="68580" lvl="0" indent="0" algn="l" rtl="0">
              <a:lnSpc>
                <a:spcPct val="70000"/>
              </a:lnSpc>
              <a:spcBef>
                <a:spcPts val="1400"/>
              </a:spcBef>
              <a:spcAft>
                <a:spcPts val="0"/>
              </a:spcAft>
              <a:buSzPts val="1850"/>
              <a:buNone/>
            </a:pPr>
            <a:r>
              <a:rPr lang="en-US" sz="1850"/>
              <a:t>P(c|</a:t>
            </a:r>
            <a:r>
              <a:rPr lang="en-US" sz="1850" b="1"/>
              <a:t>x</a:t>
            </a:r>
            <a:r>
              <a:rPr lang="en-US" sz="1850"/>
              <a:t>) :</a:t>
            </a:r>
            <a:r>
              <a:rPr lang="en-US" sz="1850" b="1"/>
              <a:t>posterior probability </a:t>
            </a:r>
            <a:r>
              <a:rPr lang="en-US" sz="1850"/>
              <a:t>of the class given the predictor attribute vector </a:t>
            </a:r>
            <a:r>
              <a:rPr lang="en-US" sz="1850" b="1"/>
              <a:t>x</a:t>
            </a:r>
            <a:endParaRPr sz="1850">
              <a:solidFill>
                <a:srgbClr val="487B78"/>
              </a:solidFill>
            </a:endParaRPr>
          </a:p>
          <a:p>
            <a:pPr marL="68580" lvl="0" indent="0" algn="l" rtl="0">
              <a:lnSpc>
                <a:spcPct val="70000"/>
              </a:lnSpc>
              <a:spcBef>
                <a:spcPts val="1400"/>
              </a:spcBef>
              <a:spcAft>
                <a:spcPts val="0"/>
              </a:spcAft>
              <a:buSzPts val="1850"/>
              <a:buNone/>
            </a:pPr>
            <a:r>
              <a:rPr lang="en-US" sz="1850">
                <a:solidFill>
                  <a:srgbClr val="C00000"/>
                </a:solidFill>
              </a:rPr>
              <a:t>P(</a:t>
            </a:r>
            <a:r>
              <a:rPr lang="en-US" sz="1850" b="1">
                <a:solidFill>
                  <a:srgbClr val="C00000"/>
                </a:solidFill>
              </a:rPr>
              <a:t>x</a:t>
            </a:r>
            <a:r>
              <a:rPr lang="en-US" sz="1850">
                <a:solidFill>
                  <a:srgbClr val="C00000"/>
                </a:solidFill>
              </a:rPr>
              <a:t>|c)  :</a:t>
            </a:r>
            <a:r>
              <a:rPr lang="en-US" sz="1850" b="1">
                <a:solidFill>
                  <a:srgbClr val="C00000"/>
                </a:solidFill>
              </a:rPr>
              <a:t>Likelihood</a:t>
            </a:r>
            <a:r>
              <a:rPr lang="en-US" sz="1850">
                <a:solidFill>
                  <a:srgbClr val="C00000"/>
                </a:solidFill>
              </a:rPr>
              <a:t> </a:t>
            </a:r>
            <a:r>
              <a:rPr lang="en-US" sz="1850">
                <a:solidFill>
                  <a:srgbClr val="487B78"/>
                </a:solidFill>
              </a:rPr>
              <a:t>– the prob of the attribute vector given the class. </a:t>
            </a:r>
            <a:endParaRPr sz="1850" b="1">
              <a:solidFill>
                <a:srgbClr val="487B78"/>
              </a:solidFill>
            </a:endParaRPr>
          </a:p>
          <a:p>
            <a:pPr marL="68580" lvl="0" indent="0" algn="l" rtl="0">
              <a:lnSpc>
                <a:spcPct val="70000"/>
              </a:lnSpc>
              <a:spcBef>
                <a:spcPts val="1400"/>
              </a:spcBef>
              <a:spcAft>
                <a:spcPts val="0"/>
              </a:spcAft>
              <a:buSzPts val="1850"/>
              <a:buNone/>
            </a:pPr>
            <a:r>
              <a:rPr lang="en-US" sz="1850">
                <a:solidFill>
                  <a:srgbClr val="0070C0"/>
                </a:solidFill>
              </a:rPr>
              <a:t>P(c) :</a:t>
            </a:r>
            <a:r>
              <a:rPr lang="en-US" sz="1850" b="1">
                <a:solidFill>
                  <a:srgbClr val="0070C0"/>
                </a:solidFill>
              </a:rPr>
              <a:t>Class Prior Probability</a:t>
            </a:r>
            <a:r>
              <a:rPr lang="en-US" sz="1850">
                <a:solidFill>
                  <a:srgbClr val="0070C0"/>
                </a:solidFill>
              </a:rPr>
              <a:t> – the prob of the class</a:t>
            </a:r>
            <a:endParaRPr sz="1850" b="1">
              <a:solidFill>
                <a:srgbClr val="0070C0"/>
              </a:solidFill>
            </a:endParaRPr>
          </a:p>
          <a:p>
            <a:pPr marL="68580" lvl="0" indent="0" algn="l" rtl="0">
              <a:lnSpc>
                <a:spcPct val="70000"/>
              </a:lnSpc>
              <a:spcBef>
                <a:spcPts val="1400"/>
              </a:spcBef>
              <a:spcAft>
                <a:spcPts val="0"/>
              </a:spcAft>
              <a:buSzPts val="1850"/>
              <a:buNone/>
            </a:pPr>
            <a:r>
              <a:rPr lang="en-US" sz="1850">
                <a:solidFill>
                  <a:srgbClr val="00B050"/>
                </a:solidFill>
              </a:rPr>
              <a:t>P(</a:t>
            </a:r>
            <a:r>
              <a:rPr lang="en-US" sz="1850" b="1">
                <a:solidFill>
                  <a:srgbClr val="00B050"/>
                </a:solidFill>
              </a:rPr>
              <a:t>x</a:t>
            </a:r>
            <a:r>
              <a:rPr lang="en-US" sz="1850">
                <a:solidFill>
                  <a:srgbClr val="00B050"/>
                </a:solidFill>
              </a:rPr>
              <a:t>) :</a:t>
            </a:r>
            <a:r>
              <a:rPr lang="en-US" sz="1850" b="1">
                <a:solidFill>
                  <a:srgbClr val="00B050"/>
                </a:solidFill>
              </a:rPr>
              <a:t>Predictor Prior Probability</a:t>
            </a:r>
            <a:r>
              <a:rPr lang="en-US" sz="1850">
                <a:solidFill>
                  <a:srgbClr val="00B050"/>
                </a:solidFill>
              </a:rPr>
              <a:t> – the prob of the attribute vector</a:t>
            </a:r>
            <a:endParaRPr sz="1850" b="1">
              <a:solidFill>
                <a:srgbClr val="00B050"/>
              </a:solidFill>
            </a:endParaRPr>
          </a:p>
        </p:txBody>
      </p:sp>
      <p:sp>
        <p:nvSpPr>
          <p:cNvPr id="144" name="Google Shape;144;p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5" name="Google Shape;145;p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609600" y="612575"/>
            <a:ext cx="7024744" cy="77829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en-US" sz="3600"/>
              <a:t>Example 1: Basic Bayes</a:t>
            </a:r>
            <a:endParaRPr sz="3600"/>
          </a:p>
        </p:txBody>
      </p:sp>
      <p:sp>
        <p:nvSpPr>
          <p:cNvPr id="151" name="Google Shape;151;p6"/>
          <p:cNvSpPr txBox="1">
            <a:spLocks noGrp="1"/>
          </p:cNvSpPr>
          <p:nvPr>
            <p:ph type="body" idx="1"/>
          </p:nvPr>
        </p:nvSpPr>
        <p:spPr>
          <a:xfrm>
            <a:off x="411164" y="1430699"/>
            <a:ext cx="8071100" cy="5181600"/>
          </a:xfrm>
          <a:prstGeom prst="rect">
            <a:avLst/>
          </a:prstGeom>
          <a:noFill/>
          <a:ln>
            <a:noFill/>
          </a:ln>
        </p:spPr>
        <p:txBody>
          <a:bodyPr spcFirstLastPara="1" wrap="square" lIns="0" tIns="45700" rIns="0" bIns="45700" anchor="t" anchorCtr="0">
            <a:normAutofit/>
          </a:bodyPr>
          <a:lstStyle/>
          <a:p>
            <a:pPr marL="68580" lvl="0" indent="0" algn="l" rtl="0">
              <a:lnSpc>
                <a:spcPct val="90000"/>
              </a:lnSpc>
              <a:spcBef>
                <a:spcPts val="0"/>
              </a:spcBef>
              <a:spcAft>
                <a:spcPts val="0"/>
              </a:spcAft>
              <a:buSzPts val="2000"/>
              <a:buNone/>
            </a:pPr>
            <a:r>
              <a:rPr lang="en-US" b="1"/>
              <a:t>Given: </a:t>
            </a:r>
            <a:endParaRPr/>
          </a:p>
          <a:p>
            <a:pPr marL="384048" lvl="1" indent="-182880" algn="l" rtl="0">
              <a:lnSpc>
                <a:spcPct val="90000"/>
              </a:lnSpc>
              <a:spcBef>
                <a:spcPts val="400"/>
              </a:spcBef>
              <a:spcAft>
                <a:spcPts val="0"/>
              </a:spcAft>
              <a:buSzPts val="2200"/>
              <a:buChar char="◦"/>
            </a:pPr>
            <a:r>
              <a:rPr lang="en-US" sz="2200"/>
              <a:t>A doctor knows that meningitis (M) causes stiff neck, S, is 50%. </a:t>
            </a:r>
            <a:r>
              <a:rPr lang="en-US" sz="2200" b="1"/>
              <a:t>P(S|M)=.5</a:t>
            </a:r>
            <a:endParaRPr sz="2200" b="1"/>
          </a:p>
          <a:p>
            <a:pPr marL="384048" lvl="1" indent="-182880" algn="l" rtl="0">
              <a:lnSpc>
                <a:spcPct val="90000"/>
              </a:lnSpc>
              <a:spcBef>
                <a:spcPts val="600"/>
              </a:spcBef>
              <a:spcAft>
                <a:spcPts val="0"/>
              </a:spcAft>
              <a:buSzPts val="2200"/>
              <a:buChar char="◦"/>
            </a:pPr>
            <a:r>
              <a:rPr lang="en-US" sz="2200"/>
              <a:t>Prior probability of any patient having meningitis is 1/50000. </a:t>
            </a:r>
            <a:r>
              <a:rPr lang="en-US" sz="2200" b="1"/>
              <a:t>P(M)</a:t>
            </a:r>
            <a:r>
              <a:rPr lang="en-US" sz="2200"/>
              <a:t> = </a:t>
            </a:r>
            <a:r>
              <a:rPr lang="en-US" sz="2200" b="1"/>
              <a:t>1/50000</a:t>
            </a:r>
            <a:endParaRPr sz="2200" b="1"/>
          </a:p>
          <a:p>
            <a:pPr marL="384048" lvl="1" indent="-182880" algn="l" rtl="0">
              <a:lnSpc>
                <a:spcPct val="90000"/>
              </a:lnSpc>
              <a:spcBef>
                <a:spcPts val="600"/>
              </a:spcBef>
              <a:spcAft>
                <a:spcPts val="0"/>
              </a:spcAft>
              <a:buSzPts val="2200"/>
              <a:buChar char="◦"/>
            </a:pPr>
            <a:r>
              <a:rPr lang="en-US" sz="2200"/>
              <a:t>Prior probability of any patient having stiff neck is 1/20:  </a:t>
            </a:r>
            <a:r>
              <a:rPr lang="en-US" sz="2200" b="1"/>
              <a:t>P(S) = 1/20</a:t>
            </a:r>
            <a:endParaRPr sz="2200" b="1"/>
          </a:p>
          <a:p>
            <a:pPr marL="384048" lvl="1" indent="-182880" algn="l" rtl="0">
              <a:lnSpc>
                <a:spcPct val="90000"/>
              </a:lnSpc>
              <a:spcBef>
                <a:spcPts val="600"/>
              </a:spcBef>
              <a:spcAft>
                <a:spcPts val="0"/>
              </a:spcAft>
              <a:buSzPts val="2200"/>
              <a:buFont typeface="Arial"/>
              <a:buNone/>
            </a:pPr>
            <a:endParaRPr sz="2200"/>
          </a:p>
          <a:p>
            <a:pPr marL="68580" lvl="0" indent="0" algn="l" rtl="0">
              <a:lnSpc>
                <a:spcPct val="90000"/>
              </a:lnSpc>
              <a:spcBef>
                <a:spcPts val="1600"/>
              </a:spcBef>
              <a:spcAft>
                <a:spcPts val="0"/>
              </a:spcAft>
              <a:buSzPts val="2000"/>
              <a:buNone/>
            </a:pPr>
            <a:r>
              <a:rPr lang="en-US" b="1"/>
              <a:t>Question:</a:t>
            </a:r>
            <a:r>
              <a:rPr lang="en-US"/>
              <a:t> If a patient has stiff neck, what’s the probability he/she has meningitis?  </a:t>
            </a:r>
            <a:endParaRPr sz="2200"/>
          </a:p>
          <a:p>
            <a:pPr marL="91440" lvl="0" indent="0" algn="l" rtl="0">
              <a:lnSpc>
                <a:spcPct val="90000"/>
              </a:lnSpc>
              <a:spcBef>
                <a:spcPts val="1400"/>
              </a:spcBef>
              <a:spcAft>
                <a:spcPts val="0"/>
              </a:spcAft>
              <a:buSzPts val="2000"/>
              <a:buNone/>
            </a:pPr>
            <a:endParaRPr/>
          </a:p>
        </p:txBody>
      </p:sp>
      <p:pic>
        <p:nvPicPr>
          <p:cNvPr id="152" name="Google Shape;152;p6"/>
          <p:cNvPicPr preferRelativeResize="0"/>
          <p:nvPr/>
        </p:nvPicPr>
        <p:blipFill rotWithShape="1">
          <a:blip r:embed="rId3">
            <a:alphaModFix/>
          </a:blip>
          <a:srcRect/>
          <a:stretch/>
        </p:blipFill>
        <p:spPr>
          <a:xfrm>
            <a:off x="560514" y="4973024"/>
            <a:ext cx="7772400" cy="962025"/>
          </a:xfrm>
          <a:prstGeom prst="rect">
            <a:avLst/>
          </a:prstGeom>
          <a:noFill/>
          <a:ln>
            <a:noFill/>
          </a:ln>
        </p:spPr>
      </p:pic>
      <p:sp>
        <p:nvSpPr>
          <p:cNvPr id="2" name="Date Placeholder 1">
            <a:extLst>
              <a:ext uri="{FF2B5EF4-FFF2-40B4-BE49-F238E27FC236}">
                <a16:creationId xmlns:a16="http://schemas.microsoft.com/office/drawing/2014/main" id="{6DE48258-82C1-24E9-770B-838F86AF3C8F}"/>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A208250E-8B10-F95C-5656-BACAADC609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682542" y="781084"/>
            <a:ext cx="7024744" cy="57848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en-US" sz="3600"/>
              <a:t>Bayesian Classifiers Overview</a:t>
            </a:r>
            <a:endParaRPr sz="3600"/>
          </a:p>
        </p:txBody>
      </p:sp>
      <p:sp>
        <p:nvSpPr>
          <p:cNvPr id="158" name="Google Shape;158;p7"/>
          <p:cNvSpPr txBox="1">
            <a:spLocks noGrp="1"/>
          </p:cNvSpPr>
          <p:nvPr>
            <p:ph type="body" idx="1"/>
          </p:nvPr>
        </p:nvSpPr>
        <p:spPr>
          <a:xfrm>
            <a:off x="359850" y="1931125"/>
            <a:ext cx="8686800" cy="51054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sz="2000" dirty="0"/>
              <a:t>1) Consider each attribute and class label as </a:t>
            </a:r>
            <a:r>
              <a:rPr lang="en-US" sz="2000" b="1" dirty="0"/>
              <a:t>random and independent variables</a:t>
            </a:r>
            <a:endParaRPr sz="2000" dirty="0"/>
          </a:p>
          <a:p>
            <a:pPr marL="0" lvl="0" indent="0" algn="l" rtl="0">
              <a:lnSpc>
                <a:spcPct val="90000"/>
              </a:lnSpc>
              <a:spcBef>
                <a:spcPts val="1400"/>
              </a:spcBef>
              <a:spcAft>
                <a:spcPts val="0"/>
              </a:spcAft>
              <a:buSzPts val="2000"/>
              <a:buNone/>
            </a:pPr>
            <a:r>
              <a:rPr lang="en-US" sz="2000" dirty="0"/>
              <a:t>2) Given a data row (a vector of data) with attributes/values of (A</a:t>
            </a:r>
            <a:r>
              <a:rPr lang="en-US" sz="2000" baseline="-25000" dirty="0"/>
              <a:t>1</a:t>
            </a:r>
            <a:r>
              <a:rPr lang="en-US" sz="2000" dirty="0"/>
              <a:t>, A</a:t>
            </a:r>
            <a:r>
              <a:rPr lang="en-US" sz="2000" baseline="-25000" dirty="0"/>
              <a:t>2</a:t>
            </a:r>
            <a:r>
              <a:rPr lang="en-US" sz="2000" dirty="0"/>
              <a:t>,…,A</a:t>
            </a:r>
            <a:r>
              <a:rPr lang="en-US" sz="2000" baseline="-25000" dirty="0"/>
              <a:t>n</a:t>
            </a:r>
            <a:r>
              <a:rPr lang="en-US" sz="2000" dirty="0"/>
              <a:t>) </a:t>
            </a:r>
            <a:endParaRPr dirty="0"/>
          </a:p>
          <a:p>
            <a:pPr marL="384048" lvl="1" indent="-182880" algn="l" rtl="0">
              <a:lnSpc>
                <a:spcPct val="90000"/>
              </a:lnSpc>
              <a:spcBef>
                <a:spcPts val="400"/>
              </a:spcBef>
              <a:spcAft>
                <a:spcPts val="0"/>
              </a:spcAft>
              <a:buSzPts val="2000"/>
              <a:buChar char="◦"/>
            </a:pPr>
            <a:r>
              <a:rPr lang="en-US" sz="2000" b="1" dirty="0"/>
              <a:t>Goal</a:t>
            </a:r>
            <a:r>
              <a:rPr lang="en-US" sz="2000" dirty="0"/>
              <a:t>: predict class C</a:t>
            </a:r>
            <a:endParaRPr dirty="0"/>
          </a:p>
          <a:p>
            <a:pPr marL="384048" lvl="1" indent="-182880" algn="l" rtl="0">
              <a:lnSpc>
                <a:spcPct val="90000"/>
              </a:lnSpc>
              <a:spcBef>
                <a:spcPts val="600"/>
              </a:spcBef>
              <a:spcAft>
                <a:spcPts val="0"/>
              </a:spcAft>
              <a:buSzPts val="2000"/>
              <a:buChar char="◦"/>
            </a:pPr>
            <a:r>
              <a:rPr lang="en-US" sz="2000" dirty="0"/>
              <a:t>How: Find the value of C that </a:t>
            </a:r>
            <a:r>
              <a:rPr lang="en-US" sz="2000" b="1" dirty="0"/>
              <a:t>maximizes</a:t>
            </a:r>
            <a:r>
              <a:rPr lang="en-US" sz="2000" dirty="0"/>
              <a:t> P(C| A</a:t>
            </a:r>
            <a:r>
              <a:rPr lang="en-US" sz="2000" baseline="-25000" dirty="0"/>
              <a:t>1</a:t>
            </a:r>
            <a:r>
              <a:rPr lang="en-US" sz="2000" dirty="0"/>
              <a:t>, A</a:t>
            </a:r>
            <a:r>
              <a:rPr lang="en-US" sz="2000" baseline="-25000" dirty="0"/>
              <a:t>2</a:t>
            </a:r>
            <a:r>
              <a:rPr lang="en-US" sz="2000" dirty="0"/>
              <a:t>,…,A</a:t>
            </a:r>
            <a:r>
              <a:rPr lang="en-US" sz="2000" baseline="-25000" dirty="0"/>
              <a:t>n </a:t>
            </a:r>
            <a:r>
              <a:rPr lang="en-US" sz="2000" dirty="0"/>
              <a:t>)</a:t>
            </a:r>
            <a:endParaRPr sz="2000" dirty="0"/>
          </a:p>
          <a:p>
            <a:pPr marL="0" lvl="0" indent="0" algn="l" rtl="0">
              <a:lnSpc>
                <a:spcPct val="90000"/>
              </a:lnSpc>
              <a:spcBef>
                <a:spcPts val="1600"/>
              </a:spcBef>
              <a:spcAft>
                <a:spcPts val="0"/>
              </a:spcAft>
              <a:buSzPts val="2000"/>
              <a:buNone/>
            </a:pPr>
            <a:r>
              <a:rPr lang="en-US" sz="2000" dirty="0"/>
              <a:t>3) Can we estimate P(C| A</a:t>
            </a:r>
            <a:r>
              <a:rPr lang="en-US" sz="2000" baseline="-25000" dirty="0"/>
              <a:t>1</a:t>
            </a:r>
            <a:r>
              <a:rPr lang="en-US" sz="2000" dirty="0"/>
              <a:t>, A</a:t>
            </a:r>
            <a:r>
              <a:rPr lang="en-US" sz="2000" baseline="-25000" dirty="0"/>
              <a:t>2</a:t>
            </a:r>
            <a:r>
              <a:rPr lang="en-US" sz="2000" dirty="0"/>
              <a:t>,…,A</a:t>
            </a:r>
            <a:r>
              <a:rPr lang="en-US" sz="2000" baseline="-25000" dirty="0"/>
              <a:t>n </a:t>
            </a:r>
            <a:r>
              <a:rPr lang="en-US" sz="2000" dirty="0"/>
              <a:t>) directly from data?</a:t>
            </a:r>
            <a:endParaRPr dirty="0"/>
          </a:p>
          <a:p>
            <a:pPr marL="0" lvl="0" indent="0" algn="l" rtl="0">
              <a:lnSpc>
                <a:spcPct val="90000"/>
              </a:lnSpc>
              <a:spcBef>
                <a:spcPts val="1400"/>
              </a:spcBef>
              <a:spcAft>
                <a:spcPts val="0"/>
              </a:spcAft>
              <a:buSzPts val="2000"/>
              <a:buNone/>
            </a:pPr>
            <a:endParaRPr sz="2000" dirty="0"/>
          </a:p>
          <a:p>
            <a:pPr marL="0" lvl="0" indent="0" algn="l" rtl="0">
              <a:lnSpc>
                <a:spcPct val="90000"/>
              </a:lnSpc>
              <a:spcBef>
                <a:spcPts val="1400"/>
              </a:spcBef>
              <a:spcAft>
                <a:spcPts val="0"/>
              </a:spcAft>
              <a:buSzPts val="2000"/>
              <a:buNone/>
            </a:pPr>
            <a:r>
              <a:rPr lang="en-US" sz="2000" b="1" dirty="0"/>
              <a:t>Example:</a:t>
            </a:r>
            <a:endParaRPr dirty="0"/>
          </a:p>
          <a:p>
            <a:pPr marL="0" lvl="0" indent="0" algn="l" rtl="0">
              <a:lnSpc>
                <a:spcPct val="90000"/>
              </a:lnSpc>
              <a:spcBef>
                <a:spcPts val="1400"/>
              </a:spcBef>
              <a:spcAft>
                <a:spcPts val="0"/>
              </a:spcAft>
              <a:buSzPts val="2000"/>
              <a:buNone/>
            </a:pPr>
            <a:r>
              <a:rPr lang="en-US" sz="2000" dirty="0"/>
              <a:t>P(Mammal | [hair=yes, </a:t>
            </a:r>
            <a:r>
              <a:rPr lang="en-US" sz="2000" dirty="0" err="1"/>
              <a:t>live_birth</a:t>
            </a:r>
            <a:r>
              <a:rPr lang="en-US" sz="2000" dirty="0"/>
              <a:t>=yes, legs=2, </a:t>
            </a:r>
            <a:r>
              <a:rPr lang="en-US" sz="2000" dirty="0" err="1"/>
              <a:t>can_fly</a:t>
            </a:r>
            <a:r>
              <a:rPr lang="en-US" sz="2000" dirty="0"/>
              <a:t>=no]) </a:t>
            </a:r>
            <a:endParaRPr dirty="0"/>
          </a:p>
          <a:p>
            <a:pPr marL="0" lvl="0" indent="0" algn="l" rtl="0">
              <a:lnSpc>
                <a:spcPct val="90000"/>
              </a:lnSpc>
              <a:spcBef>
                <a:spcPts val="1400"/>
              </a:spcBef>
              <a:spcAft>
                <a:spcPts val="0"/>
              </a:spcAft>
              <a:buSzPts val="2000"/>
              <a:buNone/>
            </a:pPr>
            <a:r>
              <a:rPr lang="en-US" sz="2000" dirty="0"/>
              <a:t>vs.</a:t>
            </a:r>
            <a:endParaRPr dirty="0"/>
          </a:p>
          <a:p>
            <a:pPr marL="0" lvl="0" indent="0" algn="l" rtl="0">
              <a:lnSpc>
                <a:spcPct val="90000"/>
              </a:lnSpc>
              <a:spcBef>
                <a:spcPts val="1400"/>
              </a:spcBef>
              <a:spcAft>
                <a:spcPts val="0"/>
              </a:spcAft>
              <a:buSzPts val="2000"/>
              <a:buNone/>
            </a:pPr>
            <a:r>
              <a:rPr lang="en-US" sz="2000" dirty="0"/>
              <a:t>P(Bird| [hair=yes, </a:t>
            </a:r>
            <a:r>
              <a:rPr lang="en-US" sz="2000" dirty="0" err="1"/>
              <a:t>live_birth</a:t>
            </a:r>
            <a:r>
              <a:rPr lang="en-US" sz="2000" dirty="0"/>
              <a:t>=yes, legs=2, </a:t>
            </a:r>
            <a:r>
              <a:rPr lang="en-US" sz="2000" dirty="0" err="1"/>
              <a:t>can_fly</a:t>
            </a:r>
            <a:r>
              <a:rPr lang="en-US" sz="2000" dirty="0"/>
              <a:t>=no])</a:t>
            </a:r>
            <a:endParaRPr dirty="0"/>
          </a:p>
          <a:p>
            <a:pPr marL="0" lvl="0" indent="0" algn="l" rtl="0">
              <a:lnSpc>
                <a:spcPct val="90000"/>
              </a:lnSpc>
              <a:spcBef>
                <a:spcPts val="1400"/>
              </a:spcBef>
              <a:spcAft>
                <a:spcPts val="0"/>
              </a:spcAft>
              <a:buSzPts val="2000"/>
              <a:buNone/>
            </a:pPr>
            <a:endParaRPr sz="2000" dirty="0"/>
          </a:p>
        </p:txBody>
      </p:sp>
      <p:sp>
        <p:nvSpPr>
          <p:cNvPr id="2" name="Date Placeholder 1">
            <a:extLst>
              <a:ext uri="{FF2B5EF4-FFF2-40B4-BE49-F238E27FC236}">
                <a16:creationId xmlns:a16="http://schemas.microsoft.com/office/drawing/2014/main" id="{B6398B05-3F6D-A755-1438-85E639F08F05}"/>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6BC2A3CD-A3CB-CCD1-3938-60F6A8004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1043490" y="280116"/>
            <a:ext cx="7024744" cy="1143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Bayesian Classifiers</a:t>
            </a:r>
            <a:endParaRPr/>
          </a:p>
        </p:txBody>
      </p:sp>
      <p:sp>
        <p:nvSpPr>
          <p:cNvPr id="164" name="Google Shape;164;p8"/>
          <p:cNvSpPr txBox="1">
            <a:spLocks noGrp="1"/>
          </p:cNvSpPr>
          <p:nvPr>
            <p:ph type="body" idx="1"/>
          </p:nvPr>
        </p:nvSpPr>
        <p:spPr>
          <a:xfrm>
            <a:off x="411164" y="1772292"/>
            <a:ext cx="8518232" cy="4604445"/>
          </a:xfrm>
          <a:prstGeom prst="rect">
            <a:avLst/>
          </a:prstGeom>
          <a:noFill/>
          <a:ln>
            <a:noFill/>
          </a:ln>
        </p:spPr>
        <p:txBody>
          <a:bodyPr spcFirstLastPara="1" wrap="square" lIns="0" tIns="45700" rIns="0" bIns="45700" anchor="t" anchorCtr="0">
            <a:normAutofit/>
          </a:bodyPr>
          <a:lstStyle/>
          <a:p>
            <a:pPr marL="68580" lvl="0" indent="0" algn="l" rtl="0">
              <a:lnSpc>
                <a:spcPct val="90000"/>
              </a:lnSpc>
              <a:spcBef>
                <a:spcPts val="0"/>
              </a:spcBef>
              <a:spcAft>
                <a:spcPts val="0"/>
              </a:spcAft>
              <a:buSzPts val="2400"/>
              <a:buNone/>
            </a:pPr>
            <a:r>
              <a:rPr lang="en-US" sz="2400" b="1" dirty="0"/>
              <a:t>Approach:</a:t>
            </a:r>
            <a:endParaRPr dirty="0"/>
          </a:p>
          <a:p>
            <a:pPr marL="384048" lvl="1" indent="-182880" algn="l" rtl="0">
              <a:lnSpc>
                <a:spcPct val="90000"/>
              </a:lnSpc>
              <a:spcBef>
                <a:spcPts val="400"/>
              </a:spcBef>
              <a:spcAft>
                <a:spcPts val="0"/>
              </a:spcAft>
              <a:buSzPts val="2400"/>
              <a:buChar char="◦"/>
            </a:pPr>
            <a:r>
              <a:rPr lang="en-US" sz="2400" dirty="0"/>
              <a:t>Compute the posterior probability </a:t>
            </a:r>
            <a:endParaRPr sz="2400" dirty="0"/>
          </a:p>
          <a:p>
            <a:pPr marL="365760" lvl="1" indent="0" algn="l" rtl="0">
              <a:lnSpc>
                <a:spcPct val="90000"/>
              </a:lnSpc>
              <a:spcBef>
                <a:spcPts val="600"/>
              </a:spcBef>
              <a:spcAft>
                <a:spcPts val="0"/>
              </a:spcAft>
              <a:buSzPts val="2400"/>
              <a:buNone/>
            </a:pPr>
            <a:r>
              <a:rPr lang="en-US" sz="2400" dirty="0"/>
              <a:t>P(C | A</a:t>
            </a:r>
            <a:r>
              <a:rPr lang="en-US" sz="2400" baseline="-25000" dirty="0"/>
              <a:t>1</a:t>
            </a:r>
            <a:r>
              <a:rPr lang="en-US" sz="2400" dirty="0"/>
              <a:t>, A</a:t>
            </a:r>
            <a:r>
              <a:rPr lang="en-US" sz="2400" baseline="-25000" dirty="0"/>
              <a:t>2</a:t>
            </a:r>
            <a:r>
              <a:rPr lang="en-US" sz="2400" dirty="0"/>
              <a:t>, …, A</a:t>
            </a:r>
            <a:r>
              <a:rPr lang="en-US" sz="2400" baseline="-25000" dirty="0"/>
              <a:t>n</a:t>
            </a:r>
            <a:r>
              <a:rPr lang="en-US" sz="2400" dirty="0"/>
              <a:t>) for all values of C using Bayes </a:t>
            </a:r>
            <a:endParaRPr sz="2400" dirty="0"/>
          </a:p>
          <a:p>
            <a:pPr marL="384048" lvl="1" indent="-30479" algn="l" rtl="0">
              <a:lnSpc>
                <a:spcPct val="90000"/>
              </a:lnSpc>
              <a:spcBef>
                <a:spcPts val="600"/>
              </a:spcBef>
              <a:spcAft>
                <a:spcPts val="0"/>
              </a:spcAft>
              <a:buSzPts val="2400"/>
              <a:buNone/>
            </a:pPr>
            <a:endParaRPr sz="2400" dirty="0"/>
          </a:p>
          <a:p>
            <a:pPr marL="384048" lvl="1" indent="-30479">
              <a:spcBef>
                <a:spcPts val="600"/>
              </a:spcBef>
              <a:buSzPts val="2400"/>
              <a:buNone/>
            </a:pPr>
            <a:r>
              <a:rPr lang="en-US" sz="2400" b="1" dirty="0"/>
              <a:t>Question: Does the denominator change with the class?</a:t>
            </a:r>
            <a:endParaRPr lang="en-US" sz="2400" b="1" dirty="0">
              <a:solidFill>
                <a:srgbClr val="487B78"/>
              </a:solidFill>
            </a:endParaRPr>
          </a:p>
          <a:p>
            <a:pPr marL="384048" lvl="1" indent="-182880" algn="l" rtl="0">
              <a:lnSpc>
                <a:spcPct val="90000"/>
              </a:lnSpc>
              <a:spcBef>
                <a:spcPts val="600"/>
              </a:spcBef>
              <a:spcAft>
                <a:spcPts val="0"/>
              </a:spcAft>
              <a:buSzPts val="2400"/>
              <a:buFont typeface="Arial"/>
              <a:buNone/>
            </a:pPr>
            <a:endParaRPr sz="2400" dirty="0"/>
          </a:p>
          <a:p>
            <a:pPr marL="384048" lvl="1" indent="-182880" algn="l" rtl="0">
              <a:lnSpc>
                <a:spcPct val="90000"/>
              </a:lnSpc>
              <a:spcBef>
                <a:spcPts val="600"/>
              </a:spcBef>
              <a:spcAft>
                <a:spcPts val="0"/>
              </a:spcAft>
              <a:buSzPts val="2400"/>
              <a:buFont typeface="Arial"/>
              <a:buNone/>
            </a:pPr>
            <a:endParaRPr sz="2400" dirty="0"/>
          </a:p>
          <a:p>
            <a:pPr marL="384048" lvl="1" indent="-182880" algn="l" rtl="0">
              <a:lnSpc>
                <a:spcPct val="90000"/>
              </a:lnSpc>
              <a:spcBef>
                <a:spcPts val="600"/>
              </a:spcBef>
              <a:spcAft>
                <a:spcPts val="0"/>
              </a:spcAft>
              <a:buSzPts val="2400"/>
              <a:buChar char="◦"/>
            </a:pPr>
            <a:r>
              <a:rPr lang="en-US" sz="2400" dirty="0"/>
              <a:t>Choose value of C that maximizes </a:t>
            </a:r>
            <a:br>
              <a:rPr lang="en-US" sz="2400" dirty="0"/>
            </a:br>
            <a:r>
              <a:rPr lang="en-US" sz="2400" dirty="0"/>
              <a:t>		P(C | A</a:t>
            </a:r>
            <a:r>
              <a:rPr lang="en-US" sz="2400" baseline="-25000" dirty="0"/>
              <a:t>1</a:t>
            </a:r>
            <a:r>
              <a:rPr lang="en-US" sz="2400" dirty="0"/>
              <a:t>, A</a:t>
            </a:r>
            <a:r>
              <a:rPr lang="en-US" sz="2400" baseline="-25000" dirty="0"/>
              <a:t>2</a:t>
            </a:r>
            <a:r>
              <a:rPr lang="en-US" sz="2400" dirty="0"/>
              <a:t>, …, A</a:t>
            </a:r>
            <a:r>
              <a:rPr lang="en-US" sz="2400" baseline="-25000" dirty="0"/>
              <a:t>n</a:t>
            </a:r>
            <a:r>
              <a:rPr lang="en-US" sz="2400" dirty="0"/>
              <a:t>)</a:t>
            </a:r>
            <a:br>
              <a:rPr lang="en-US" sz="2400" dirty="0"/>
            </a:br>
            <a:endParaRPr sz="2400" dirty="0"/>
          </a:p>
        </p:txBody>
      </p:sp>
      <p:sp>
        <p:nvSpPr>
          <p:cNvPr id="2" name="Date Placeholder 1">
            <a:extLst>
              <a:ext uri="{FF2B5EF4-FFF2-40B4-BE49-F238E27FC236}">
                <a16:creationId xmlns:a16="http://schemas.microsoft.com/office/drawing/2014/main" id="{02E98835-7E3D-7380-8FB9-4A0E93C0C80E}"/>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13F226D2-DE7D-A865-5C5C-BF746E054A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232196" y="595901"/>
            <a:ext cx="5382631" cy="6842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320"/>
              <a:buFont typeface="Calibri"/>
              <a:buNone/>
            </a:pPr>
            <a:r>
              <a:rPr lang="en-US" sz="4320"/>
              <a:t>Naïve Bayes Classifier</a:t>
            </a:r>
            <a:endParaRPr/>
          </a:p>
        </p:txBody>
      </p:sp>
      <p:sp>
        <p:nvSpPr>
          <p:cNvPr id="172" name="Google Shape;172;p9"/>
          <p:cNvSpPr txBox="1">
            <a:spLocks noGrp="1"/>
          </p:cNvSpPr>
          <p:nvPr>
            <p:ph type="body" idx="1"/>
          </p:nvPr>
        </p:nvSpPr>
        <p:spPr>
          <a:xfrm>
            <a:off x="138702" y="2135830"/>
            <a:ext cx="8835774" cy="4149337"/>
          </a:xfrm>
          <a:prstGeom prst="rect">
            <a:avLst/>
          </a:prstGeom>
          <a:noFill/>
          <a:ln>
            <a:noFill/>
          </a:ln>
        </p:spPr>
        <p:txBody>
          <a:bodyPr spcFirstLastPara="1" wrap="square" lIns="0" tIns="45700" rIns="0" bIns="45700" anchor="t" anchorCtr="0">
            <a:normAutofit/>
          </a:bodyPr>
          <a:lstStyle/>
          <a:p>
            <a:pPr marL="91440" lvl="0" indent="-118110" algn="l" rtl="0">
              <a:lnSpc>
                <a:spcPct val="70000"/>
              </a:lnSpc>
              <a:spcBef>
                <a:spcPts val="0"/>
              </a:spcBef>
              <a:spcAft>
                <a:spcPts val="0"/>
              </a:spcAft>
              <a:buSzPts val="1860"/>
              <a:buChar char=" "/>
            </a:pPr>
            <a:r>
              <a:rPr lang="en-US" sz="1860" b="1" u="sng"/>
              <a:t>Why do we need to assume independence </a:t>
            </a:r>
            <a:r>
              <a:rPr lang="en-US" sz="1860"/>
              <a:t>among attributes A</a:t>
            </a:r>
            <a:r>
              <a:rPr lang="en-US" sz="1550" baseline="-25000"/>
              <a:t>i</a:t>
            </a:r>
            <a:r>
              <a:rPr lang="en-US" sz="1860"/>
              <a:t> ?</a:t>
            </a:r>
            <a:endParaRPr/>
          </a:p>
          <a:p>
            <a:pPr marL="0" lvl="0" indent="0" algn="l" rtl="0">
              <a:lnSpc>
                <a:spcPct val="70000"/>
              </a:lnSpc>
              <a:spcBef>
                <a:spcPts val="1400"/>
              </a:spcBef>
              <a:spcAft>
                <a:spcPts val="0"/>
              </a:spcAft>
              <a:buSzPts val="1860"/>
              <a:buNone/>
            </a:pPr>
            <a:endParaRPr sz="1860"/>
          </a:p>
          <a:p>
            <a:pPr marL="365760" lvl="1" indent="0" algn="l" rtl="0">
              <a:lnSpc>
                <a:spcPct val="70000"/>
              </a:lnSpc>
              <a:spcBef>
                <a:spcPts val="400"/>
              </a:spcBef>
              <a:spcAft>
                <a:spcPts val="0"/>
              </a:spcAft>
              <a:buSzPts val="1860"/>
              <a:buNone/>
            </a:pPr>
            <a:r>
              <a:rPr lang="en-US" sz="1860">
                <a:solidFill>
                  <a:srgbClr val="C00000"/>
                </a:solidFill>
              </a:rPr>
              <a:t>P(A</a:t>
            </a:r>
            <a:r>
              <a:rPr lang="en-US" sz="1860" baseline="-25000">
                <a:solidFill>
                  <a:srgbClr val="C00000"/>
                </a:solidFill>
              </a:rPr>
              <a:t>1</a:t>
            </a:r>
            <a:r>
              <a:rPr lang="en-US" sz="1860">
                <a:solidFill>
                  <a:srgbClr val="C00000"/>
                </a:solidFill>
              </a:rPr>
              <a:t>, A</a:t>
            </a:r>
            <a:r>
              <a:rPr lang="en-US" sz="1860" baseline="-25000">
                <a:solidFill>
                  <a:srgbClr val="C00000"/>
                </a:solidFill>
              </a:rPr>
              <a:t>2</a:t>
            </a:r>
            <a:r>
              <a:rPr lang="en-US" sz="1860">
                <a:solidFill>
                  <a:srgbClr val="C00000"/>
                </a:solidFill>
              </a:rPr>
              <a:t>, …, A</a:t>
            </a:r>
            <a:r>
              <a:rPr lang="en-US" sz="1860" baseline="-25000">
                <a:solidFill>
                  <a:srgbClr val="C00000"/>
                </a:solidFill>
              </a:rPr>
              <a:t>n </a:t>
            </a:r>
            <a:r>
              <a:rPr lang="en-US" sz="1860">
                <a:solidFill>
                  <a:srgbClr val="C00000"/>
                </a:solidFill>
              </a:rPr>
              <a:t>|C</a:t>
            </a:r>
            <a:r>
              <a:rPr lang="en-US" sz="1860" baseline="-25000">
                <a:solidFill>
                  <a:srgbClr val="C00000"/>
                </a:solidFill>
              </a:rPr>
              <a:t>j</a:t>
            </a:r>
            <a:r>
              <a:rPr lang="en-US" sz="1860">
                <a:solidFill>
                  <a:srgbClr val="C00000"/>
                </a:solidFill>
              </a:rPr>
              <a:t>)   	We </a:t>
            </a:r>
            <a:r>
              <a:rPr lang="en-US" sz="1860" b="1" u="sng">
                <a:solidFill>
                  <a:srgbClr val="C00000"/>
                </a:solidFill>
              </a:rPr>
              <a:t>cannot</a:t>
            </a:r>
            <a:r>
              <a:rPr lang="en-US" sz="1860">
                <a:solidFill>
                  <a:srgbClr val="C00000"/>
                </a:solidFill>
              </a:rPr>
              <a:t> calculate in this form</a:t>
            </a:r>
            <a:endParaRPr sz="1860">
              <a:solidFill>
                <a:srgbClr val="C00000"/>
              </a:solidFill>
            </a:endParaRPr>
          </a:p>
          <a:p>
            <a:pPr marL="365760" lvl="1" indent="0" algn="l" rtl="0">
              <a:lnSpc>
                <a:spcPct val="70000"/>
              </a:lnSpc>
              <a:spcBef>
                <a:spcPts val="600"/>
              </a:spcBef>
              <a:spcAft>
                <a:spcPts val="0"/>
              </a:spcAft>
              <a:buSzPts val="1860"/>
              <a:buNone/>
            </a:pPr>
            <a:endParaRPr sz="1860"/>
          </a:p>
          <a:p>
            <a:pPr marL="365760" lvl="1" indent="0" algn="l" rtl="0">
              <a:lnSpc>
                <a:spcPct val="70000"/>
              </a:lnSpc>
              <a:spcBef>
                <a:spcPts val="600"/>
              </a:spcBef>
              <a:spcAft>
                <a:spcPts val="0"/>
              </a:spcAft>
              <a:buSzPts val="1860"/>
              <a:buNone/>
            </a:pPr>
            <a:r>
              <a:rPr lang="en-US" sz="1860" b="1">
                <a:solidFill>
                  <a:srgbClr val="2E663E"/>
                </a:solidFill>
              </a:rPr>
              <a:t>P(A</a:t>
            </a:r>
            <a:r>
              <a:rPr lang="en-US" sz="1860" b="1" baseline="-25000">
                <a:solidFill>
                  <a:srgbClr val="2E663E"/>
                </a:solidFill>
              </a:rPr>
              <a:t>1</a:t>
            </a:r>
            <a:r>
              <a:rPr lang="en-US" sz="1860" b="1">
                <a:solidFill>
                  <a:srgbClr val="2E663E"/>
                </a:solidFill>
              </a:rPr>
              <a:t>| C</a:t>
            </a:r>
            <a:r>
              <a:rPr lang="en-US" sz="1860" b="1" baseline="-25000">
                <a:solidFill>
                  <a:srgbClr val="2E663E"/>
                </a:solidFill>
              </a:rPr>
              <a:t>j</a:t>
            </a:r>
            <a:r>
              <a:rPr lang="en-US" sz="1860" b="1">
                <a:solidFill>
                  <a:srgbClr val="2E663E"/>
                </a:solidFill>
              </a:rPr>
              <a:t>) P(A</a:t>
            </a:r>
            <a:r>
              <a:rPr lang="en-US" sz="1860" b="1" baseline="-25000">
                <a:solidFill>
                  <a:srgbClr val="2E663E"/>
                </a:solidFill>
              </a:rPr>
              <a:t>2</a:t>
            </a:r>
            <a:r>
              <a:rPr lang="en-US" sz="1860" b="1">
                <a:solidFill>
                  <a:srgbClr val="2E663E"/>
                </a:solidFill>
              </a:rPr>
              <a:t>| C</a:t>
            </a:r>
            <a:r>
              <a:rPr lang="en-US" sz="1860" b="1" baseline="-25000">
                <a:solidFill>
                  <a:srgbClr val="2E663E"/>
                </a:solidFill>
              </a:rPr>
              <a:t>j</a:t>
            </a:r>
            <a:r>
              <a:rPr lang="en-US" sz="1860" b="1">
                <a:solidFill>
                  <a:srgbClr val="2E663E"/>
                </a:solidFill>
              </a:rPr>
              <a:t>)… P(A</a:t>
            </a:r>
            <a:r>
              <a:rPr lang="en-US" sz="1860" b="1" baseline="-25000">
                <a:solidFill>
                  <a:srgbClr val="2E663E"/>
                </a:solidFill>
              </a:rPr>
              <a:t>n</a:t>
            </a:r>
            <a:r>
              <a:rPr lang="en-US" sz="1860" b="1">
                <a:solidFill>
                  <a:srgbClr val="2E663E"/>
                </a:solidFill>
              </a:rPr>
              <a:t>| C</a:t>
            </a:r>
            <a:r>
              <a:rPr lang="en-US" sz="1860" b="1" baseline="-25000">
                <a:solidFill>
                  <a:srgbClr val="2E663E"/>
                </a:solidFill>
              </a:rPr>
              <a:t>j</a:t>
            </a:r>
            <a:r>
              <a:rPr lang="en-US" sz="1860" b="1">
                <a:solidFill>
                  <a:srgbClr val="2E663E"/>
                </a:solidFill>
              </a:rPr>
              <a:t>)   </a:t>
            </a:r>
            <a:r>
              <a:rPr lang="en-US" sz="1860"/>
              <a:t>		</a:t>
            </a:r>
            <a:endParaRPr sz="1860"/>
          </a:p>
          <a:p>
            <a:pPr marL="365760" lvl="1" indent="0" algn="l" rtl="0">
              <a:lnSpc>
                <a:spcPct val="70000"/>
              </a:lnSpc>
              <a:spcBef>
                <a:spcPts val="600"/>
              </a:spcBef>
              <a:spcAft>
                <a:spcPts val="0"/>
              </a:spcAft>
              <a:buSzPts val="1860"/>
              <a:buNone/>
            </a:pPr>
            <a:endParaRPr sz="1860"/>
          </a:p>
          <a:p>
            <a:pPr marL="365760" lvl="1" indent="0" algn="l" rtl="0">
              <a:lnSpc>
                <a:spcPct val="70000"/>
              </a:lnSpc>
              <a:spcBef>
                <a:spcPts val="600"/>
              </a:spcBef>
              <a:spcAft>
                <a:spcPts val="0"/>
              </a:spcAft>
              <a:buSzPts val="1860"/>
              <a:buNone/>
            </a:pPr>
            <a:r>
              <a:rPr lang="en-US" sz="1860" b="1">
                <a:solidFill>
                  <a:srgbClr val="2E663E"/>
                </a:solidFill>
              </a:rPr>
              <a:t>We can in this form </a:t>
            </a:r>
            <a:r>
              <a:rPr lang="en-US" sz="1860"/>
              <a:t>and to change to this form, we must assume that all elements in vector A which here are called A</a:t>
            </a:r>
            <a:r>
              <a:rPr lang="en-US" sz="1860" baseline="-25000"/>
              <a:t>1</a:t>
            </a:r>
            <a:r>
              <a:rPr lang="en-US" sz="1860"/>
              <a:t>, A</a:t>
            </a:r>
            <a:r>
              <a:rPr lang="en-US" sz="1860" baseline="-25000"/>
              <a:t>2</a:t>
            </a:r>
            <a:r>
              <a:rPr lang="en-US" sz="1860"/>
              <a:t>, …, A</a:t>
            </a:r>
            <a:r>
              <a:rPr lang="en-US" sz="1860" baseline="-25000"/>
              <a:t>n</a:t>
            </a:r>
            <a:r>
              <a:rPr lang="en-US" sz="1860"/>
              <a:t> are independent. </a:t>
            </a:r>
            <a:endParaRPr/>
          </a:p>
          <a:p>
            <a:pPr marL="365760" lvl="1" indent="0" algn="l" rtl="0">
              <a:lnSpc>
                <a:spcPct val="70000"/>
              </a:lnSpc>
              <a:spcBef>
                <a:spcPts val="600"/>
              </a:spcBef>
              <a:spcAft>
                <a:spcPts val="0"/>
              </a:spcAft>
              <a:buSzPts val="1860"/>
              <a:buNone/>
            </a:pPr>
            <a:endParaRPr sz="1860"/>
          </a:p>
          <a:p>
            <a:pPr marL="365760" lvl="1" indent="0" algn="l" rtl="0">
              <a:lnSpc>
                <a:spcPct val="70000"/>
              </a:lnSpc>
              <a:spcBef>
                <a:spcPts val="600"/>
              </a:spcBef>
              <a:spcAft>
                <a:spcPts val="0"/>
              </a:spcAft>
              <a:buSzPts val="1860"/>
              <a:buNone/>
            </a:pPr>
            <a:r>
              <a:rPr lang="en-US" sz="1860"/>
              <a:t>Again, from a dataset standpoint, each A is a variable in the dataset.</a:t>
            </a:r>
            <a:endParaRPr/>
          </a:p>
          <a:p>
            <a:pPr marL="365760" lvl="1" indent="0" algn="l" rtl="0">
              <a:lnSpc>
                <a:spcPct val="70000"/>
              </a:lnSpc>
              <a:spcBef>
                <a:spcPts val="600"/>
              </a:spcBef>
              <a:spcAft>
                <a:spcPts val="0"/>
              </a:spcAft>
              <a:buSzPts val="1860"/>
              <a:buNone/>
            </a:pPr>
            <a:r>
              <a:rPr lang="en-US" sz="1860"/>
              <a:t>Example: In this dataset </a:t>
            </a:r>
            <a:r>
              <a:rPr lang="en-US" sz="1860" b="1"/>
              <a:t>A1 is Gender</a:t>
            </a:r>
            <a:r>
              <a:rPr lang="en-US" sz="1860"/>
              <a:t>, </a:t>
            </a:r>
            <a:r>
              <a:rPr lang="en-US" sz="1860" b="1"/>
              <a:t>A2 is Cholesterol</a:t>
            </a:r>
            <a:r>
              <a:rPr lang="en-US" sz="1860"/>
              <a:t>, and </a:t>
            </a:r>
            <a:r>
              <a:rPr lang="en-US" sz="1860" b="1"/>
              <a:t>A3 is MaritalStatus</a:t>
            </a:r>
            <a:r>
              <a:rPr lang="en-US" sz="1860"/>
              <a:t> and the </a:t>
            </a:r>
            <a:r>
              <a:rPr lang="en-US" sz="1860" b="1"/>
              <a:t>Label (C)</a:t>
            </a:r>
            <a:r>
              <a:rPr lang="en-US" sz="1860"/>
              <a:t> is on the left.</a:t>
            </a:r>
            <a:endParaRPr sz="1860" b="1"/>
          </a:p>
          <a:p>
            <a:pPr marL="91440" lvl="0" indent="-91440" algn="l" rtl="0">
              <a:lnSpc>
                <a:spcPct val="70000"/>
              </a:lnSpc>
              <a:spcBef>
                <a:spcPts val="1600"/>
              </a:spcBef>
              <a:spcAft>
                <a:spcPts val="0"/>
              </a:spcAft>
              <a:buSzPts val="1860"/>
              <a:buFont typeface="Arial"/>
              <a:buNone/>
            </a:pPr>
            <a:r>
              <a:rPr lang="en-US" sz="1860"/>
              <a:t>How does assuming independence help?</a:t>
            </a:r>
            <a:endParaRPr/>
          </a:p>
          <a:p>
            <a:pPr marL="91440" lvl="0" indent="-91440" algn="l" rtl="0">
              <a:lnSpc>
                <a:spcPct val="70000"/>
              </a:lnSpc>
              <a:spcBef>
                <a:spcPts val="1400"/>
              </a:spcBef>
              <a:spcAft>
                <a:spcPts val="0"/>
              </a:spcAft>
              <a:buSzPts val="1860"/>
              <a:buFont typeface="Arial"/>
              <a:buNone/>
            </a:pPr>
            <a:r>
              <a:rPr lang="en-US" sz="1860"/>
              <a:t>Why does this assumption make the Bayes estimator“naïve”?</a:t>
            </a:r>
            <a:endParaRPr sz="1550"/>
          </a:p>
        </p:txBody>
      </p:sp>
      <p:pic>
        <p:nvPicPr>
          <p:cNvPr id="173" name="Google Shape;173;p9"/>
          <p:cNvPicPr preferRelativeResize="0"/>
          <p:nvPr/>
        </p:nvPicPr>
        <p:blipFill rotWithShape="1">
          <a:blip r:embed="rId3">
            <a:alphaModFix/>
          </a:blip>
          <a:srcRect/>
          <a:stretch/>
        </p:blipFill>
        <p:spPr>
          <a:xfrm>
            <a:off x="5076673" y="363398"/>
            <a:ext cx="3743690" cy="1321563"/>
          </a:xfrm>
          <a:prstGeom prst="rect">
            <a:avLst/>
          </a:prstGeom>
          <a:noFill/>
          <a:ln>
            <a:noFill/>
          </a:ln>
          <a:effectLst>
            <a:outerShdw blurRad="292100" dist="139700" dir="2700000" algn="tl" rotWithShape="0">
              <a:srgbClr val="333333">
                <a:alpha val="64705"/>
              </a:srgbClr>
            </a:outerShdw>
          </a:effectLst>
        </p:spPr>
      </p:pic>
      <p:cxnSp>
        <p:nvCxnSpPr>
          <p:cNvPr id="174" name="Google Shape;174;p9"/>
          <p:cNvCxnSpPr/>
          <p:nvPr/>
        </p:nvCxnSpPr>
        <p:spPr>
          <a:xfrm rot="10800000" flipH="1">
            <a:off x="2594225" y="1407560"/>
            <a:ext cx="4212404" cy="3565132"/>
          </a:xfrm>
          <a:prstGeom prst="straightConnector1">
            <a:avLst/>
          </a:prstGeom>
          <a:noFill/>
          <a:ln w="12700" cap="flat" cmpd="sng">
            <a:solidFill>
              <a:schemeClr val="accent1"/>
            </a:solidFill>
            <a:prstDash val="solid"/>
            <a:round/>
            <a:headEnd type="none" w="sm" len="sm"/>
            <a:tailEnd type="triangle" w="med" len="med"/>
          </a:ln>
        </p:spPr>
      </p:cxnSp>
      <p:sp>
        <p:nvSpPr>
          <p:cNvPr id="2" name="Date Placeholder 1">
            <a:extLst>
              <a:ext uri="{FF2B5EF4-FFF2-40B4-BE49-F238E27FC236}">
                <a16:creationId xmlns:a16="http://schemas.microsoft.com/office/drawing/2014/main" id="{A8E795D7-F761-F24B-8160-1C337C35B659}"/>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E69B020C-4DAC-1ADE-B762-21A8AA61DE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17</TotalTime>
  <Words>3416</Words>
  <Application>Microsoft Office PowerPoint</Application>
  <PresentationFormat>On-screen Show (4:3)</PresentationFormat>
  <Paragraphs>354</Paragraphs>
  <Slides>43</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2" baseType="lpstr">
      <vt:lpstr>Noto Sans Symbols</vt:lpstr>
      <vt:lpstr>Times New Roman</vt:lpstr>
      <vt:lpstr>Calibri</vt:lpstr>
      <vt:lpstr>Arial</vt:lpstr>
      <vt:lpstr>Arimo</vt:lpstr>
      <vt:lpstr>Retrospect</vt:lpstr>
      <vt:lpstr>Visio.Drawing.11</vt:lpstr>
      <vt:lpstr>Visio.Drawing.6</vt:lpstr>
      <vt:lpstr>Microsoft Excel 97-2003 Worksheet</vt:lpstr>
      <vt:lpstr>Naïve Bayes</vt:lpstr>
      <vt:lpstr>Reminder:   A Classification Task</vt:lpstr>
      <vt:lpstr>Naïve Bayes:</vt:lpstr>
      <vt:lpstr>The Math </vt:lpstr>
      <vt:lpstr>Naïve Bayes Theorem</vt:lpstr>
      <vt:lpstr>Example 1: Basic Bayes</vt:lpstr>
      <vt:lpstr>Bayesian Classifiers Overview</vt:lpstr>
      <vt:lpstr>Bayesian Classifiers</vt:lpstr>
      <vt:lpstr>Naïve Bayes Classifier</vt:lpstr>
      <vt:lpstr>What is “multinomial Bayes?</vt:lpstr>
      <vt:lpstr>Example of Naïve Bayes Classifier</vt:lpstr>
      <vt:lpstr>PowerPoint Presentation</vt:lpstr>
      <vt:lpstr>Naïve Bayes Classifier</vt:lpstr>
      <vt:lpstr>Example: Naïve Bayes Classifier</vt:lpstr>
      <vt:lpstr>Example: Naïve Bayes Classifier: WITH LAPLACE</vt:lpstr>
      <vt:lpstr>Naïve Bayes Summary</vt:lpstr>
      <vt:lpstr>These are good references for text data:</vt:lpstr>
      <vt:lpstr>Naïve Bayes in R and Python (and using Record and Text Data)</vt:lpstr>
      <vt:lpstr>Naïve Bayes in Python for text data</vt:lpstr>
      <vt:lpstr>Naïve Bayes (etc) in R for Text Data</vt:lpstr>
      <vt:lpstr>More R Examples….</vt:lpstr>
      <vt:lpstr>Just an example: Bayes in R</vt:lpstr>
      <vt:lpstr>Results from the classifier</vt:lpstr>
      <vt:lpstr>Quick plot for naïve Bayes</vt:lpstr>
      <vt:lpstr>Example 2 in R</vt:lpstr>
      <vt:lpstr>What is Naïve Bayes?</vt:lpstr>
      <vt:lpstr>Naïve Bayes Example with R Titanic Data Part 1</vt:lpstr>
      <vt:lpstr>Naïve Bayes Example with R Titanic Data Part 2</vt:lpstr>
      <vt:lpstr>Naïve Bayes Example with R Titanic Data Part 3</vt:lpstr>
      <vt:lpstr>results</vt:lpstr>
      <vt:lpstr>Results Part 2</vt:lpstr>
      <vt:lpstr>Conclusions and Can You DO Better? *Always* ask this question. </vt:lpstr>
      <vt:lpstr>Example 3: Using the mlr package</vt:lpstr>
      <vt:lpstr>Step 1: using mlr</vt:lpstr>
      <vt:lpstr>PowerPoint Presentation</vt:lpstr>
      <vt:lpstr>Table of results</vt:lpstr>
      <vt:lpstr>R: Example 4 </vt:lpstr>
      <vt:lpstr>Visual EDA</vt:lpstr>
      <vt:lpstr>PowerPoint Presentation</vt:lpstr>
      <vt:lpstr>Naïve Bayes</vt:lpstr>
      <vt:lpstr>Suggestions and references</vt:lpstr>
      <vt:lpstr>NB in Python for Text</vt:lpstr>
      <vt:lpstr>Base Python Code for NB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Naïve Bayes</dc:title>
  <dc:creator>Lisa Singh</dc:creator>
  <cp:lastModifiedBy>Prof Ami</cp:lastModifiedBy>
  <cp:revision>8</cp:revision>
  <dcterms:created xsi:type="dcterms:W3CDTF">2015-11-09T00:55:42Z</dcterms:created>
  <dcterms:modified xsi:type="dcterms:W3CDTF">2023-03-07T19:13:31Z</dcterms:modified>
</cp:coreProperties>
</file>