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sldIdLst>
    <p:sldId id="256" r:id="rId2"/>
    <p:sldId id="330" r:id="rId3"/>
    <p:sldId id="258" r:id="rId4"/>
    <p:sldId id="259" r:id="rId5"/>
    <p:sldId id="399" r:id="rId6"/>
    <p:sldId id="385" r:id="rId7"/>
    <p:sldId id="386" r:id="rId8"/>
    <p:sldId id="391" r:id="rId9"/>
    <p:sldId id="462" r:id="rId10"/>
    <p:sldId id="463" r:id="rId11"/>
    <p:sldId id="387" r:id="rId12"/>
    <p:sldId id="400" r:id="rId13"/>
    <p:sldId id="388" r:id="rId14"/>
    <p:sldId id="352" r:id="rId15"/>
    <p:sldId id="460" r:id="rId16"/>
    <p:sldId id="471" r:id="rId17"/>
    <p:sldId id="353" r:id="rId18"/>
    <p:sldId id="354" r:id="rId19"/>
    <p:sldId id="355" r:id="rId20"/>
    <p:sldId id="356" r:id="rId21"/>
    <p:sldId id="358" r:id="rId22"/>
    <p:sldId id="461" r:id="rId23"/>
    <p:sldId id="335" r:id="rId24"/>
    <p:sldId id="401" r:id="rId25"/>
    <p:sldId id="262" r:id="rId26"/>
    <p:sldId id="361" r:id="rId27"/>
    <p:sldId id="350" r:id="rId28"/>
    <p:sldId id="351" r:id="rId29"/>
    <p:sldId id="402" r:id="rId30"/>
    <p:sldId id="341" r:id="rId31"/>
    <p:sldId id="343" r:id="rId32"/>
    <p:sldId id="342" r:id="rId33"/>
    <p:sldId id="264" r:id="rId34"/>
    <p:sldId id="261" r:id="rId35"/>
    <p:sldId id="365" r:id="rId36"/>
    <p:sldId id="366" r:id="rId37"/>
    <p:sldId id="367" r:id="rId38"/>
    <p:sldId id="464" r:id="rId39"/>
    <p:sldId id="268" r:id="rId40"/>
    <p:sldId id="403" r:id="rId41"/>
    <p:sldId id="269" r:id="rId42"/>
    <p:sldId id="373" r:id="rId43"/>
    <p:sldId id="374" r:id="rId44"/>
    <p:sldId id="389" r:id="rId45"/>
    <p:sldId id="404" r:id="rId46"/>
    <p:sldId id="406" r:id="rId47"/>
    <p:sldId id="390" r:id="rId48"/>
    <p:sldId id="368" r:id="rId49"/>
    <p:sldId id="465" r:id="rId50"/>
    <p:sldId id="369" r:id="rId51"/>
    <p:sldId id="467" r:id="rId52"/>
    <p:sldId id="468" r:id="rId53"/>
    <p:sldId id="370" r:id="rId54"/>
    <p:sldId id="392" r:id="rId55"/>
    <p:sldId id="371" r:id="rId56"/>
    <p:sldId id="372" r:id="rId57"/>
    <p:sldId id="375" r:id="rId58"/>
    <p:sldId id="469" r:id="rId59"/>
    <p:sldId id="466" r:id="rId60"/>
    <p:sldId id="407" r:id="rId61"/>
    <p:sldId id="379" r:id="rId62"/>
    <p:sldId id="393" r:id="rId63"/>
    <p:sldId id="376" r:id="rId64"/>
    <p:sldId id="394" r:id="rId65"/>
    <p:sldId id="377" r:id="rId66"/>
    <p:sldId id="378" r:id="rId67"/>
    <p:sldId id="381" r:id="rId68"/>
    <p:sldId id="395" r:id="rId69"/>
    <p:sldId id="396" r:id="rId70"/>
    <p:sldId id="383" r:id="rId71"/>
    <p:sldId id="408" r:id="rId72"/>
    <p:sldId id="409" r:id="rId73"/>
    <p:sldId id="410" r:id="rId74"/>
    <p:sldId id="411" r:id="rId75"/>
    <p:sldId id="442" r:id="rId76"/>
    <p:sldId id="443" r:id="rId77"/>
    <p:sldId id="446" r:id="rId78"/>
    <p:sldId id="444" r:id="rId79"/>
    <p:sldId id="445" r:id="rId80"/>
    <p:sldId id="416" r:id="rId81"/>
    <p:sldId id="417" r:id="rId82"/>
    <p:sldId id="447" r:id="rId83"/>
    <p:sldId id="448" r:id="rId84"/>
    <p:sldId id="422" r:id="rId85"/>
    <p:sldId id="449" r:id="rId86"/>
    <p:sldId id="450" r:id="rId87"/>
    <p:sldId id="453" r:id="rId88"/>
    <p:sldId id="425" r:id="rId89"/>
    <p:sldId id="312" r:id="rId90"/>
    <p:sldId id="451" r:id="rId91"/>
    <p:sldId id="426" r:id="rId92"/>
    <p:sldId id="427" r:id="rId93"/>
    <p:sldId id="428" r:id="rId94"/>
    <p:sldId id="429" r:id="rId95"/>
    <p:sldId id="430" r:id="rId96"/>
    <p:sldId id="452" r:id="rId97"/>
    <p:sldId id="431" r:id="rId98"/>
    <p:sldId id="423" r:id="rId99"/>
    <p:sldId id="424" r:id="rId100"/>
    <p:sldId id="432" r:id="rId101"/>
    <p:sldId id="454" r:id="rId102"/>
    <p:sldId id="455" r:id="rId103"/>
    <p:sldId id="456" r:id="rId104"/>
    <p:sldId id="457" r:id="rId105"/>
    <p:sldId id="458" r:id="rId106"/>
    <p:sldId id="470" r:id="rId107"/>
    <p:sldId id="459" r:id="rId108"/>
    <p:sldId id="436" r:id="rId109"/>
    <p:sldId id="271" r:id="rId110"/>
    <p:sldId id="272" r:id="rId111"/>
    <p:sldId id="275" r:id="rId112"/>
    <p:sldId id="276" r:id="rId113"/>
    <p:sldId id="277" r:id="rId114"/>
    <p:sldId id="278" r:id="rId115"/>
    <p:sldId id="302" r:id="rId116"/>
    <p:sldId id="303" r:id="rId117"/>
    <p:sldId id="304" r:id="rId118"/>
    <p:sldId id="305" r:id="rId119"/>
    <p:sldId id="306" r:id="rId120"/>
    <p:sldId id="307" r:id="rId121"/>
    <p:sldId id="308" r:id="rId122"/>
    <p:sldId id="309" r:id="rId123"/>
    <p:sldId id="310" r:id="rId124"/>
    <p:sldId id="311" r:id="rId1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1T01:40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1:0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24575,'27'74'0,"-22"-58"0,0 0 0,-1 1 0,-1-1 0,-1 1 0,0 0 0,-1 0 0,-1 0 0,-2 21 0,2-37 0,0-1 0,-1 1 0,1-1 0,0 1 0,0 0 0,0-1 0,0 1 0,-1-1 0,1 1 0,0-1 0,0 1 0,0 0 0,0-1 0,0 1 0,0-1 0,1 1 0,-1-1 0,0 1 0,0-1 0,0 1 0,0 0 0,1-1 0,-1 1 0,0-1 0,1 1 0,-1-1 0,0 0 0,1 1 0,-1-1 0,0 1 0,1-1 0,-1 0 0,1 1 0,-1-1 0,1 0 0,-1 1 0,1-1 0,-1 0 0,1 0 0,-1 1 0,1-1 0,-1 0 0,1 0 0,0 0 0,-1 0 0,1 0 0,-1 0 0,1 0 0,-1 0 0,1 0 0,0 0 0,-1 0 0,1 0 0,0-1 0,37-15 0,-23 9 0,33-15 31,31-12-1427,-55 27-5430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1:0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24575,'18'-1'0,"-8"0"0,-1 1 0,1 0 0,-1 1 0,0 0 0,11 2 0,-19-2 0,1-1 0,0 1 0,0 0 0,0-1 0,-1 1 0,1 0 0,0 0 0,-1 0 0,1 0 0,-1 0 0,1 1 0,-1-1 0,0 0 0,1 1 0,-1-1 0,0 1 0,0-1 0,0 1 0,0 0 0,0-1 0,-1 1 0,1 0 0,0 0 0,-1-1 0,1 1 0,-1 0 0,0 0 0,1 0 0,-1 0 0,0 3 0,-1 4 0,0 0 0,-1 0 0,1 0 0,-2-1 0,1 1 0,-6 12 0,2-7 0,6-13 0,-1-1 0,1 1 0,0 0 0,-1 0 0,1 0 0,0 0 0,-1 0 0,1 0 0,0 0 0,0 0 0,0 0 0,0 0 0,0 0 0,0 0 0,0 0 0,0 0 0,0 0 0,1 0 0,-1 0 0,0 0 0,1-1 0,-1 1 0,0 0 0,1 0 0,-1 0 0,1 0 0,0 0 0,-1-1 0,1 1 0,0 0 0,1 0 0,0 0 0,0 0 0,0 0 0,0-1 0,0 1 0,0-1 0,1 1 0,-1-1 0,0 0 0,0 0 0,0 0 0,0 0 0,3-1 0,8-1 0,0 0 0,0-1 0,17-7 0,-29 10 0,52-14 0,-51 14 0,-1-1 0,1 1 0,0 0 0,-1 0 0,1 0 0,0 0 0,-1 0 0,1 1 0,0-1 0,-1 0 0,1 1 0,-1-1 0,3 2 0,-4-2 0,1 1 0,-1 0 0,1-1 0,-1 1 0,1-1 0,-1 1 0,0 0 0,1-1 0,-1 1 0,0 0 0,1 0 0,-1-1 0,0 1 0,0 0 0,0-1 0,0 1 0,0 0 0,0 0 0,0-1 0,0 1 0,0 0 0,0 0 0,0-1 0,0 1 0,-1 0 0,1 0 0,0-1 0,-1 1 0,1 0 0,0-1 0,-1 2 0,-3 5 0,-1-1 0,1 1 0,-1-1 0,-1 1 0,1-1 0,-1-1 0,0 1 0,0-1 0,-1 0 0,1-1 0,-1 1 0,-9 3 0,6-2 0,1-1 0,0 1 0,0 1 0,1 0 0,0 0 0,-13 15 0,8 0-1365,3-2-5461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1:0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24575,'-4'0'0,"-2"4"0,1 6 0,1 6 0,1 3 0,1 4 0,1 2 0,0-4-8191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1:0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40 24575,'1'-2'0,"0"0"0,-1 1 0,1-1 0,0 1 0,0-1 0,0 1 0,0-1 0,1 1 0,-1 0 0,0 0 0,1-1 0,-1 1 0,0 0 0,1 0 0,-1 0 0,1 0 0,2 0 0,28-14 0,-30 15 0,-1 0 0,0-1 0,1 1 0,-1 0 0,1 0 0,-1 0 0,0 0 0,1 0 0,-1 1 0,1-1 0,-1 0 0,0 1 0,1-1 0,-1 1 0,0-1 0,0 1 0,1-1 0,-1 1 0,0 0 0,0 0 0,0 0 0,0 0 0,0 0 0,0 0 0,0 0 0,0 0 0,0 0 0,0 0 0,0 0 0,-1 1 0,1-1 0,0 3 0,0-3 0,0 1 0,-1 0 0,1 0 0,-1 0 0,0 0 0,1 0 0,-1 0 0,0 0 0,0 0 0,0 0 0,-1 0 0,1 0 0,0 0 0,-1 0 0,1-1 0,-1 1 0,0 0 0,1 0 0,-1 0 0,0-1 0,0 1 0,0 0 0,-3 2 0,-8 8 0,-1-1 0,-23 14 0,21-15 0,0 0 0,-19 20 0,30-26 0,0 0 0,1 0 0,-1 1 0,1-1 0,0 1 0,1-1 0,-1 1 0,1 0 0,0 0 0,0 0 0,0 1 0,-1 8 0,3-12 0,0-1 0,-1 1 0,1 0 0,0 0 0,0-1 0,0 1 0,1 0 0,-1 0 0,0-1 0,1 1 0,-1 0 0,1 0 0,-1-1 0,1 1 0,0-1 0,0 1 0,0 0 0,0-1 0,0 0 0,1 3 0,1-2 0,-1 0 0,0-1 0,1 1 0,0-1 0,-1 1 0,1-1 0,0 0 0,0 0 0,0 0 0,0 0 0,3 1 0,10 0 0,0-1 0,0 0 0,29-3 0,-26 0 0,42 0-1365,-36 2-5461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1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24575,'0'1'0,"0"0"0,1 0 0,-1 0 0,0 0 0,1 0 0,-1 0 0,1 0 0,-1 0 0,1-1 0,0 1 0,-1 0 0,1 0 0,0-1 0,0 1 0,-1 0 0,1-1 0,0 1 0,0-1 0,0 1 0,0-1 0,0 1 0,0-1 0,0 0 0,0 1 0,0-1 0,0 0 0,1 0 0,36 6 0,-26-5 0,-5 0 0,0 0 0,1 1 0,-1 0 0,0 0 0,1 1 0,-1 0 0,-1 0 0,13 7 0,-17-7 0,1-1 0,-1 0 0,0 1 0,1-1 0,-1 1 0,0-1 0,0 1 0,0 0 0,-1 0 0,1 0 0,-1 0 0,0 0 0,0 1 0,0-1 0,0 0 0,0 0 0,-1 1 0,1-1 0,-1 0 0,0 1 0,0 4 0,-1-5 0,1 0 0,0 0 0,-1 0 0,0 0 0,0 0 0,0 0 0,0-1 0,0 1 0,0 0 0,-1-1 0,1 1 0,-1-1 0,1 1 0,-1-1 0,0 0 0,-3 3 0,-3 1 0,0 0 0,0 0 0,-13 7 0,-3 2 0,24-15 0,0 0 0,-1 0 0,1 0 0,0 0 0,0 0 0,0 1 0,0-1 0,0 0 0,0 0 0,0 0 0,0 0 0,0 1 0,0-1 0,0 0 0,-1 0 0,1 0 0,0 0 0,0 1 0,0-1 0,0 0 0,0 0 0,0 0 0,1 1 0,-1-1 0,0 0 0,0 0 0,0 0 0,0 0 0,0 1 0,0-1 0,0 0 0,0 0 0,0 0 0,0 0 0,0 0 0,1 1 0,-1-1 0,0 0 0,0 0 0,0 0 0,0 0 0,0 0 0,1 0 0,-1 0 0,0 1 0,0-1 0,0 0 0,0 0 0,1 0 0,-1 0 0,0 0 0,0 0 0,0 0 0,0 0 0,1 0 0,-1 0 0,0 0 0,0 0 0,0 0 0,0 0 0,1 0 0,-1 0 0,22 5 0,-5-1 0,-13-1 0,0 0 0,-1-1 0,1 2 0,-1-1 0,0 0 0,1 1 0,-2-1 0,1 1 0,0 0 0,-1 0 0,1 0 0,-1 0 0,-1 0 0,1 1 0,0-1 0,-1 1 0,0-1 0,0 1 0,0-1 0,-1 1 0,1 0 0,-1 5 0,0-6 0,0 0 0,0 0 0,0 0 0,0 0 0,-1-1 0,0 1 0,1 0 0,-1 0 0,-1 0 0,1-1 0,0 1 0,-1-1 0,0 1 0,0-1 0,0 1 0,0-1 0,0 0 0,-1 0 0,1 0 0,-1 0 0,0-1 0,0 1 0,0-1 0,0 0 0,-1 1 0,-5 2 0,-9-1-20,0-1-1,0-1 1,0 0-1,0-1 1,-1-1-1,-29-4 1,3 1-1202,22 2-5604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2T04:38:15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24575,'2080'-37'-1664,"385"-38"-836,-1490 52 1986,803 14-712,-246 71 1235,-8 85 385,-1378-130 461,-47-7 44,131 31 0,-179-26 151,92 42 0,-63-23-535,633 236-263,2 2-271,-584-220 19,182 79 0,-253-101 0,-1 2 0,-1 2 0,53 43 0,-69-41 0,-1 1 0,-2 2 0,-1 2 0,-3 2 0,-1 1 0,51 88 0,-60-92 0,40 46 0,3 5 0,-56-70 0,0 0 0,-1 1 0,-1 1 0,-1 0 0,-1 0 0,-1 0 0,-2 1 0,7 49 0,-7 7 0,-6 113 0,-1-85 0,7 17 0,-3-110 0,0 1 0,2-1 0,0 1 0,1-1 0,12 26 0,-3-15 0,1-2 0,20 25 0,-23-35 0,-1 2 0,0-1 0,-1 2 0,-1-1 0,-1 1 0,0 1 0,7 23 0,-2 5 0,33 77 0,-46-117 0,-8-10 0,-14-15 0,17 14 0,-35-25 0,0 2 0,-3 2 0,-79-38 0,-22-11 0,131 70 0,11 11 0,15 19 0,6-3 0,1-1 0,1 0 0,28 20 0,-20-16 0,-28-25 0,10 10 0,0-1 0,24 15 0,-30-21 0,1-1 0,0 0 0,0 1 0,0-2 0,-1 1 0,2-1 0,-1 0 0,0 0 0,11 0 0,10-1 0,-1-1 0,1-1 0,45-10 0,-61 10 0,-1-2 0,1 0 0,-1 0 0,0 0 0,0-1 0,-1-1 0,0 0 0,0 0 0,0-1 0,0 0 0,-1 0 0,7-10 0,42-56 0,-39 48 0,1 1 0,28-28 0,33-20 0,-32 30 0,-1-3 0,68-82 0,-100 104-1365,-5 5-5461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2T04:38:19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0:1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24575,'450'0'0,"-404"5"-1365,-30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0:2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0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24575,'72'-1'0,"80"3"0,-84 10 0,-49-8 0,-1-1 0,28 2 0,-31-4 0,143-3 0,-155 2-57,-1 0 0,0 0 1,0-1-1,1 1 0,-1-1 0,0 0 0,0 1 0,0-1 0,0 0 0,0 0 0,0 0 1,0-1-1,0 1 0,0 0 0,-1-1 0,1 1 0,0-1 0,-1 1 0,1-1 1,-1 0-1,0 0 0,0 0 0,2-2 0,3-11-6769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0:4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24575,'350'0'0,"-331"-1"0,0-1 0,33-8 0,-32 6 0,0 0 0,24-1 0,5 5-1365,-28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0:4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24575,'0'475'-1365,"0"-454"-5461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0:5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24575,'0'491'-1365,"0"-480"-5461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0:5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24575,'0'9'0,"-4"6"0,-2 10 0,1 9 0,0 3 0,2-1 0,-3-2 0,0-3 0,0-2 0,2 2 0,5 1 0,3-2 0,0-1 0,1-2 0,-2 0 0,-1-2 0,-1 0 0,0-4-8191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18:31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24575,'0'5'0,"0"5"0,0 5 0,0 5 0,0 2 0,4-1 0,2-2 0,-1 2 0,-1-4-8191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2D7AA-9BC8-4CF1-8352-1DF3A0385E5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158E-02E7-4B13-9A93-F4AB7213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8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FB007-7F1F-44BC-A24E-6C1AD5CF5B59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1FBC5-995A-4972-8088-EFD2628D505B}" type="slidenum">
              <a:rPr lang="en-US"/>
              <a:pPr/>
              <a:t>39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4" tIns="45002" rIns="90004" bIns="45002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83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2163D-F652-49B1-9C45-BA6D52422A01}" type="slidenum">
              <a:rPr lang="en-US"/>
              <a:pPr/>
              <a:t>109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4" tIns="45002" rIns="90004" bIns="4500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34D28-A6A3-4122-BACB-D03555D4EC1E}" type="slidenum">
              <a:rPr lang="en-US"/>
              <a:pPr/>
              <a:t>110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4" tIns="45002" rIns="90004" bIns="4500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4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0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B8A3-D018-4F0B-94F2-2D00A270B92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32A1-86C8-4471-B407-F8D5257F7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http://www.ionchannels.org/pdb-image/2AJB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4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image" Target="../media/image39.png"/><Relationship Id="rId21" Type="http://schemas.openxmlformats.org/officeDocument/2006/relationships/image" Target="../media/image48.png"/><Relationship Id="rId7" Type="http://schemas.openxmlformats.org/officeDocument/2006/relationships/image" Target="../media/image41.png"/><Relationship Id="rId12" Type="http://schemas.openxmlformats.org/officeDocument/2006/relationships/customXml" Target="../ink/ink7.xml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43.png"/><Relationship Id="rId24" Type="http://schemas.openxmlformats.org/officeDocument/2006/relationships/customXml" Target="../ink/ink13.xml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customXml" Target="../ink/ink15.xml"/><Relationship Id="rId10" Type="http://schemas.openxmlformats.org/officeDocument/2006/relationships/customXml" Target="../ink/ink6.xml"/><Relationship Id="rId19" Type="http://schemas.openxmlformats.org/officeDocument/2006/relationships/image" Target="../media/image47.png"/><Relationship Id="rId31" Type="http://schemas.openxmlformats.org/officeDocument/2006/relationships/image" Target="../media/image53.png"/><Relationship Id="rId4" Type="http://schemas.openxmlformats.org/officeDocument/2006/relationships/customXml" Target="../ink/ink3.xml"/><Relationship Id="rId9" Type="http://schemas.openxmlformats.org/officeDocument/2006/relationships/image" Target="../media/image42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51.png"/><Relationship Id="rId30" Type="http://schemas.openxmlformats.org/officeDocument/2006/relationships/customXml" Target="../ink/ink1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KqDlMxueE&amp;t=3s" TargetMode="External"/><Relationship Id="rId2" Type="http://schemas.openxmlformats.org/officeDocument/2006/relationships/hyperlink" Target="http://scikit-learn.org/stable/modules/sv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PwhiWxHK8o&amp;t=138s" TargetMode="External"/><Relationship Id="rId5" Type="http://schemas.openxmlformats.org/officeDocument/2006/relationships/hyperlink" Target="https://www.youtube.com/watch?v=-Z4aojJ-pdg" TargetMode="External"/><Relationship Id="rId4" Type="http://schemas.openxmlformats.org/officeDocument/2006/relationships/hyperlink" Target="https://www.youtube.com/watch?v=pS5gXENd3a4&amp;t=336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http://www.ionchannels.org/pdb-image/2AJB.jpg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Support Vector Machines</a:t>
            </a:r>
            <a:endParaRPr lang="en-US" altLang="zh-CN" sz="4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ahoma" panose="020B0604030504040204" pitchFamily="34" charset="0"/>
              </a:rPr>
              <a:t>Ref:</a:t>
            </a:r>
          </a:p>
          <a:p>
            <a:r>
              <a:rPr lang="en-US" dirty="0">
                <a:latin typeface="Tahoma" panose="020B0604030504040204" pitchFamily="34" charset="0"/>
              </a:rPr>
              <a:t>1) V. </a:t>
            </a:r>
            <a:r>
              <a:rPr lang="en-US" dirty="0" err="1">
                <a:latin typeface="Tahoma" panose="020B0604030504040204" pitchFamily="34" charset="0"/>
              </a:rPr>
              <a:t>Vapnik</a:t>
            </a:r>
            <a:r>
              <a:rPr lang="en-US" dirty="0">
                <a:latin typeface="Tahoma" panose="020B0604030504040204" pitchFamily="34" charset="0"/>
              </a:rPr>
              <a:t>. The Nature of Statistical Learning Theory. 2</a:t>
            </a:r>
            <a:r>
              <a:rPr lang="en-US" baseline="30000" dirty="0">
                <a:latin typeface="Tahoma" panose="020B0604030504040204" pitchFamily="34" charset="0"/>
              </a:rPr>
              <a:t>nd</a:t>
            </a:r>
            <a:r>
              <a:rPr lang="en-US" dirty="0">
                <a:latin typeface="Tahoma" panose="020B0604030504040204" pitchFamily="34" charset="0"/>
              </a:rPr>
              <a:t> edition, Springer, 1999</a:t>
            </a:r>
            <a:endParaRPr lang="en-US" dirty="0"/>
          </a:p>
          <a:p>
            <a:r>
              <a:rPr lang="en-US" b="1" dirty="0"/>
              <a:t>2) Cortes and </a:t>
            </a:r>
            <a:r>
              <a:rPr lang="en-US" b="1" dirty="0" err="1"/>
              <a:t>Vapnik</a:t>
            </a:r>
            <a:endParaRPr lang="en-US" b="1" dirty="0"/>
          </a:p>
          <a:p>
            <a:r>
              <a:rPr lang="en-US" dirty="0"/>
              <a:t>http://homepages.rpi.edu/~bennek/class/mmld/papers/svn.pdf</a:t>
            </a:r>
          </a:p>
        </p:txBody>
      </p:sp>
      <p:pic>
        <p:nvPicPr>
          <p:cNvPr id="3" name="Picture 4" descr="C:\Documents and Settings\All Users\Documents\My Pictures\Sample Pictures\1lap_asr_r_500.jpg">
            <a:extLst>
              <a:ext uri="{FF2B5EF4-FFF2-40B4-BE49-F238E27FC236}">
                <a16:creationId xmlns:a16="http://schemas.microsoft.com/office/drawing/2014/main" id="{2E773376-0A66-7449-256F-D4906A83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5506" y="778182"/>
            <a:ext cx="2438400" cy="2438400"/>
          </a:xfrm>
          <a:prstGeom prst="rect">
            <a:avLst/>
          </a:prstGeom>
          <a:noFill/>
        </p:spPr>
      </p:pic>
      <p:pic>
        <p:nvPicPr>
          <p:cNvPr id="5" name="Picture 7" descr="C:\Documents and Settings\The One\My Documents\My Pictures\2d2m_hemoglobin_gutlessworm.jpg">
            <a:extLst>
              <a:ext uri="{FF2B5EF4-FFF2-40B4-BE49-F238E27FC236}">
                <a16:creationId xmlns:a16="http://schemas.microsoft.com/office/drawing/2014/main" id="{ECF2A090-F979-E6E2-ECE6-0FEEF2CE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906" y="778182"/>
            <a:ext cx="2438400" cy="2438400"/>
          </a:xfrm>
          <a:prstGeom prst="rect">
            <a:avLst/>
          </a:prstGeom>
          <a:noFill/>
        </p:spPr>
      </p:pic>
      <p:pic>
        <p:nvPicPr>
          <p:cNvPr id="4" name="Picture 5" descr="http://www.ionchannels.org/pdb-image/2AJB.jpg">
            <a:extLst>
              <a:ext uri="{FF2B5EF4-FFF2-40B4-BE49-F238E27FC236}">
                <a16:creationId xmlns:a16="http://schemas.microsoft.com/office/drawing/2014/main" id="{3AD101B9-A04D-E254-88F8-0A3FE700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468906" y="778182"/>
            <a:ext cx="241935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92916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B6A6F79-8B0E-93E7-9CB1-E5733E7C3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0" y="512759"/>
            <a:ext cx="8459448" cy="615424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69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BA965A-0405-DAAA-6CBB-A3AEDD100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D4290B-7161-B5F9-DFB2-EC5A5BFBF1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Solving for Lagrange Multiplies in SVMs</a:t>
            </a:r>
          </a:p>
        </p:txBody>
      </p:sp>
      <p:pic>
        <p:nvPicPr>
          <p:cNvPr id="3" name="Picture 2" descr="A grassy valley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DA0B74C-5A4B-E0EA-A1E8-A37E3C2CD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3" y="867722"/>
            <a:ext cx="6085114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76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834F29-4D44-453D-0196-F85F6E42A617}"/>
              </a:ext>
            </a:extLst>
          </p:cNvPr>
          <p:cNvCxnSpPr/>
          <p:nvPr/>
        </p:nvCxnSpPr>
        <p:spPr>
          <a:xfrm>
            <a:off x="1129553" y="421341"/>
            <a:ext cx="0" cy="2823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0126DB-F547-AF39-DEC4-6FFDAEC9528F}"/>
              </a:ext>
            </a:extLst>
          </p:cNvPr>
          <p:cNvCxnSpPr/>
          <p:nvPr/>
        </p:nvCxnSpPr>
        <p:spPr>
          <a:xfrm>
            <a:off x="1129553" y="3245224"/>
            <a:ext cx="3370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4BE3FD9-D1E0-DF35-6D58-FBD8484F0387}"/>
              </a:ext>
            </a:extLst>
          </p:cNvPr>
          <p:cNvSpPr/>
          <p:nvPr/>
        </p:nvSpPr>
        <p:spPr>
          <a:xfrm>
            <a:off x="2500896" y="2711689"/>
            <a:ext cx="197223" cy="17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95232-9C1B-CDE5-7A5B-A855D0665776}"/>
              </a:ext>
            </a:extLst>
          </p:cNvPr>
          <p:cNvSpPr txBox="1"/>
          <p:nvPr/>
        </p:nvSpPr>
        <p:spPr>
          <a:xfrm>
            <a:off x="2694120" y="2506979"/>
            <a:ext cx="308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3 is (3, 1) where y3 is +1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64871E-CB4D-FF79-57E3-D4AA63606ED2}"/>
              </a:ext>
            </a:extLst>
          </p:cNvPr>
          <p:cNvSpPr/>
          <p:nvPr/>
        </p:nvSpPr>
        <p:spPr>
          <a:xfrm>
            <a:off x="1506524" y="2716304"/>
            <a:ext cx="116538" cy="1523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D55DE8-6EE8-8BC7-80C7-D7E7F0BEA4AB}"/>
              </a:ext>
            </a:extLst>
          </p:cNvPr>
          <p:cNvSpPr txBox="1"/>
          <p:nvPr/>
        </p:nvSpPr>
        <p:spPr>
          <a:xfrm>
            <a:off x="1224166" y="2840917"/>
            <a:ext cx="293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2 is (1, 1) where y2 is -1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36E237-DB98-3400-4B60-2ECC86656954}"/>
              </a:ext>
            </a:extLst>
          </p:cNvPr>
          <p:cNvSpPr/>
          <p:nvPr/>
        </p:nvSpPr>
        <p:spPr>
          <a:xfrm>
            <a:off x="623307" y="1907693"/>
            <a:ext cx="116538" cy="1523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A5F4BD-B82E-177A-A050-99103A9DD341}"/>
              </a:ext>
            </a:extLst>
          </p:cNvPr>
          <p:cNvSpPr txBox="1"/>
          <p:nvPr/>
        </p:nvSpPr>
        <p:spPr>
          <a:xfrm>
            <a:off x="233599" y="2060769"/>
            <a:ext cx="301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1 is (-1, 3) where y1 is 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36056F-8228-F8D3-B98F-D642A7EFCFDE}"/>
              </a:ext>
            </a:extLst>
          </p:cNvPr>
          <p:cNvSpPr txBox="1"/>
          <p:nvPr/>
        </p:nvSpPr>
        <p:spPr>
          <a:xfrm>
            <a:off x="7723023" y="672353"/>
            <a:ext cx="4345276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RECALL:</a:t>
            </a:r>
          </a:p>
          <a:p>
            <a:r>
              <a:rPr lang="en-US" dirty="0"/>
              <a:t>L = 1/2</a:t>
            </a:r>
            <a:r>
              <a:rPr lang="en-US" b="1" dirty="0"/>
              <a:t>w</a:t>
            </a:r>
            <a:r>
              <a:rPr lang="en-US" baseline="30000" dirty="0"/>
              <a:t>T</a:t>
            </a:r>
            <a:r>
              <a:rPr lang="en-US" b="1" dirty="0"/>
              <a:t>w</a:t>
            </a:r>
            <a:r>
              <a:rPr lang="en-US" dirty="0"/>
              <a:t> – </a:t>
            </a:r>
            <a:r>
              <a:rPr lang="en-US" dirty="0" err="1"/>
              <a:t>SUMi</a:t>
            </a:r>
            <a:r>
              <a:rPr lang="en-US" dirty="0"/>
              <a:t> 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(</a:t>
            </a:r>
            <a:r>
              <a:rPr lang="en-US" dirty="0" err="1"/>
              <a:t>yi</a:t>
            </a:r>
            <a:r>
              <a:rPr lang="en-US" dirty="0"/>
              <a:t>(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 err="1"/>
              <a:t>i</a:t>
            </a:r>
            <a:r>
              <a:rPr lang="en-US" dirty="0"/>
              <a:t> + b) – 1)</a:t>
            </a:r>
          </a:p>
          <a:p>
            <a:endParaRPr lang="en-US" dirty="0"/>
          </a:p>
          <a:p>
            <a:r>
              <a:rPr lang="en-US" dirty="0"/>
              <a:t>dL/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dirty="0"/>
              <a:t> = </a:t>
            </a:r>
            <a:r>
              <a:rPr lang="en-US" b="1" dirty="0"/>
              <a:t>w </a:t>
            </a:r>
            <a:r>
              <a:rPr lang="en-US" dirty="0"/>
              <a:t> - </a:t>
            </a:r>
            <a:r>
              <a:rPr lang="en-US" dirty="0" err="1"/>
              <a:t>SUMi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 err="1"/>
              <a:t>iyi</a:t>
            </a:r>
            <a:r>
              <a:rPr lang="en-US" b="1" dirty="0" err="1"/>
              <a:t>x</a:t>
            </a:r>
            <a:r>
              <a:rPr lang="en-US" dirty="0" err="1"/>
              <a:t>i</a:t>
            </a:r>
            <a:r>
              <a:rPr lang="en-US" dirty="0"/>
              <a:t> set to 0 and</a:t>
            </a:r>
          </a:p>
          <a:p>
            <a:r>
              <a:rPr lang="en-US" b="1" dirty="0">
                <a:highlight>
                  <a:srgbClr val="FFFF00"/>
                </a:highlight>
              </a:rPr>
              <a:t>w </a:t>
            </a:r>
            <a:r>
              <a:rPr lang="en-US" dirty="0">
                <a:highlight>
                  <a:srgbClr val="FFFF00"/>
                </a:highlight>
              </a:rPr>
              <a:t>  = </a:t>
            </a:r>
            <a:r>
              <a:rPr lang="en-US" dirty="0" err="1">
                <a:highlight>
                  <a:srgbClr val="FFFF00"/>
                </a:highlight>
              </a:rPr>
              <a:t>SUMi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 err="1">
                <a:highlight>
                  <a:srgbClr val="FFFF00"/>
                </a:highlight>
              </a:rPr>
              <a:t>iyi</a:t>
            </a:r>
            <a:r>
              <a:rPr lang="en-US" b="1" dirty="0" err="1">
                <a:highlight>
                  <a:srgbClr val="FFFF00"/>
                </a:highlight>
              </a:rPr>
              <a:t>x</a:t>
            </a:r>
            <a:r>
              <a:rPr lang="en-US" dirty="0" err="1">
                <a:highlight>
                  <a:srgbClr val="FFFF00"/>
                </a:highlight>
              </a:rPr>
              <a:t>i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r>
              <a:rPr lang="en-US" dirty="0"/>
              <a:t>dL/</a:t>
            </a:r>
            <a:r>
              <a:rPr lang="en-US" dirty="0" err="1"/>
              <a:t>db</a:t>
            </a:r>
            <a:r>
              <a:rPr lang="en-US" dirty="0"/>
              <a:t> = - </a:t>
            </a:r>
            <a:r>
              <a:rPr lang="en-US" dirty="0" err="1"/>
              <a:t>SUMi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/>
              <a:t>iyi</a:t>
            </a:r>
            <a:r>
              <a:rPr lang="en-US" b="1" dirty="0"/>
              <a:t>    set to 0 and</a:t>
            </a:r>
          </a:p>
          <a:p>
            <a:r>
              <a:rPr lang="en-US" dirty="0">
                <a:highlight>
                  <a:srgbClr val="FFFF00"/>
                </a:highlight>
              </a:rPr>
              <a:t>0 = </a:t>
            </a:r>
            <a:r>
              <a:rPr lang="en-US" dirty="0" err="1">
                <a:highlight>
                  <a:srgbClr val="FFFF00"/>
                </a:highlight>
              </a:rPr>
              <a:t>SUMi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iyi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</a:p>
          <a:p>
            <a:endParaRPr lang="en-US" b="1" dirty="0"/>
          </a:p>
          <a:p>
            <a:r>
              <a:rPr lang="en-US" dirty="0"/>
              <a:t>dL/d</a:t>
            </a:r>
            <a:r>
              <a:rPr lang="el-GR" dirty="0"/>
              <a:t>λ</a:t>
            </a:r>
            <a:r>
              <a:rPr lang="en-US" dirty="0"/>
              <a:t> = </a:t>
            </a:r>
            <a:r>
              <a:rPr lang="en-US" dirty="0" err="1"/>
              <a:t>SUMi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 err="1"/>
              <a:t>i</a:t>
            </a:r>
            <a:r>
              <a:rPr lang="en-US" dirty="0"/>
              <a:t> + b – 1  set to 0</a:t>
            </a:r>
          </a:p>
          <a:p>
            <a:r>
              <a:rPr lang="en-US" dirty="0" err="1"/>
              <a:t>SUMi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 err="1"/>
              <a:t>i</a:t>
            </a:r>
            <a:r>
              <a:rPr lang="en-US" dirty="0"/>
              <a:t> + b – 1 = 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Plugging in </a:t>
            </a:r>
            <a:r>
              <a:rPr lang="en-US" b="1" dirty="0"/>
              <a:t>w</a:t>
            </a:r>
            <a:r>
              <a:rPr lang="en-US" dirty="0"/>
              <a:t> and b to get the </a:t>
            </a:r>
            <a:r>
              <a:rPr lang="en-US" b="1" dirty="0"/>
              <a:t>Dual Form</a:t>
            </a:r>
            <a:r>
              <a:rPr lang="en-US" dirty="0"/>
              <a:t> in terms of </a:t>
            </a:r>
            <a:r>
              <a:rPr lang="el-GR" dirty="0"/>
              <a:t>λ</a:t>
            </a:r>
            <a:endParaRPr lang="en-US" dirty="0"/>
          </a:p>
          <a:p>
            <a:endParaRPr lang="en-US" dirty="0"/>
          </a:p>
          <a:p>
            <a:r>
              <a:rPr lang="en-US" dirty="0"/>
              <a:t>L = </a:t>
            </a:r>
            <a:r>
              <a:rPr lang="en-US" dirty="0" err="1"/>
              <a:t>SUMi</a:t>
            </a:r>
            <a:r>
              <a:rPr lang="el-GR" dirty="0"/>
              <a:t> λ</a:t>
            </a:r>
            <a:r>
              <a:rPr lang="en-US" dirty="0" err="1"/>
              <a:t>i</a:t>
            </a:r>
            <a:r>
              <a:rPr lang="en-US" dirty="0"/>
              <a:t> – 1/2SUMiSUMj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l-GR" dirty="0"/>
              <a:t>λ</a:t>
            </a:r>
            <a:r>
              <a:rPr lang="en-US" dirty="0"/>
              <a:t>j </a:t>
            </a:r>
            <a:r>
              <a:rPr lang="en-US" dirty="0" err="1"/>
              <a:t>yiyj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en-US" baseline="30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x</a:t>
            </a:r>
            <a:r>
              <a:rPr lang="en-US" dirty="0" err="1">
                <a:solidFill>
                  <a:srgbClr val="C00000"/>
                </a:solidFill>
              </a:rPr>
              <a:t>j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We also know that </a:t>
            </a:r>
            <a:r>
              <a:rPr lang="en-US" dirty="0" err="1">
                <a:highlight>
                  <a:srgbClr val="FFFF00"/>
                </a:highlight>
              </a:rPr>
              <a:t>yi</a:t>
            </a: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b="1" dirty="0" err="1">
                <a:highlight>
                  <a:srgbClr val="FFFF00"/>
                </a:highlight>
              </a:rPr>
              <a:t>w</a:t>
            </a:r>
            <a:r>
              <a:rPr lang="en-US" dirty="0" err="1">
                <a:highlight>
                  <a:srgbClr val="FFFF00"/>
                </a:highlight>
              </a:rPr>
              <a:t>T</a:t>
            </a:r>
            <a:r>
              <a:rPr lang="en-US" b="1" dirty="0" err="1">
                <a:highlight>
                  <a:srgbClr val="FFFF00"/>
                </a:highlight>
              </a:rPr>
              <a:t>x</a:t>
            </a:r>
            <a:r>
              <a:rPr lang="en-US" dirty="0" err="1">
                <a:highlight>
                  <a:srgbClr val="FFFF00"/>
                </a:highlight>
              </a:rPr>
              <a:t>i</a:t>
            </a:r>
            <a:r>
              <a:rPr lang="en-US" dirty="0">
                <a:highlight>
                  <a:srgbClr val="FFFF00"/>
                </a:highlight>
              </a:rPr>
              <a:t> + b) – 1 = 0 </a:t>
            </a:r>
            <a:r>
              <a:rPr lang="en-US" dirty="0"/>
              <a:t>so we will use this to solve for b once we have </a:t>
            </a:r>
            <a:r>
              <a:rPr lang="en-US" b="1" dirty="0"/>
              <a:t>w.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453D7E-A2B9-38F1-60D9-E862618D21F5}"/>
              </a:ext>
            </a:extLst>
          </p:cNvPr>
          <p:cNvSpPr txBox="1"/>
          <p:nvPr/>
        </p:nvSpPr>
        <p:spPr>
          <a:xfrm>
            <a:off x="3523129" y="672353"/>
            <a:ext cx="356713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Here, our three support vectors are:</a:t>
            </a:r>
          </a:p>
          <a:p>
            <a:r>
              <a:rPr lang="en-US" dirty="0"/>
              <a:t>p1    (-1,3) with y1 as -1</a:t>
            </a:r>
          </a:p>
          <a:p>
            <a:r>
              <a:rPr lang="en-US" dirty="0"/>
              <a:t>p2    (1,1)  with y2 as -1</a:t>
            </a:r>
          </a:p>
          <a:p>
            <a:r>
              <a:rPr lang="en-US" dirty="0"/>
              <a:t>p3    (3,1)   with y3 as + 1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551690-717C-80B8-CCE1-425C23767A13}"/>
              </a:ext>
            </a:extLst>
          </p:cNvPr>
          <p:cNvSpPr txBox="1"/>
          <p:nvPr/>
        </p:nvSpPr>
        <p:spPr>
          <a:xfrm>
            <a:off x="990410" y="4485721"/>
            <a:ext cx="5262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  0 = </a:t>
            </a:r>
            <a:r>
              <a:rPr lang="en-US" dirty="0" err="1"/>
              <a:t>SUMi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/>
              <a:t>iyi</a:t>
            </a:r>
            <a:r>
              <a:rPr lang="en-US" b="1" dirty="0"/>
              <a:t>   </a:t>
            </a:r>
            <a:r>
              <a:rPr lang="en-US" dirty="0"/>
              <a:t>from the right, we can calculate:</a:t>
            </a:r>
          </a:p>
          <a:p>
            <a:endParaRPr lang="en-US" b="1" dirty="0"/>
          </a:p>
          <a:p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/>
              <a:t>1y1 + </a:t>
            </a:r>
            <a:r>
              <a:rPr lang="el-GR" dirty="0"/>
              <a:t>λ</a:t>
            </a:r>
            <a:r>
              <a:rPr lang="en-US" dirty="0"/>
              <a:t>2y2+</a:t>
            </a:r>
            <a:r>
              <a:rPr lang="en-US" b="1" dirty="0"/>
              <a:t> </a:t>
            </a:r>
            <a:r>
              <a:rPr lang="el-GR" dirty="0"/>
              <a:t>λ</a:t>
            </a:r>
            <a:r>
              <a:rPr lang="en-US" dirty="0"/>
              <a:t>3y3</a:t>
            </a:r>
            <a:r>
              <a:rPr lang="en-US" b="1" dirty="0"/>
              <a:t> </a:t>
            </a:r>
            <a:r>
              <a:rPr lang="en-US" dirty="0"/>
              <a:t>= 0</a:t>
            </a:r>
          </a:p>
          <a:p>
            <a:r>
              <a:rPr lang="en-US" dirty="0"/>
              <a:t>-</a:t>
            </a:r>
            <a:r>
              <a:rPr lang="el-GR" dirty="0"/>
              <a:t>λ</a:t>
            </a:r>
            <a:r>
              <a:rPr lang="en-US" dirty="0"/>
              <a:t>1  -</a:t>
            </a:r>
            <a:r>
              <a:rPr lang="el-GR" dirty="0"/>
              <a:t>λ</a:t>
            </a:r>
            <a:r>
              <a:rPr lang="en-US" dirty="0"/>
              <a:t>2+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n-US" b="1" dirty="0"/>
              <a:t> </a:t>
            </a:r>
            <a:r>
              <a:rPr lang="en-US" dirty="0"/>
              <a:t>= 0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1  +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2 = 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3</a:t>
            </a:r>
            <a:r>
              <a:rPr lang="en-US" b="1" dirty="0">
                <a:highlight>
                  <a:srgbClr val="FFFF00"/>
                </a:highlight>
              </a:rPr>
              <a:t> </a:t>
            </a:r>
          </a:p>
          <a:p>
            <a:r>
              <a:rPr lang="en-US" b="1" dirty="0"/>
              <a:t>We will use this later...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388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8523E-1EF4-C6C2-1880-78773C2F0022}"/>
              </a:ext>
            </a:extLst>
          </p:cNvPr>
          <p:cNvSpPr txBox="1"/>
          <p:nvPr/>
        </p:nvSpPr>
        <p:spPr>
          <a:xfrm>
            <a:off x="8193741" y="161364"/>
            <a:ext cx="356713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Here, our three support vectors are:</a:t>
            </a:r>
          </a:p>
          <a:p>
            <a:r>
              <a:rPr lang="en-US" b="1" dirty="0"/>
              <a:t>x</a:t>
            </a:r>
            <a:r>
              <a:rPr lang="en-US" dirty="0"/>
              <a:t>1    (-1,3) with y1 as -1</a:t>
            </a:r>
          </a:p>
          <a:p>
            <a:r>
              <a:rPr lang="en-US" b="1" dirty="0"/>
              <a:t>x</a:t>
            </a:r>
            <a:r>
              <a:rPr lang="en-US" dirty="0"/>
              <a:t>2    (1,1)  with y2 as -1</a:t>
            </a:r>
          </a:p>
          <a:p>
            <a:r>
              <a:rPr lang="en-US" b="1" dirty="0"/>
              <a:t>x</a:t>
            </a:r>
            <a:r>
              <a:rPr lang="en-US" dirty="0"/>
              <a:t>3    (3,1)   with y3 as + 1</a:t>
            </a:r>
          </a:p>
          <a:p>
            <a:endParaRPr lang="en-US" dirty="0"/>
          </a:p>
          <a:p>
            <a:r>
              <a:rPr lang="en-US" dirty="0"/>
              <a:t>Note that </a:t>
            </a:r>
          </a:p>
          <a:p>
            <a:r>
              <a:rPr lang="en-US" b="1" dirty="0"/>
              <a:t>x</a:t>
            </a:r>
            <a:r>
              <a:rPr lang="en-US" dirty="0"/>
              <a:t>1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1 is (-1)(-1) + (3)(3) = 10</a:t>
            </a:r>
          </a:p>
          <a:p>
            <a:r>
              <a:rPr lang="en-US" b="1" dirty="0"/>
              <a:t>x</a:t>
            </a:r>
            <a:r>
              <a:rPr lang="en-US" dirty="0"/>
              <a:t>1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2 = </a:t>
            </a:r>
            <a:r>
              <a:rPr lang="en-US" b="1" dirty="0"/>
              <a:t>x</a:t>
            </a:r>
            <a:r>
              <a:rPr lang="en-US" dirty="0"/>
              <a:t>2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1 = (-1)(1) + (3)(1) = 2</a:t>
            </a:r>
          </a:p>
          <a:p>
            <a:r>
              <a:rPr lang="en-US" dirty="0"/>
              <a:t>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BB598-CF4D-784D-2DDF-DCE1DAF4FDBA}"/>
              </a:ext>
            </a:extLst>
          </p:cNvPr>
          <p:cNvSpPr txBox="1"/>
          <p:nvPr/>
        </p:nvSpPr>
        <p:spPr>
          <a:xfrm>
            <a:off x="243513" y="842682"/>
            <a:ext cx="1177815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 = </a:t>
            </a:r>
            <a:r>
              <a:rPr lang="en-US" b="1" dirty="0" err="1">
                <a:solidFill>
                  <a:srgbClr val="0070C0"/>
                </a:solidFill>
              </a:rPr>
              <a:t>SUMi</a:t>
            </a:r>
            <a:r>
              <a:rPr lang="el-GR" b="1" dirty="0">
                <a:solidFill>
                  <a:srgbClr val="0070C0"/>
                </a:solidFill>
              </a:rPr>
              <a:t> 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– 1/2SUMiSUMj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l-GR" dirty="0"/>
              <a:t>λ</a:t>
            </a:r>
            <a:r>
              <a:rPr lang="en-US" dirty="0"/>
              <a:t>j </a:t>
            </a:r>
            <a:r>
              <a:rPr lang="en-US" dirty="0" err="1"/>
              <a:t>yiyj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en-US" baseline="30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x</a:t>
            </a:r>
            <a:r>
              <a:rPr lang="en-US" dirty="0" err="1">
                <a:solidFill>
                  <a:srgbClr val="C00000"/>
                </a:solidFill>
              </a:rPr>
              <a:t>j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Expand this out. </a:t>
            </a:r>
            <a:r>
              <a:rPr lang="en-US" b="1" dirty="0"/>
              <a:t>Both </a:t>
            </a:r>
            <a:r>
              <a:rPr lang="en-US" b="1" dirty="0" err="1"/>
              <a:t>i</a:t>
            </a:r>
            <a:r>
              <a:rPr lang="en-US" b="1" dirty="0"/>
              <a:t> and j go from 1 to 3. </a:t>
            </a:r>
          </a:p>
          <a:p>
            <a:endParaRPr lang="en-US" dirty="0"/>
          </a:p>
          <a:p>
            <a:r>
              <a:rPr lang="en-US" dirty="0"/>
              <a:t>L = -1/2[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1 y1y1 </a:t>
            </a:r>
            <a:r>
              <a:rPr lang="en-US" b="1" dirty="0"/>
              <a:t>x</a:t>
            </a:r>
            <a:r>
              <a:rPr lang="en-US" dirty="0"/>
              <a:t>1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1 + 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2 y1y2 </a:t>
            </a:r>
            <a:r>
              <a:rPr lang="en-US" b="1" dirty="0"/>
              <a:t>x</a:t>
            </a:r>
            <a:r>
              <a:rPr lang="en-US" dirty="0"/>
              <a:t>1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2+ 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3 y1y3 </a:t>
            </a:r>
            <a:r>
              <a:rPr lang="en-US" b="1" dirty="0"/>
              <a:t>x</a:t>
            </a:r>
            <a:r>
              <a:rPr lang="en-US" dirty="0"/>
              <a:t>1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3</a:t>
            </a:r>
          </a:p>
          <a:p>
            <a:r>
              <a:rPr lang="en-US" dirty="0"/>
              <a:t>              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1 y2y1 </a:t>
            </a:r>
            <a:r>
              <a:rPr lang="en-US" b="1" dirty="0"/>
              <a:t>x</a:t>
            </a:r>
            <a:r>
              <a:rPr lang="en-US" dirty="0"/>
              <a:t>2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1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2 y2y2 </a:t>
            </a:r>
            <a:r>
              <a:rPr lang="en-US" b="1" dirty="0"/>
              <a:t>x</a:t>
            </a:r>
            <a:r>
              <a:rPr lang="en-US" dirty="0"/>
              <a:t>2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2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3 y2y3 </a:t>
            </a:r>
            <a:r>
              <a:rPr lang="en-US" b="1" dirty="0"/>
              <a:t>x</a:t>
            </a:r>
            <a:r>
              <a:rPr lang="en-US" dirty="0"/>
              <a:t>2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3</a:t>
            </a:r>
          </a:p>
          <a:p>
            <a:r>
              <a:rPr lang="en-US" dirty="0"/>
              <a:t>              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l-GR" dirty="0"/>
              <a:t>λ</a:t>
            </a:r>
            <a:r>
              <a:rPr lang="en-US" dirty="0"/>
              <a:t>1 y3y1 </a:t>
            </a:r>
            <a:r>
              <a:rPr lang="en-US" b="1" dirty="0"/>
              <a:t>x</a:t>
            </a:r>
            <a:r>
              <a:rPr lang="en-US" dirty="0"/>
              <a:t>3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1 +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l-GR" dirty="0"/>
              <a:t>λ</a:t>
            </a:r>
            <a:r>
              <a:rPr lang="en-US" dirty="0"/>
              <a:t>2 y3y2 </a:t>
            </a:r>
            <a:r>
              <a:rPr lang="en-US" b="1" dirty="0"/>
              <a:t>x</a:t>
            </a:r>
            <a:r>
              <a:rPr lang="en-US" dirty="0"/>
              <a:t>3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2 +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l-GR" dirty="0"/>
              <a:t>λ</a:t>
            </a:r>
            <a:r>
              <a:rPr lang="en-US" dirty="0"/>
              <a:t>3 y3y3 </a:t>
            </a:r>
            <a:r>
              <a:rPr lang="en-US" b="1" dirty="0"/>
              <a:t>x</a:t>
            </a:r>
            <a:r>
              <a:rPr lang="en-US" dirty="0"/>
              <a:t>3</a:t>
            </a:r>
            <a:r>
              <a:rPr lang="en-US" baseline="30000" dirty="0"/>
              <a:t>T</a:t>
            </a:r>
            <a:r>
              <a:rPr lang="en-US" b="1" dirty="0"/>
              <a:t>x</a:t>
            </a:r>
            <a:r>
              <a:rPr lang="en-US" dirty="0"/>
              <a:t>3] </a:t>
            </a:r>
            <a:r>
              <a:rPr lang="en-US" b="1" dirty="0">
                <a:solidFill>
                  <a:srgbClr val="0070C0"/>
                </a:solidFill>
              </a:rPr>
              <a:t>+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>
                <a:solidFill>
                  <a:srgbClr val="0070C0"/>
                </a:solidFill>
              </a:rPr>
              <a:t>1 +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+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>
                <a:solidFill>
                  <a:srgbClr val="0070C0"/>
                </a:solidFill>
              </a:rPr>
              <a:t>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 = -1/2[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1 (1) (10) + 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2 (1) (2)+ 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3 (-1) (0)</a:t>
            </a:r>
          </a:p>
          <a:p>
            <a:r>
              <a:rPr lang="en-US" dirty="0"/>
              <a:t>              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1 (1) (2)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2 (1) (2)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3 (-1) (4)</a:t>
            </a:r>
          </a:p>
          <a:p>
            <a:r>
              <a:rPr lang="en-US" dirty="0"/>
              <a:t>              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l-GR" dirty="0"/>
              <a:t>λ</a:t>
            </a:r>
            <a:r>
              <a:rPr lang="en-US" dirty="0"/>
              <a:t>1 (-1) (0) +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l-GR" dirty="0"/>
              <a:t>λ</a:t>
            </a:r>
            <a:r>
              <a:rPr lang="en-US" dirty="0"/>
              <a:t>2 (-1) (4) +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l-GR" dirty="0"/>
              <a:t>λ</a:t>
            </a:r>
            <a:r>
              <a:rPr lang="en-US" dirty="0"/>
              <a:t>3 (1) (10)] + </a:t>
            </a:r>
            <a:r>
              <a:rPr lang="el-GR" dirty="0"/>
              <a:t>λ</a:t>
            </a:r>
            <a:r>
              <a:rPr lang="en-US" dirty="0"/>
              <a:t>1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 </a:t>
            </a:r>
            <a:r>
              <a:rPr lang="en-US" dirty="0"/>
              <a:t>+ </a:t>
            </a:r>
            <a:r>
              <a:rPr lang="el-GR" dirty="0"/>
              <a:t>λ</a:t>
            </a:r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L = -1/2[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1(10) + 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2 (2)+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1(2)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2(2)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3(-4) +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l-GR" dirty="0"/>
              <a:t>λ</a:t>
            </a:r>
            <a:r>
              <a:rPr lang="en-US" dirty="0"/>
              <a:t>2(-4) + </a:t>
            </a:r>
            <a:r>
              <a:rPr lang="el-GR" dirty="0"/>
              <a:t>λ</a:t>
            </a:r>
            <a:r>
              <a:rPr lang="en-US" dirty="0"/>
              <a:t>3</a:t>
            </a:r>
            <a:r>
              <a:rPr lang="el-GR" dirty="0"/>
              <a:t>λ</a:t>
            </a:r>
            <a:r>
              <a:rPr lang="en-US" dirty="0"/>
              <a:t>3 (10)] + </a:t>
            </a:r>
            <a:r>
              <a:rPr lang="el-GR" dirty="0"/>
              <a:t>λ</a:t>
            </a:r>
            <a:r>
              <a:rPr lang="en-US" dirty="0"/>
              <a:t>1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 </a:t>
            </a:r>
            <a:r>
              <a:rPr lang="en-US" dirty="0"/>
              <a:t>+ </a:t>
            </a:r>
            <a:r>
              <a:rPr lang="el-GR" dirty="0"/>
              <a:t>λ</a:t>
            </a:r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Next, recall that when we found dL/</a:t>
            </a:r>
            <a:r>
              <a:rPr lang="en-US" dirty="0" err="1"/>
              <a:t>db</a:t>
            </a:r>
            <a:r>
              <a:rPr lang="en-US" dirty="0"/>
              <a:t>, we created the equation (in our example specifically) of: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1  +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2 = 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3</a:t>
            </a:r>
            <a:r>
              <a:rPr lang="en-US" b="1" dirty="0">
                <a:highlight>
                  <a:srgbClr val="FFFF00"/>
                </a:highlight>
              </a:rPr>
              <a:t> </a:t>
            </a: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>
                <a:highlight>
                  <a:srgbClr val="FFFF00"/>
                </a:highlight>
              </a:rPr>
              <a:t>Substitute</a:t>
            </a:r>
            <a:r>
              <a:rPr lang="el-GR" dirty="0"/>
              <a:t> λ</a:t>
            </a:r>
            <a:r>
              <a:rPr lang="en-US" dirty="0"/>
              <a:t>1+</a:t>
            </a:r>
            <a:r>
              <a:rPr lang="el-GR" dirty="0"/>
              <a:t> λ</a:t>
            </a:r>
            <a:r>
              <a:rPr lang="en-US" dirty="0"/>
              <a:t>2 for </a:t>
            </a:r>
            <a:r>
              <a:rPr lang="el-GR" dirty="0"/>
              <a:t>λ</a:t>
            </a:r>
            <a:r>
              <a:rPr lang="en-US" dirty="0"/>
              <a:t>3</a:t>
            </a:r>
          </a:p>
          <a:p>
            <a:r>
              <a:rPr lang="en-US" dirty="0"/>
              <a:t>L = -1/2[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1(10) + 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2 (2)+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1(2)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λ</a:t>
            </a:r>
            <a:r>
              <a:rPr lang="en-US" dirty="0"/>
              <a:t>2(2)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2 )</a:t>
            </a:r>
            <a:r>
              <a:rPr lang="en-US" dirty="0"/>
              <a:t>(-4) +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2 )</a:t>
            </a:r>
            <a:r>
              <a:rPr lang="el-GR" dirty="0"/>
              <a:t>λ</a:t>
            </a:r>
            <a:r>
              <a:rPr lang="en-US" dirty="0"/>
              <a:t>2(-4) +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2)^2</a:t>
            </a:r>
            <a:r>
              <a:rPr lang="en-US" dirty="0"/>
              <a:t> (10)] + </a:t>
            </a:r>
            <a:r>
              <a:rPr lang="el-GR" dirty="0"/>
              <a:t>λ</a:t>
            </a:r>
            <a:r>
              <a:rPr lang="en-US" dirty="0"/>
              <a:t>1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 </a:t>
            </a:r>
            <a:r>
              <a:rPr lang="en-US" dirty="0"/>
              <a:t>+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2)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835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FC79AD-B2DF-108D-F9F9-59C61E721A33}"/>
              </a:ext>
            </a:extLst>
          </p:cNvPr>
          <p:cNvSpPr txBox="1"/>
          <p:nvPr/>
        </p:nvSpPr>
        <p:spPr>
          <a:xfrm>
            <a:off x="179294" y="197223"/>
            <a:ext cx="11833411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 = -1/2[</a:t>
            </a:r>
            <a:r>
              <a:rPr lang="el-GR" dirty="0"/>
              <a:t>λ</a:t>
            </a:r>
            <a:r>
              <a:rPr lang="en-US" dirty="0"/>
              <a:t>1</a:t>
            </a:r>
            <a:r>
              <a:rPr lang="el-GR" dirty="0"/>
              <a:t>λ</a:t>
            </a:r>
            <a:r>
              <a:rPr lang="en-US" dirty="0"/>
              <a:t>1(10) +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2 (2)</a:t>
            </a:r>
            <a:r>
              <a:rPr lang="en-US" dirty="0"/>
              <a:t>+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1(2) </a:t>
            </a:r>
            <a:r>
              <a:rPr lang="en-US" dirty="0"/>
              <a:t>+ </a:t>
            </a:r>
            <a:r>
              <a:rPr lang="el-GR" dirty="0">
                <a:solidFill>
                  <a:srgbClr val="00B050"/>
                </a:solidFill>
              </a:rPr>
              <a:t>λ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l-GR" dirty="0">
                <a:solidFill>
                  <a:srgbClr val="00B050"/>
                </a:solidFill>
              </a:rPr>
              <a:t>λ</a:t>
            </a:r>
            <a:r>
              <a:rPr lang="en-US" dirty="0">
                <a:solidFill>
                  <a:srgbClr val="00B050"/>
                </a:solidFill>
              </a:rPr>
              <a:t>2(2) </a:t>
            </a:r>
            <a:r>
              <a:rPr lang="en-US" dirty="0"/>
              <a:t>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2 )</a:t>
            </a:r>
            <a:r>
              <a:rPr lang="en-US" dirty="0"/>
              <a:t>(-4) +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2 )</a:t>
            </a:r>
            <a:r>
              <a:rPr lang="el-GR" dirty="0"/>
              <a:t>λ</a:t>
            </a:r>
            <a:r>
              <a:rPr lang="en-US" dirty="0"/>
              <a:t>2(-4) +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2)^2</a:t>
            </a:r>
            <a:r>
              <a:rPr lang="en-US" dirty="0"/>
              <a:t> (10)] + </a:t>
            </a:r>
            <a:r>
              <a:rPr lang="el-GR" dirty="0"/>
              <a:t>λ</a:t>
            </a:r>
            <a:r>
              <a:rPr lang="en-US" dirty="0"/>
              <a:t>1 + 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 </a:t>
            </a:r>
            <a:r>
              <a:rPr lang="en-US" dirty="0"/>
              <a:t>+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1+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2)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Simplify</a:t>
            </a:r>
          </a:p>
          <a:p>
            <a:r>
              <a:rPr lang="en-US" dirty="0"/>
              <a:t>L = -1/2[10</a:t>
            </a:r>
            <a:r>
              <a:rPr lang="el-GR" dirty="0"/>
              <a:t>λ</a:t>
            </a:r>
            <a:r>
              <a:rPr lang="en-US" dirty="0"/>
              <a:t>1^2 +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l-GR" dirty="0">
                <a:solidFill>
                  <a:srgbClr val="00B050"/>
                </a:solidFill>
              </a:rPr>
              <a:t>λ</a:t>
            </a:r>
            <a:r>
              <a:rPr lang="en-US" dirty="0">
                <a:solidFill>
                  <a:srgbClr val="00B050"/>
                </a:solidFill>
              </a:rPr>
              <a:t>2^2 </a:t>
            </a:r>
            <a:r>
              <a:rPr lang="en-US" dirty="0"/>
              <a:t>+ </a:t>
            </a:r>
            <a:r>
              <a:rPr lang="en-US" dirty="0">
                <a:solidFill>
                  <a:srgbClr val="0070C0"/>
                </a:solidFill>
              </a:rPr>
              <a:t>-4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- 4</a:t>
            </a:r>
            <a:r>
              <a:rPr lang="el-GR" dirty="0">
                <a:solidFill>
                  <a:srgbClr val="00B050"/>
                </a:solidFill>
              </a:rPr>
              <a:t> λ</a:t>
            </a:r>
            <a:r>
              <a:rPr lang="en-US" dirty="0">
                <a:solidFill>
                  <a:srgbClr val="00B050"/>
                </a:solidFill>
              </a:rPr>
              <a:t>2^2 </a:t>
            </a:r>
            <a:r>
              <a:rPr lang="en-US" dirty="0"/>
              <a:t>+ </a:t>
            </a:r>
            <a:r>
              <a:rPr lang="en-US" dirty="0">
                <a:solidFill>
                  <a:srgbClr val="0070C0"/>
                </a:solidFill>
              </a:rPr>
              <a:t>-4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- 4</a:t>
            </a:r>
            <a:r>
              <a:rPr lang="el-GR" dirty="0">
                <a:solidFill>
                  <a:srgbClr val="00B050"/>
                </a:solidFill>
              </a:rPr>
              <a:t> λ</a:t>
            </a:r>
            <a:r>
              <a:rPr lang="en-US" dirty="0">
                <a:solidFill>
                  <a:srgbClr val="00B050"/>
                </a:solidFill>
              </a:rPr>
              <a:t>2^2  </a:t>
            </a:r>
            <a:r>
              <a:rPr lang="en-US" dirty="0"/>
              <a:t>+ 10</a:t>
            </a:r>
            <a:r>
              <a:rPr lang="el-GR" dirty="0"/>
              <a:t> λ</a:t>
            </a:r>
            <a:r>
              <a:rPr lang="en-US" dirty="0"/>
              <a:t>1^2 </a:t>
            </a:r>
            <a:r>
              <a:rPr lang="en-US" dirty="0">
                <a:solidFill>
                  <a:srgbClr val="0070C0"/>
                </a:solidFill>
              </a:rPr>
              <a:t>+ 20</a:t>
            </a:r>
            <a:r>
              <a:rPr lang="el-GR" dirty="0">
                <a:solidFill>
                  <a:srgbClr val="0070C0"/>
                </a:solidFill>
              </a:rPr>
              <a:t> λ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l-GR" dirty="0">
                <a:solidFill>
                  <a:srgbClr val="0070C0"/>
                </a:solidFill>
              </a:rPr>
              <a:t> λ</a:t>
            </a:r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>
                <a:solidFill>
                  <a:srgbClr val="00B050"/>
                </a:solidFill>
              </a:rPr>
              <a:t>+ 10</a:t>
            </a:r>
            <a:r>
              <a:rPr lang="el-GR" dirty="0">
                <a:solidFill>
                  <a:srgbClr val="00B050"/>
                </a:solidFill>
              </a:rPr>
              <a:t> λ</a:t>
            </a:r>
            <a:r>
              <a:rPr lang="en-US" dirty="0">
                <a:solidFill>
                  <a:srgbClr val="00B050"/>
                </a:solidFill>
              </a:rPr>
              <a:t>2^2</a:t>
            </a:r>
            <a:r>
              <a:rPr lang="en-US" dirty="0"/>
              <a:t>] + 2</a:t>
            </a:r>
            <a:r>
              <a:rPr lang="el-GR" dirty="0"/>
              <a:t>λ</a:t>
            </a:r>
            <a:r>
              <a:rPr lang="en-US" dirty="0"/>
              <a:t>1 + 2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 </a:t>
            </a:r>
            <a:endParaRPr lang="en-US" dirty="0"/>
          </a:p>
          <a:p>
            <a:r>
              <a:rPr lang="en-US" dirty="0"/>
              <a:t>L = -10</a:t>
            </a:r>
            <a:r>
              <a:rPr lang="el-GR" dirty="0"/>
              <a:t> λ</a:t>
            </a:r>
            <a:r>
              <a:rPr lang="en-US" dirty="0"/>
              <a:t>1^2  </a:t>
            </a:r>
            <a:r>
              <a:rPr lang="en-US" dirty="0">
                <a:solidFill>
                  <a:srgbClr val="0070C0"/>
                </a:solidFill>
              </a:rPr>
              <a:t>-8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l-GR" dirty="0">
                <a:solidFill>
                  <a:srgbClr val="0070C0"/>
                </a:solidFill>
              </a:rPr>
              <a:t> λ</a:t>
            </a:r>
            <a:r>
              <a:rPr lang="en-US" dirty="0">
                <a:solidFill>
                  <a:srgbClr val="0070C0"/>
                </a:solidFill>
              </a:rPr>
              <a:t>2  </a:t>
            </a:r>
            <a:r>
              <a:rPr lang="en-US" dirty="0">
                <a:solidFill>
                  <a:srgbClr val="00B050"/>
                </a:solidFill>
              </a:rPr>
              <a:t>-2</a:t>
            </a:r>
            <a:r>
              <a:rPr lang="el-GR" dirty="0">
                <a:solidFill>
                  <a:srgbClr val="00B050"/>
                </a:solidFill>
              </a:rPr>
              <a:t> λ</a:t>
            </a:r>
            <a:r>
              <a:rPr lang="en-US" dirty="0">
                <a:solidFill>
                  <a:srgbClr val="00B050"/>
                </a:solidFill>
              </a:rPr>
              <a:t>2^2 </a:t>
            </a:r>
            <a:r>
              <a:rPr lang="en-US" dirty="0"/>
              <a:t>+ 2</a:t>
            </a:r>
            <a:r>
              <a:rPr lang="el-GR" dirty="0"/>
              <a:t>λ</a:t>
            </a:r>
            <a:r>
              <a:rPr lang="en-US" dirty="0"/>
              <a:t>1 + 2</a:t>
            </a:r>
            <a:r>
              <a:rPr lang="el-GR" dirty="0"/>
              <a:t>λ</a:t>
            </a:r>
            <a:r>
              <a:rPr lang="en-US" dirty="0"/>
              <a:t>2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OK – so what do we have here?</a:t>
            </a:r>
          </a:p>
          <a:p>
            <a:endParaRPr lang="en-US" dirty="0"/>
          </a:p>
          <a:p>
            <a:r>
              <a:rPr lang="en-US" dirty="0"/>
              <a:t>Remember that when we started, we had</a:t>
            </a:r>
          </a:p>
          <a:p>
            <a:r>
              <a:rPr lang="en-US" dirty="0"/>
              <a:t>L = ½||w||^2   –  [ </a:t>
            </a:r>
            <a:r>
              <a:rPr lang="en-US" dirty="0" err="1"/>
              <a:t>SUM_i</a:t>
            </a:r>
            <a:r>
              <a:rPr lang="en-US" dirty="0"/>
              <a:t> 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  [</a:t>
            </a:r>
            <a:r>
              <a:rPr lang="en-US" dirty="0" err="1"/>
              <a:t>yi</a:t>
            </a:r>
            <a:r>
              <a:rPr lang="en-US" dirty="0"/>
              <a:t>(w dot xi + b) – 1]  ]</a:t>
            </a:r>
          </a:p>
          <a:p>
            <a:endParaRPr lang="en-US" dirty="0"/>
          </a:p>
          <a:p>
            <a:r>
              <a:rPr lang="en-US" dirty="0"/>
              <a:t>Then, we found dL/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dirty="0"/>
              <a:t> and dL/</a:t>
            </a:r>
            <a:r>
              <a:rPr lang="en-US" dirty="0" err="1"/>
              <a:t>db</a:t>
            </a:r>
            <a:r>
              <a:rPr lang="en-US" dirty="0"/>
              <a:t> which are the optimal values for </a:t>
            </a:r>
            <a:r>
              <a:rPr lang="en-US" b="1" dirty="0"/>
              <a:t>w </a:t>
            </a:r>
            <a:r>
              <a:rPr lang="en-US" dirty="0"/>
              <a:t>and b. </a:t>
            </a:r>
          </a:p>
          <a:p>
            <a:r>
              <a:rPr lang="en-US" dirty="0"/>
              <a:t>Recall that </a:t>
            </a:r>
            <a:r>
              <a:rPr lang="en-US" b="1" dirty="0"/>
              <a:t>w</a:t>
            </a:r>
            <a:r>
              <a:rPr lang="en-US" dirty="0"/>
              <a:t> = </a:t>
            </a:r>
            <a:r>
              <a:rPr lang="en-US" dirty="0" err="1"/>
              <a:t>SUMi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xi   and dL/</a:t>
            </a:r>
            <a:r>
              <a:rPr lang="en-US" dirty="0" err="1"/>
              <a:t>db</a:t>
            </a:r>
            <a:r>
              <a:rPr lang="en-US" dirty="0"/>
              <a:t> gave us:  </a:t>
            </a:r>
            <a:r>
              <a:rPr lang="en-US" dirty="0" err="1"/>
              <a:t>SUMi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= 0. Using both of these, we plugged them into L to get L in terms of ONLY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and xi. </a:t>
            </a:r>
          </a:p>
          <a:p>
            <a:r>
              <a:rPr lang="en-US" dirty="0"/>
              <a:t>That gave us the Dual Form of L = </a:t>
            </a:r>
            <a:r>
              <a:rPr lang="en-US" dirty="0" err="1"/>
              <a:t>SUMi</a:t>
            </a:r>
            <a:r>
              <a:rPr lang="el-GR" dirty="0"/>
              <a:t> λ</a:t>
            </a:r>
            <a:r>
              <a:rPr lang="en-US" dirty="0" err="1"/>
              <a:t>i</a:t>
            </a:r>
            <a:r>
              <a:rPr lang="en-US" dirty="0"/>
              <a:t> – 1/2SUMiSUMj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l-GR" dirty="0"/>
              <a:t>λ</a:t>
            </a:r>
            <a:r>
              <a:rPr lang="en-US" dirty="0"/>
              <a:t>j </a:t>
            </a:r>
            <a:r>
              <a:rPr lang="en-US" dirty="0" err="1"/>
              <a:t>yiyj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en-US" baseline="30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x</a:t>
            </a:r>
            <a:r>
              <a:rPr lang="en-US" dirty="0" err="1">
                <a:solidFill>
                  <a:srgbClr val="C00000"/>
                </a:solidFill>
              </a:rPr>
              <a:t>j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From here, we used our three vectors  (-1, 3), (1,1), and (3,1) and their corresponding labels y1 = -1, y2 = -1, and y3 = 1 and we plugged in all the values to L. </a:t>
            </a:r>
          </a:p>
          <a:p>
            <a:endParaRPr lang="en-US" dirty="0"/>
          </a:p>
          <a:p>
            <a:r>
              <a:rPr lang="en-US" sz="2000" dirty="0">
                <a:highlight>
                  <a:srgbClr val="FFFF00"/>
                </a:highlight>
              </a:rPr>
              <a:t>This brings us to where we are now:</a:t>
            </a:r>
          </a:p>
          <a:p>
            <a:r>
              <a:rPr lang="en-US" sz="2000" dirty="0">
                <a:highlight>
                  <a:srgbClr val="FFFF00"/>
                </a:highlight>
              </a:rPr>
              <a:t>L = -10</a:t>
            </a:r>
            <a:r>
              <a:rPr lang="el-GR" sz="2000" dirty="0">
                <a:highlight>
                  <a:srgbClr val="FFFF00"/>
                </a:highlight>
              </a:rPr>
              <a:t> λ</a:t>
            </a:r>
            <a:r>
              <a:rPr lang="en-US" sz="2000" dirty="0">
                <a:highlight>
                  <a:srgbClr val="FFFF00"/>
                </a:highlight>
              </a:rPr>
              <a:t>1^2  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-8 </a:t>
            </a:r>
            <a:r>
              <a:rPr lang="el-GR" sz="2000" dirty="0">
                <a:solidFill>
                  <a:srgbClr val="0070C0"/>
                </a:solidFill>
                <a:highlight>
                  <a:srgbClr val="FFFF00"/>
                </a:highlight>
              </a:rPr>
              <a:t>λ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1</a:t>
            </a:r>
            <a:r>
              <a:rPr lang="el-GR" sz="2000" dirty="0">
                <a:solidFill>
                  <a:srgbClr val="0070C0"/>
                </a:solidFill>
                <a:highlight>
                  <a:srgbClr val="FFFF00"/>
                </a:highlight>
              </a:rPr>
              <a:t> λ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2  </a:t>
            </a:r>
            <a:r>
              <a:rPr lang="en-US" sz="2000" dirty="0">
                <a:solidFill>
                  <a:srgbClr val="00B050"/>
                </a:solidFill>
                <a:highlight>
                  <a:srgbClr val="FFFF00"/>
                </a:highlight>
              </a:rPr>
              <a:t>-2</a:t>
            </a:r>
            <a:r>
              <a:rPr lang="el-GR" sz="2000" dirty="0">
                <a:solidFill>
                  <a:srgbClr val="00B050"/>
                </a:solidFill>
                <a:highlight>
                  <a:srgbClr val="FFFF00"/>
                </a:highlight>
              </a:rPr>
              <a:t> λ</a:t>
            </a:r>
            <a:r>
              <a:rPr lang="en-US" sz="2000" dirty="0">
                <a:solidFill>
                  <a:srgbClr val="00B050"/>
                </a:solidFill>
                <a:highlight>
                  <a:srgbClr val="FFFF00"/>
                </a:highlight>
              </a:rPr>
              <a:t>2^2 </a:t>
            </a:r>
            <a:r>
              <a:rPr lang="en-US" sz="2000" dirty="0">
                <a:highlight>
                  <a:srgbClr val="FFFF00"/>
                </a:highlight>
              </a:rPr>
              <a:t>+ 2</a:t>
            </a:r>
            <a:r>
              <a:rPr lang="el-GR" sz="2000" dirty="0">
                <a:highlight>
                  <a:srgbClr val="FFFF00"/>
                </a:highlight>
              </a:rPr>
              <a:t>λ</a:t>
            </a:r>
            <a:r>
              <a:rPr lang="en-US" sz="2000" dirty="0">
                <a:highlight>
                  <a:srgbClr val="FFFF00"/>
                </a:highlight>
              </a:rPr>
              <a:t>1 + 2</a:t>
            </a:r>
            <a:r>
              <a:rPr lang="el-GR" sz="2000" dirty="0">
                <a:highlight>
                  <a:srgbClr val="FFFF00"/>
                </a:highlight>
              </a:rPr>
              <a:t>λ</a:t>
            </a:r>
            <a:r>
              <a:rPr lang="en-US" sz="2000" dirty="0">
                <a:highlight>
                  <a:srgbClr val="FFFF00"/>
                </a:highlight>
              </a:rPr>
              <a:t>2</a:t>
            </a:r>
            <a:r>
              <a:rPr lang="el-GR" sz="2000" dirty="0">
                <a:highlight>
                  <a:srgbClr val="FFFF00"/>
                </a:highlight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  <a:p>
            <a:endParaRPr lang="en-US" dirty="0"/>
          </a:p>
          <a:p>
            <a:r>
              <a:rPr lang="en-US" dirty="0"/>
              <a:t>Our last goal here then is to optimize L with respect to the Lagrange multiplies. In other words, solve for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1,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2, and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3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91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5C3A4-3374-322D-469D-6D79E7672C44}"/>
              </a:ext>
            </a:extLst>
          </p:cNvPr>
          <p:cNvSpPr txBox="1"/>
          <p:nvPr/>
        </p:nvSpPr>
        <p:spPr>
          <a:xfrm>
            <a:off x="297503" y="415088"/>
            <a:ext cx="11797553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L = -10</a:t>
            </a:r>
            <a:r>
              <a:rPr lang="el-GR" sz="2000" b="1" dirty="0"/>
              <a:t> λ</a:t>
            </a:r>
            <a:r>
              <a:rPr lang="en-US" sz="2000" b="1" dirty="0"/>
              <a:t>1^2  -8 </a:t>
            </a:r>
            <a:r>
              <a:rPr lang="el-GR" sz="2000" b="1" dirty="0"/>
              <a:t>λ</a:t>
            </a:r>
            <a:r>
              <a:rPr lang="en-US" sz="2000" b="1" dirty="0"/>
              <a:t>1</a:t>
            </a:r>
            <a:r>
              <a:rPr lang="el-GR" sz="2000" b="1" dirty="0"/>
              <a:t> λ</a:t>
            </a:r>
            <a:r>
              <a:rPr lang="en-US" sz="2000" b="1" dirty="0"/>
              <a:t>2  -2</a:t>
            </a:r>
            <a:r>
              <a:rPr lang="el-GR" sz="2000" b="1" dirty="0"/>
              <a:t> λ</a:t>
            </a:r>
            <a:r>
              <a:rPr lang="en-US" sz="2000" b="1" dirty="0"/>
              <a:t>2^2 + 2</a:t>
            </a:r>
            <a:r>
              <a:rPr lang="el-GR" sz="2000" b="1" dirty="0"/>
              <a:t>λ</a:t>
            </a:r>
            <a:r>
              <a:rPr lang="en-US" sz="2000" b="1" dirty="0"/>
              <a:t>1 + 2</a:t>
            </a:r>
            <a:r>
              <a:rPr lang="el-GR" sz="2000" b="1" dirty="0"/>
              <a:t>λ</a:t>
            </a:r>
            <a:r>
              <a:rPr lang="en-US" sz="2000" b="1" dirty="0"/>
              <a:t>2</a:t>
            </a:r>
            <a:r>
              <a:rPr lang="el-GR" sz="2000" b="1" dirty="0"/>
              <a:t> </a:t>
            </a:r>
            <a:endParaRPr lang="en-US" sz="2000" b="1" dirty="0"/>
          </a:p>
          <a:p>
            <a:endParaRPr lang="en-US" dirty="0"/>
          </a:p>
          <a:p>
            <a:r>
              <a:rPr lang="en-US" dirty="0"/>
              <a:t>Our last goal here then is to </a:t>
            </a:r>
            <a:r>
              <a:rPr lang="en-US" b="1" dirty="0"/>
              <a:t>optimize L </a:t>
            </a:r>
            <a:r>
              <a:rPr lang="en-US" dirty="0"/>
              <a:t>with respect to the Lagrange multiplies. In other words, solve for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1,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2, and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3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dL/d</a:t>
            </a:r>
            <a:r>
              <a:rPr lang="el-GR" dirty="0"/>
              <a:t> λ</a:t>
            </a:r>
            <a:r>
              <a:rPr lang="en-US" dirty="0"/>
              <a:t>1 = -20</a:t>
            </a:r>
            <a:r>
              <a:rPr lang="el-GR" dirty="0"/>
              <a:t> λ</a:t>
            </a:r>
            <a:r>
              <a:rPr lang="en-US" dirty="0"/>
              <a:t>1 - 8</a:t>
            </a:r>
            <a:r>
              <a:rPr lang="el-GR" dirty="0"/>
              <a:t> λ</a:t>
            </a:r>
            <a:r>
              <a:rPr lang="en-US" dirty="0"/>
              <a:t>2 + 2 = 0</a:t>
            </a:r>
          </a:p>
          <a:p>
            <a:r>
              <a:rPr lang="en-US" dirty="0"/>
              <a:t>dL/d</a:t>
            </a:r>
            <a:r>
              <a:rPr lang="el-GR" dirty="0"/>
              <a:t> λ</a:t>
            </a:r>
            <a:r>
              <a:rPr lang="en-US" dirty="0"/>
              <a:t>2 = -8</a:t>
            </a:r>
            <a:r>
              <a:rPr lang="el-GR" dirty="0"/>
              <a:t> λ</a:t>
            </a:r>
            <a:r>
              <a:rPr lang="en-US" dirty="0"/>
              <a:t>1  - 4</a:t>
            </a:r>
            <a:r>
              <a:rPr lang="el-GR" dirty="0"/>
              <a:t> λ</a:t>
            </a:r>
            <a:r>
              <a:rPr lang="en-US" dirty="0"/>
              <a:t>2 + 2 = 0</a:t>
            </a:r>
          </a:p>
          <a:p>
            <a:endParaRPr lang="en-US" dirty="0"/>
          </a:p>
          <a:p>
            <a:r>
              <a:rPr lang="en-US" dirty="0"/>
              <a:t>Using 2 equations and 2 unknowns, we can solve</a:t>
            </a:r>
          </a:p>
          <a:p>
            <a:r>
              <a:rPr lang="en-US" dirty="0"/>
              <a:t>-20</a:t>
            </a:r>
            <a:r>
              <a:rPr lang="el-GR" dirty="0"/>
              <a:t> λ</a:t>
            </a:r>
            <a:r>
              <a:rPr lang="en-US" dirty="0"/>
              <a:t>1 - 8</a:t>
            </a:r>
            <a:r>
              <a:rPr lang="el-GR" dirty="0"/>
              <a:t> λ</a:t>
            </a:r>
            <a:r>
              <a:rPr lang="en-US" dirty="0"/>
              <a:t>2 + 2 = 0					</a:t>
            </a:r>
          </a:p>
          <a:p>
            <a:r>
              <a:rPr lang="en-US" dirty="0"/>
              <a:t>-2(-8</a:t>
            </a:r>
            <a:r>
              <a:rPr lang="el-GR" dirty="0"/>
              <a:t> λ</a:t>
            </a:r>
            <a:r>
              <a:rPr lang="en-US" dirty="0"/>
              <a:t>1  - 4</a:t>
            </a:r>
            <a:r>
              <a:rPr lang="el-GR" dirty="0"/>
              <a:t> λ</a:t>
            </a:r>
            <a:r>
              <a:rPr lang="en-US" dirty="0"/>
              <a:t>2 + 2 = 0)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r>
              <a:rPr lang="en-US" dirty="0"/>
              <a:t>-20</a:t>
            </a:r>
            <a:r>
              <a:rPr lang="el-GR" dirty="0"/>
              <a:t> λ</a:t>
            </a:r>
            <a:r>
              <a:rPr lang="en-US" dirty="0"/>
              <a:t>1 - 8</a:t>
            </a:r>
            <a:r>
              <a:rPr lang="el-GR" dirty="0"/>
              <a:t> λ</a:t>
            </a:r>
            <a:r>
              <a:rPr lang="en-US" dirty="0"/>
              <a:t>2 + 2 = 0</a:t>
            </a:r>
          </a:p>
          <a:p>
            <a:r>
              <a:rPr lang="en-US" dirty="0"/>
              <a:t> 16</a:t>
            </a:r>
            <a:r>
              <a:rPr lang="el-GR" dirty="0"/>
              <a:t> λ</a:t>
            </a:r>
            <a:r>
              <a:rPr lang="en-US" dirty="0"/>
              <a:t>1  +8</a:t>
            </a:r>
            <a:r>
              <a:rPr lang="el-GR" dirty="0"/>
              <a:t> λ</a:t>
            </a:r>
            <a:r>
              <a:rPr lang="en-US" dirty="0"/>
              <a:t>2 -4 = 0</a:t>
            </a:r>
          </a:p>
          <a:p>
            <a:r>
              <a:rPr lang="en-US" dirty="0"/>
              <a:t>-------------------------------</a:t>
            </a:r>
          </a:p>
          <a:p>
            <a:r>
              <a:rPr lang="en-US" dirty="0"/>
              <a:t>-4</a:t>
            </a:r>
            <a:r>
              <a:rPr lang="el-GR" dirty="0"/>
              <a:t> λ</a:t>
            </a:r>
            <a:r>
              <a:rPr lang="en-US" dirty="0"/>
              <a:t>1  - 2 = 0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b="1" dirty="0">
                <a:highlight>
                  <a:srgbClr val="FFFF00"/>
                </a:highlight>
              </a:rPr>
              <a:t>λ</a:t>
            </a:r>
            <a:r>
              <a:rPr lang="en-US" b="1" dirty="0">
                <a:highlight>
                  <a:srgbClr val="FFFF00"/>
                </a:highlight>
              </a:rPr>
              <a:t>1 = -1/2        because the Lagrange multiplier is negative</a:t>
            </a:r>
          </a:p>
          <a:p>
            <a:r>
              <a:rPr lang="en-US" b="1" dirty="0">
                <a:highlight>
                  <a:srgbClr val="FFFF00"/>
                </a:highlight>
              </a:rPr>
              <a:t>w let it be 0. </a:t>
            </a:r>
          </a:p>
          <a:p>
            <a:r>
              <a:rPr lang="en-US" b="1" dirty="0">
                <a:highlight>
                  <a:srgbClr val="FFFF00"/>
                </a:highlight>
              </a:rPr>
              <a:t>So with </a:t>
            </a:r>
            <a:r>
              <a:rPr lang="el-GR" b="1" dirty="0">
                <a:highlight>
                  <a:srgbClr val="FFFF00"/>
                </a:highlight>
              </a:rPr>
              <a:t>λ</a:t>
            </a:r>
            <a:r>
              <a:rPr lang="en-US" b="1" dirty="0">
                <a:highlight>
                  <a:srgbClr val="FFFF00"/>
                </a:highlight>
              </a:rPr>
              <a:t>1 = 0</a:t>
            </a:r>
          </a:p>
          <a:p>
            <a:endParaRPr lang="en-US" dirty="0"/>
          </a:p>
          <a:p>
            <a:r>
              <a:rPr lang="en-US" dirty="0"/>
              <a:t>Solving for </a:t>
            </a:r>
            <a:r>
              <a:rPr lang="el-GR" dirty="0"/>
              <a:t>λ</a:t>
            </a:r>
            <a:r>
              <a:rPr lang="en-US" dirty="0"/>
              <a:t>2:</a:t>
            </a:r>
          </a:p>
          <a:p>
            <a:r>
              <a:rPr lang="en-US" dirty="0"/>
              <a:t>-8</a:t>
            </a:r>
            <a:r>
              <a:rPr lang="el-GR" dirty="0"/>
              <a:t> </a:t>
            </a:r>
            <a:r>
              <a:rPr lang="en-US" dirty="0"/>
              <a:t>(0)  - 4</a:t>
            </a:r>
            <a:r>
              <a:rPr lang="el-GR" dirty="0"/>
              <a:t> λ</a:t>
            </a:r>
            <a:r>
              <a:rPr lang="en-US" dirty="0"/>
              <a:t>2 + 2 = 0  </a:t>
            </a:r>
            <a:r>
              <a:rPr lang="en-US" dirty="0">
                <a:sym typeface="Wingdings" panose="05000000000000000000" pitchFamily="2" charset="2"/>
              </a:rPr>
              <a:t> -4 </a:t>
            </a:r>
            <a:r>
              <a:rPr lang="el-GR" dirty="0"/>
              <a:t>λ</a:t>
            </a:r>
            <a:r>
              <a:rPr lang="en-US" dirty="0"/>
              <a:t>2 = -2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/>
              <a:t>λ</a:t>
            </a:r>
            <a:r>
              <a:rPr lang="en-US" dirty="0"/>
              <a:t>2 = 1/2</a:t>
            </a:r>
          </a:p>
          <a:p>
            <a:endParaRPr lang="en-US" dirty="0"/>
          </a:p>
          <a:p>
            <a:endParaRPr lang="en-US" b="1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650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CC10E-27CD-F7E0-E9D4-E41407F99F6D}"/>
              </a:ext>
            </a:extLst>
          </p:cNvPr>
          <p:cNvSpPr txBox="1"/>
          <p:nvPr/>
        </p:nvSpPr>
        <p:spPr>
          <a:xfrm>
            <a:off x="98611" y="170329"/>
            <a:ext cx="11905129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OK! Now we know everything we need!</a:t>
            </a:r>
          </a:p>
          <a:p>
            <a:endParaRPr lang="en-US" dirty="0"/>
          </a:p>
          <a:p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1) </a:t>
            </a:r>
            <a:r>
              <a:rPr lang="el-GR" sz="2000" dirty="0">
                <a:solidFill>
                  <a:srgbClr val="0070C0"/>
                </a:solidFill>
                <a:highlight>
                  <a:srgbClr val="FFFF00"/>
                </a:highlight>
              </a:rPr>
              <a:t>λ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1 = 0</a:t>
            </a:r>
          </a:p>
          <a:p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2) </a:t>
            </a:r>
            <a:r>
              <a:rPr lang="el-GR" sz="2000" dirty="0">
                <a:solidFill>
                  <a:srgbClr val="0070C0"/>
                </a:solidFill>
                <a:highlight>
                  <a:srgbClr val="FFFF00"/>
                </a:highlight>
              </a:rPr>
              <a:t>λ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2 = 1/2</a:t>
            </a:r>
          </a:p>
          <a:p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3) </a:t>
            </a:r>
            <a:r>
              <a:rPr lang="el-GR" sz="2000" dirty="0">
                <a:solidFill>
                  <a:srgbClr val="0070C0"/>
                </a:solidFill>
                <a:highlight>
                  <a:srgbClr val="FFFF00"/>
                </a:highlight>
              </a:rPr>
              <a:t>λ</a:t>
            </a:r>
            <a:r>
              <a:rPr 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3 = 1/2</a:t>
            </a:r>
          </a:p>
          <a:p>
            <a:r>
              <a:rPr lang="en-US" sz="2000" dirty="0">
                <a:highlight>
                  <a:srgbClr val="FFFF00"/>
                </a:highlight>
              </a:rPr>
              <a:t>4) </a:t>
            </a:r>
            <a:r>
              <a:rPr lang="en-US" sz="2000" b="1" dirty="0">
                <a:highlight>
                  <a:srgbClr val="FFFF00"/>
                </a:highlight>
              </a:rPr>
              <a:t>w</a:t>
            </a:r>
            <a:r>
              <a:rPr lang="en-US" sz="2000" dirty="0">
                <a:highlight>
                  <a:srgbClr val="FFFF00"/>
                </a:highlight>
              </a:rPr>
              <a:t> = </a:t>
            </a:r>
            <a:r>
              <a:rPr lang="en-US" sz="2000" dirty="0" err="1">
                <a:highlight>
                  <a:srgbClr val="FFFF00"/>
                </a:highlight>
              </a:rPr>
              <a:t>SUMi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l-GR" sz="2000" dirty="0">
                <a:highlight>
                  <a:srgbClr val="FFFF00"/>
                </a:highlight>
              </a:rPr>
              <a:t>λ</a:t>
            </a:r>
            <a:r>
              <a:rPr lang="en-US" sz="2000" dirty="0" err="1">
                <a:highlight>
                  <a:srgbClr val="FFFF00"/>
                </a:highlight>
              </a:rPr>
              <a:t>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yi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b="1" dirty="0">
                <a:highlight>
                  <a:srgbClr val="FFFF00"/>
                </a:highlight>
              </a:rPr>
              <a:t>x</a:t>
            </a:r>
            <a:r>
              <a:rPr lang="en-US" sz="2000" dirty="0">
                <a:highlight>
                  <a:srgbClr val="FFFF00"/>
                </a:highlight>
              </a:rPr>
              <a:t>i</a:t>
            </a:r>
          </a:p>
          <a:p>
            <a:r>
              <a:rPr lang="en-US" sz="2000" dirty="0">
                <a:highlight>
                  <a:srgbClr val="FFFF00"/>
                </a:highlight>
              </a:rPr>
              <a:t>5) b can be solved for from:    </a:t>
            </a:r>
            <a:r>
              <a:rPr lang="en-US" sz="2000" dirty="0" err="1">
                <a:highlight>
                  <a:srgbClr val="FFFF00"/>
                </a:highlight>
              </a:rPr>
              <a:t>yi</a:t>
            </a:r>
            <a:r>
              <a:rPr lang="en-US" sz="2000" dirty="0">
                <a:highlight>
                  <a:srgbClr val="FFFF00"/>
                </a:highlight>
              </a:rPr>
              <a:t>(</a:t>
            </a:r>
            <a:r>
              <a:rPr lang="en-US" sz="2000" b="1" dirty="0" err="1">
                <a:highlight>
                  <a:srgbClr val="FFFF00"/>
                </a:highlight>
              </a:rPr>
              <a:t>w</a:t>
            </a:r>
            <a:r>
              <a:rPr lang="en-US" sz="2000" dirty="0" err="1">
                <a:highlight>
                  <a:srgbClr val="FFFF00"/>
                </a:highlight>
              </a:rPr>
              <a:t>T</a:t>
            </a:r>
            <a:r>
              <a:rPr lang="en-US" sz="2000" b="1" dirty="0" err="1">
                <a:highlight>
                  <a:srgbClr val="FFFF00"/>
                </a:highlight>
              </a:rPr>
              <a:t>x</a:t>
            </a:r>
            <a:r>
              <a:rPr lang="en-US" sz="2000" dirty="0" err="1">
                <a:highlight>
                  <a:srgbClr val="FFFF00"/>
                </a:highlight>
              </a:rPr>
              <a:t>i</a:t>
            </a:r>
            <a:r>
              <a:rPr lang="en-US" sz="2000" dirty="0">
                <a:highlight>
                  <a:srgbClr val="FFFF00"/>
                </a:highlight>
              </a:rPr>
              <a:t> + b) – 1 = 0</a:t>
            </a:r>
          </a:p>
          <a:p>
            <a:endParaRPr lang="en-US" dirty="0"/>
          </a:p>
          <a:p>
            <a:r>
              <a:rPr lang="en-US" dirty="0"/>
              <a:t>Notice that we needed first the optimal values of </a:t>
            </a:r>
            <a:r>
              <a:rPr lang="el-GR" dirty="0"/>
              <a:t>λ</a:t>
            </a:r>
            <a:r>
              <a:rPr lang="en-US" dirty="0"/>
              <a:t>1, </a:t>
            </a:r>
            <a:r>
              <a:rPr lang="el-GR" dirty="0"/>
              <a:t>λ</a:t>
            </a:r>
            <a:r>
              <a:rPr lang="en-US" dirty="0"/>
              <a:t>2, </a:t>
            </a:r>
            <a:r>
              <a:rPr lang="el-GR" dirty="0"/>
              <a:t>λ</a:t>
            </a:r>
            <a:r>
              <a:rPr lang="en-US" dirty="0"/>
              <a:t>3 so we could get </a:t>
            </a:r>
            <a:r>
              <a:rPr lang="en-US" b="1" dirty="0"/>
              <a:t>w</a:t>
            </a:r>
            <a:r>
              <a:rPr lang="en-US" dirty="0"/>
              <a:t>. and We need </a:t>
            </a:r>
            <a:r>
              <a:rPr lang="en-US" b="1" dirty="0"/>
              <a:t>w</a:t>
            </a:r>
            <a:r>
              <a:rPr lang="en-US" dirty="0"/>
              <a:t>, to get b. </a:t>
            </a:r>
          </a:p>
          <a:p>
            <a:endParaRPr lang="en-US" dirty="0"/>
          </a:p>
          <a:p>
            <a:r>
              <a:rPr lang="en-US" dirty="0"/>
              <a:t>Recall that </a:t>
            </a:r>
            <a:r>
              <a:rPr lang="en-US" b="1" dirty="0"/>
              <a:t>x</a:t>
            </a:r>
            <a:r>
              <a:rPr lang="en-US" dirty="0"/>
              <a:t>1 is (-1,3), </a:t>
            </a:r>
            <a:r>
              <a:rPr lang="en-US" b="1" dirty="0"/>
              <a:t>x</a:t>
            </a:r>
            <a:r>
              <a:rPr lang="en-US" dirty="0"/>
              <a:t>2 is (1,1), and  </a:t>
            </a:r>
            <a:r>
              <a:rPr lang="en-US" b="1" dirty="0"/>
              <a:t>x</a:t>
            </a:r>
            <a:r>
              <a:rPr lang="en-US" dirty="0"/>
              <a:t>3 is (3,1), and y1 is -1, y2 is -1, and y3 is 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</a:t>
            </a:r>
            <a:r>
              <a:rPr lang="en-US" dirty="0"/>
              <a:t> = </a:t>
            </a:r>
            <a:r>
              <a:rPr lang="en-US" dirty="0" err="1"/>
              <a:t>SUMi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i = (</a:t>
            </a:r>
            <a:r>
              <a:rPr lang="el-GR" dirty="0"/>
              <a:t>λ</a:t>
            </a:r>
            <a:r>
              <a:rPr lang="en-US" dirty="0"/>
              <a:t>1 * y1 * </a:t>
            </a:r>
            <a:r>
              <a:rPr lang="en-US" b="1" dirty="0"/>
              <a:t>x</a:t>
            </a:r>
            <a:r>
              <a:rPr lang="en-US" dirty="0"/>
              <a:t>1) +(</a:t>
            </a:r>
            <a:r>
              <a:rPr lang="el-GR" dirty="0"/>
              <a:t>λ</a:t>
            </a:r>
            <a:r>
              <a:rPr lang="en-US" dirty="0"/>
              <a:t>2 * y2 * </a:t>
            </a:r>
            <a:r>
              <a:rPr lang="en-US" b="1" dirty="0"/>
              <a:t>x2</a:t>
            </a:r>
            <a:r>
              <a:rPr lang="en-US" dirty="0"/>
              <a:t>) + (</a:t>
            </a:r>
            <a:r>
              <a:rPr lang="el-GR" dirty="0"/>
              <a:t>λ</a:t>
            </a:r>
            <a:r>
              <a:rPr lang="en-US" dirty="0"/>
              <a:t>3 * y3 * </a:t>
            </a:r>
            <a:r>
              <a:rPr lang="en-US" b="1" dirty="0"/>
              <a:t>x3</a:t>
            </a:r>
            <a:r>
              <a:rPr lang="en-US" dirty="0"/>
              <a:t>)  = </a:t>
            </a:r>
          </a:p>
          <a:p>
            <a:r>
              <a:rPr lang="en-US" dirty="0"/>
              <a:t>((0) * (-1) * </a:t>
            </a:r>
            <a:r>
              <a:rPr lang="en-US" b="1" dirty="0"/>
              <a:t>(-1, 3)</a:t>
            </a:r>
            <a:r>
              <a:rPr lang="en-US" dirty="0"/>
              <a:t>) +((1/2) * (-1) * </a:t>
            </a:r>
            <a:r>
              <a:rPr lang="en-US" b="1" dirty="0"/>
              <a:t>(1,1)</a:t>
            </a:r>
            <a:r>
              <a:rPr lang="en-US" dirty="0"/>
              <a:t>) + ((1/2) * (+1) * </a:t>
            </a:r>
            <a:r>
              <a:rPr lang="en-US" b="1" dirty="0"/>
              <a:t>(3,1)</a:t>
            </a:r>
            <a:r>
              <a:rPr lang="en-US" dirty="0"/>
              <a:t>)  = </a:t>
            </a:r>
          </a:p>
          <a:p>
            <a:endParaRPr lang="en-US" dirty="0"/>
          </a:p>
          <a:p>
            <a:r>
              <a:rPr lang="en-US" dirty="0"/>
              <a:t>(0,0) + (-1/2, -1/2) + (3/2,1/2)  = (1, 0)       </a:t>
            </a:r>
            <a:r>
              <a:rPr lang="en-US" dirty="0">
                <a:highlight>
                  <a:srgbClr val="FFFF00"/>
                </a:highlight>
              </a:rPr>
              <a:t>So, </a:t>
            </a:r>
            <a:r>
              <a:rPr lang="en-US" b="1" dirty="0">
                <a:highlight>
                  <a:srgbClr val="FFFF00"/>
                </a:highlight>
              </a:rPr>
              <a:t>w</a:t>
            </a:r>
            <a:r>
              <a:rPr lang="en-US" dirty="0">
                <a:highlight>
                  <a:srgbClr val="FFFF00"/>
                </a:highlight>
              </a:rPr>
              <a:t> is (1,0)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70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0F8A8-3E0F-3C24-70ED-0D52BF5EA96E}"/>
              </a:ext>
            </a:extLst>
          </p:cNvPr>
          <p:cNvSpPr txBox="1"/>
          <p:nvPr/>
        </p:nvSpPr>
        <p:spPr>
          <a:xfrm>
            <a:off x="630865" y="1221548"/>
            <a:ext cx="106183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Finally, using any of our points for which </a:t>
            </a:r>
            <a:r>
              <a:rPr lang="el-GR" dirty="0"/>
              <a:t>λ</a:t>
            </a:r>
            <a:r>
              <a:rPr lang="en-US" dirty="0"/>
              <a:t> is not 0 – and so I will use point 3 which is (3, 1), we can solve for b</a:t>
            </a:r>
          </a:p>
          <a:p>
            <a:endParaRPr lang="en-US" dirty="0"/>
          </a:p>
          <a:p>
            <a:r>
              <a:rPr lang="en-US" dirty="0" err="1"/>
              <a:t>yi</a:t>
            </a:r>
            <a:r>
              <a:rPr lang="en-US" dirty="0"/>
              <a:t>(</a:t>
            </a:r>
            <a:r>
              <a:rPr lang="en-US" b="1" dirty="0" err="1"/>
              <a:t>w</a:t>
            </a:r>
            <a:r>
              <a:rPr lang="en-US" dirty="0" err="1"/>
              <a:t>T</a:t>
            </a:r>
            <a:r>
              <a:rPr lang="en-US" b="1" dirty="0" err="1"/>
              <a:t>x</a:t>
            </a:r>
            <a:r>
              <a:rPr lang="en-US" dirty="0" err="1"/>
              <a:t>i</a:t>
            </a:r>
            <a:r>
              <a:rPr lang="en-US" dirty="0"/>
              <a:t> + b) – 1 = 0 </a:t>
            </a:r>
            <a:r>
              <a:rPr lang="en-US" dirty="0">
                <a:sym typeface="Wingdings" panose="05000000000000000000" pitchFamily="2" charset="2"/>
              </a:rPr>
              <a:t>   </a:t>
            </a:r>
          </a:p>
          <a:p>
            <a:r>
              <a:rPr lang="en-US" dirty="0">
                <a:sym typeface="Wingdings" panose="05000000000000000000" pitchFamily="2" charset="2"/>
              </a:rPr>
              <a:t>(1)((1, 0)T(3, 1)  + b)  - 1 = 0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( 3 + b)  - 1 = 0   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3 + b – 1 = 0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b = -2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613444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54694-3F51-D8FF-9677-9FFC78D2081D}"/>
              </a:ext>
            </a:extLst>
          </p:cNvPr>
          <p:cNvSpPr txBox="1"/>
          <p:nvPr/>
        </p:nvSpPr>
        <p:spPr>
          <a:xfrm>
            <a:off x="367553" y="645459"/>
            <a:ext cx="58909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With b = 2 and </a:t>
            </a:r>
            <a:r>
              <a:rPr lang="en-US" b="1" dirty="0">
                <a:highlight>
                  <a:srgbClr val="FFFF00"/>
                </a:highlight>
              </a:rPr>
              <a:t>w</a:t>
            </a:r>
            <a:r>
              <a:rPr lang="en-US" dirty="0">
                <a:highlight>
                  <a:srgbClr val="FFFF00"/>
                </a:highlight>
              </a:rPr>
              <a:t> as (1,0)   </a:t>
            </a:r>
            <a:r>
              <a:rPr lang="en-US" dirty="0"/>
              <a:t>our model – our separating line is:</a:t>
            </a:r>
          </a:p>
          <a:p>
            <a:endParaRPr lang="en-US" dirty="0"/>
          </a:p>
          <a:p>
            <a:r>
              <a:rPr lang="en-US" b="1" dirty="0" err="1"/>
              <a:t>w</a:t>
            </a:r>
            <a:r>
              <a:rPr lang="en-US" dirty="0" err="1"/>
              <a:t>T</a:t>
            </a:r>
            <a:r>
              <a:rPr lang="en-US" b="1" dirty="0" err="1"/>
              <a:t>x</a:t>
            </a:r>
            <a:r>
              <a:rPr lang="en-US" dirty="0"/>
              <a:t> +b = 0 </a:t>
            </a:r>
            <a:r>
              <a:rPr lang="en-US" dirty="0">
                <a:sym typeface="Wingdings" panose="05000000000000000000" pitchFamily="2" charset="2"/>
              </a:rPr>
              <a:t>        </a:t>
            </a:r>
            <a:r>
              <a:rPr lang="en-US" dirty="0"/>
              <a:t>(1,0)T</a:t>
            </a:r>
            <a:r>
              <a:rPr lang="en-US" b="1" dirty="0"/>
              <a:t>x</a:t>
            </a:r>
            <a:r>
              <a:rPr lang="en-US" dirty="0"/>
              <a:t>  - 2  = 0   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r>
              <a:rPr lang="en-US" dirty="0">
                <a:sym typeface="Wingdings" panose="05000000000000000000" pitchFamily="2" charset="2"/>
              </a:rPr>
              <a:t>x1  – 2 = 0  </a:t>
            </a:r>
          </a:p>
          <a:p>
            <a:r>
              <a:rPr lang="en-US" dirty="0">
                <a:sym typeface="Wingdings" panose="05000000000000000000" pitchFamily="2" charset="2"/>
              </a:rPr>
              <a:t>x1  = 2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07CA41-5B86-1318-89DF-A7297767E576}"/>
              </a:ext>
            </a:extLst>
          </p:cNvPr>
          <p:cNvGrpSpPr/>
          <p:nvPr/>
        </p:nvGrpSpPr>
        <p:grpSpPr>
          <a:xfrm>
            <a:off x="3849486" y="2748877"/>
            <a:ext cx="6272539" cy="2823883"/>
            <a:chOff x="-489432" y="421341"/>
            <a:chExt cx="6272539" cy="282388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A08EAB4-D5DA-F6BD-6F0E-72AAC3B8CE0D}"/>
                </a:ext>
              </a:extLst>
            </p:cNvPr>
            <p:cNvCxnSpPr/>
            <p:nvPr/>
          </p:nvCxnSpPr>
          <p:spPr>
            <a:xfrm>
              <a:off x="1129553" y="421341"/>
              <a:ext cx="0" cy="2823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C094D2-1E19-F880-D425-C2098CF6C022}"/>
                </a:ext>
              </a:extLst>
            </p:cNvPr>
            <p:cNvCxnSpPr/>
            <p:nvPr/>
          </p:nvCxnSpPr>
          <p:spPr>
            <a:xfrm>
              <a:off x="1129553" y="3245224"/>
              <a:ext cx="3370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7C2A2E-BE82-4AE8-6B2B-C5A1BDD1ADFD}"/>
                </a:ext>
              </a:extLst>
            </p:cNvPr>
            <p:cNvSpPr/>
            <p:nvPr/>
          </p:nvSpPr>
          <p:spPr>
            <a:xfrm>
              <a:off x="2402285" y="2727298"/>
              <a:ext cx="197223" cy="1792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D031CE-9E40-662A-C334-B088D83BD5CD}"/>
                </a:ext>
              </a:extLst>
            </p:cNvPr>
            <p:cNvSpPr txBox="1"/>
            <p:nvPr/>
          </p:nvSpPr>
          <p:spPr>
            <a:xfrm>
              <a:off x="2694120" y="2506979"/>
              <a:ext cx="3088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point 3 is (3, 1) where y3 is +1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6F0D88-6011-A533-ED02-0C25D531CAFD}"/>
                </a:ext>
              </a:extLst>
            </p:cNvPr>
            <p:cNvSpPr/>
            <p:nvPr/>
          </p:nvSpPr>
          <p:spPr>
            <a:xfrm>
              <a:off x="1506524" y="2716304"/>
              <a:ext cx="116538" cy="1523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48EEF3-6AAB-32B9-1A96-1F318EA5BAEF}"/>
                </a:ext>
              </a:extLst>
            </p:cNvPr>
            <p:cNvSpPr txBox="1"/>
            <p:nvPr/>
          </p:nvSpPr>
          <p:spPr>
            <a:xfrm>
              <a:off x="1224166" y="2840917"/>
              <a:ext cx="2939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point 2 is (1, 1) where y2 is -1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4FB491-2C44-A7E4-D2D1-F39B1B35C79F}"/>
                </a:ext>
              </a:extLst>
            </p:cNvPr>
            <p:cNvSpPr/>
            <p:nvPr/>
          </p:nvSpPr>
          <p:spPr>
            <a:xfrm>
              <a:off x="735109" y="1900516"/>
              <a:ext cx="116538" cy="1523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775C89-EC78-5648-B945-94C28D2D3A5E}"/>
                </a:ext>
              </a:extLst>
            </p:cNvPr>
            <p:cNvSpPr txBox="1"/>
            <p:nvPr/>
          </p:nvSpPr>
          <p:spPr>
            <a:xfrm>
              <a:off x="-489432" y="1793191"/>
              <a:ext cx="11772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point 1 is (-1, 3) where y1 is -1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00659C8-71E6-D55B-CA36-E185F4574E1C}"/>
              </a:ext>
            </a:extLst>
          </p:cNvPr>
          <p:cNvSpPr txBox="1"/>
          <p:nvPr/>
        </p:nvSpPr>
        <p:spPr>
          <a:xfrm>
            <a:off x="7458119" y="6077934"/>
            <a:ext cx="13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w</a:t>
            </a:r>
            <a:r>
              <a:rPr lang="en-US" dirty="0" err="1"/>
              <a:t>T</a:t>
            </a:r>
            <a:r>
              <a:rPr lang="en-US" b="1" dirty="0" err="1"/>
              <a:t>x</a:t>
            </a:r>
            <a:r>
              <a:rPr lang="en-US" dirty="0"/>
              <a:t> +b = 0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9FD503-40AB-302E-C06F-94806308353D}"/>
                  </a:ext>
                </a:extLst>
              </p14:cNvPr>
              <p14:cNvContentPartPr/>
              <p14:nvPr/>
            </p14:nvContentPartPr>
            <p14:xfrm>
              <a:off x="5387499" y="4060609"/>
              <a:ext cx="18468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9FD503-40AB-302E-C06F-9480630835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859" y="4051609"/>
                <a:ext cx="202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984867-C506-20F3-704B-E716F70F33BC}"/>
                  </a:ext>
                </a:extLst>
              </p14:cNvPr>
              <p14:cNvContentPartPr/>
              <p14:nvPr/>
            </p14:nvContentPartPr>
            <p14:xfrm>
              <a:off x="3334779" y="31462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984867-C506-20F3-704B-E716F70F33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6139" y="31372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7257C1B-1BF2-E659-320B-194E8B890510}"/>
                  </a:ext>
                </a:extLst>
              </p14:cNvPr>
              <p14:cNvContentPartPr/>
              <p14:nvPr/>
            </p14:nvContentPartPr>
            <p14:xfrm>
              <a:off x="5360499" y="4609249"/>
              <a:ext cx="216360" cy="16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7257C1B-1BF2-E659-320B-194E8B8905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1859" y="4600609"/>
                <a:ext cx="234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079A1D-F4C9-398D-8235-F9ACF9F15B3C}"/>
                  </a:ext>
                </a:extLst>
              </p14:cNvPr>
              <p14:cNvContentPartPr/>
              <p14:nvPr/>
            </p14:nvContentPartPr>
            <p14:xfrm>
              <a:off x="5342859" y="5055289"/>
              <a:ext cx="214200" cy="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079A1D-F4C9-398D-8235-F9ACF9F15B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3859" y="5046649"/>
                <a:ext cx="231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CDC72B8-75EC-988F-E35C-C8398406ED15}"/>
                  </a:ext>
                </a:extLst>
              </p14:cNvPr>
              <p14:cNvContentPartPr/>
              <p14:nvPr/>
            </p14:nvContentPartPr>
            <p14:xfrm>
              <a:off x="5880699" y="5486209"/>
              <a:ext cx="360" cy="178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CDC72B8-75EC-988F-E35C-C8398406ED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71699" y="5477209"/>
                <a:ext cx="180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61AD672-4BEC-98ED-07FA-0215CAF11D6E}"/>
                  </a:ext>
                </a:extLst>
              </p14:cNvPr>
              <p14:cNvContentPartPr/>
              <p14:nvPr/>
            </p14:nvContentPartPr>
            <p14:xfrm>
              <a:off x="6310899" y="5459209"/>
              <a:ext cx="360" cy="18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61AD672-4BEC-98ED-07FA-0215CAF11D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2259" y="5450209"/>
                <a:ext cx="18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B450B6-1149-7319-8597-5DCBCD0CF565}"/>
                  </a:ext>
                </a:extLst>
              </p14:cNvPr>
              <p14:cNvContentPartPr/>
              <p14:nvPr/>
            </p14:nvContentPartPr>
            <p14:xfrm>
              <a:off x="6832539" y="5459209"/>
              <a:ext cx="16560" cy="17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B450B6-1149-7319-8597-5DCBCD0CF5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3899" y="5450209"/>
                <a:ext cx="342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F03263-547F-3E5F-ED7B-B10BF627792A}"/>
                  </a:ext>
                </a:extLst>
              </p14:cNvPr>
              <p14:cNvContentPartPr/>
              <p14:nvPr/>
            </p14:nvContentPartPr>
            <p14:xfrm>
              <a:off x="5593779" y="4975009"/>
              <a:ext cx="7200" cy="54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F03263-547F-3E5F-ED7B-B10BF62779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5139" y="4966009"/>
                <a:ext cx="24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EDED1C-CCE5-E343-A9AF-6EF805ED2867}"/>
                  </a:ext>
                </a:extLst>
              </p14:cNvPr>
              <p14:cNvContentPartPr/>
              <p14:nvPr/>
            </p14:nvContentPartPr>
            <p14:xfrm>
              <a:off x="5620779" y="4544809"/>
              <a:ext cx="96480" cy="95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EDED1C-CCE5-E343-A9AF-6EF805ED28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11779" y="4535809"/>
                <a:ext cx="114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959404-A864-8129-90DA-1D9BAF3E868F}"/>
                  </a:ext>
                </a:extLst>
              </p14:cNvPr>
              <p14:cNvContentPartPr/>
              <p14:nvPr/>
            </p14:nvContentPartPr>
            <p14:xfrm>
              <a:off x="5593779" y="3952609"/>
              <a:ext cx="102600" cy="124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959404-A864-8129-90DA-1D9BAF3E86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85139" y="3943609"/>
                <a:ext cx="120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BD8E48-8C06-4F60-7393-6C8C98E4D689}"/>
                  </a:ext>
                </a:extLst>
              </p14:cNvPr>
              <p14:cNvContentPartPr/>
              <p14:nvPr/>
            </p14:nvContentPartPr>
            <p14:xfrm>
              <a:off x="5880339" y="5728129"/>
              <a:ext cx="9720" cy="42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BD8E48-8C06-4F60-7393-6C8C98E4D68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1339" y="5719129"/>
                <a:ext cx="273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94FE903-9A70-482C-BD4B-6C9DD5F317B7}"/>
                  </a:ext>
                </a:extLst>
              </p14:cNvPr>
              <p14:cNvContentPartPr/>
              <p14:nvPr/>
            </p14:nvContentPartPr>
            <p14:xfrm>
              <a:off x="6229899" y="5696089"/>
              <a:ext cx="88560" cy="10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94FE903-9A70-482C-BD4B-6C9DD5F317B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20899" y="5687089"/>
                <a:ext cx="106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FEE6EC3-464B-4D89-C018-9DF21648D306}"/>
                  </a:ext>
                </a:extLst>
              </p14:cNvPr>
              <p14:cNvContentPartPr/>
              <p14:nvPr/>
            </p14:nvContentPartPr>
            <p14:xfrm>
              <a:off x="6750819" y="5656489"/>
              <a:ext cx="100080" cy="15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FEE6EC3-464B-4D89-C018-9DF21648D3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41819" y="5647489"/>
                <a:ext cx="117720" cy="17316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D215C56B-DA02-4820-9CCA-4842A2726E57}"/>
              </a:ext>
            </a:extLst>
          </p:cNvPr>
          <p:cNvSpPr txBox="1"/>
          <p:nvPr/>
        </p:nvSpPr>
        <p:spPr>
          <a:xfrm>
            <a:off x="6800859" y="758300"/>
            <a:ext cx="494860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Last test – where would NEW vector (4, 5) get categorized?</a:t>
            </a:r>
          </a:p>
          <a:p>
            <a:r>
              <a:rPr lang="en-US" dirty="0">
                <a:sym typeface="Wingdings" panose="05000000000000000000" pitchFamily="2" charset="2"/>
              </a:rPr>
              <a:t>4 &gt; 2 and so (4, 5) is +1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0F8F7D7F-C227-5141-1F90-8EA17626136C}"/>
              </a:ext>
            </a:extLst>
          </p:cNvPr>
          <p:cNvSpPr/>
          <p:nvPr/>
        </p:nvSpPr>
        <p:spPr>
          <a:xfrm>
            <a:off x="7305964" y="3316849"/>
            <a:ext cx="206460" cy="21851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4FC08343-2ECB-933B-117C-CE0AA12B414C}"/>
              </a:ext>
            </a:extLst>
          </p:cNvPr>
          <p:cNvSpPr/>
          <p:nvPr/>
        </p:nvSpPr>
        <p:spPr>
          <a:xfrm>
            <a:off x="4863654" y="5646814"/>
            <a:ext cx="206460" cy="21851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234F54-5CDE-024C-2D60-1B077A653165}"/>
              </a:ext>
            </a:extLst>
          </p:cNvPr>
          <p:cNvCxnSpPr/>
          <p:nvPr/>
        </p:nvCxnSpPr>
        <p:spPr>
          <a:xfrm>
            <a:off x="6318459" y="3152269"/>
            <a:ext cx="0" cy="29317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EF677F8-9972-6640-F89C-D8E9A8086371}"/>
                  </a:ext>
                </a:extLst>
              </p14:cNvPr>
              <p14:cNvContentPartPr/>
              <p14:nvPr/>
            </p14:nvContentPartPr>
            <p14:xfrm>
              <a:off x="1169389" y="1911645"/>
              <a:ext cx="5273280" cy="114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EF677F8-9972-6640-F89C-D8E9A808637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0389" y="1902645"/>
                <a:ext cx="5290920" cy="11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627F127-C58A-8476-C2FE-523149186175}"/>
                  </a:ext>
                </a:extLst>
              </p14:cNvPr>
              <p14:cNvContentPartPr/>
              <p14:nvPr/>
            </p14:nvContentPartPr>
            <p14:xfrm>
              <a:off x="815149" y="2877525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627F127-C58A-8476-C2FE-5231491861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6149" y="286888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7935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E6C689-159F-3ABE-C587-385C62CDC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 Margin and </a:t>
            </a:r>
            <a:br>
              <a:rPr lang="en-US" dirty="0"/>
            </a:br>
            <a:r>
              <a:rPr lang="en-US" dirty="0"/>
              <a:t>Python &amp; R Examples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158DBC-3DF6-6182-ED3E-3B18A44CC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34753611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38150"/>
            <a:ext cx="7772400" cy="838200"/>
          </a:xfrm>
        </p:spPr>
        <p:txBody>
          <a:bodyPr/>
          <a:lstStyle/>
          <a:p>
            <a:r>
              <a:rPr lang="en-US" sz="3600" dirty="0"/>
              <a:t>A </a:t>
            </a:r>
            <a:r>
              <a:rPr lang="en-US" sz="3600" u="sng" dirty="0"/>
              <a:t>Soft Margin </a:t>
            </a:r>
            <a:r>
              <a:rPr lang="en-US" sz="3600" dirty="0" err="1"/>
              <a:t>Hyperplane</a:t>
            </a:r>
            <a:r>
              <a:rPr lang="en-US" sz="3600" dirty="0"/>
              <a:t> SVM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98600"/>
            <a:ext cx="8153400" cy="5130800"/>
          </a:xfrm>
        </p:spPr>
        <p:txBody>
          <a:bodyPr>
            <a:normAutofit/>
          </a:bodyPr>
          <a:lstStyle/>
          <a:p>
            <a:r>
              <a:rPr lang="en-US" sz="2000" dirty="0"/>
              <a:t>If we minimize </a:t>
            </a:r>
            <a:r>
              <a:rPr lang="en-US" sz="2000" dirty="0" err="1">
                <a:latin typeface="Symbol" pitchFamily="18" charset="2"/>
              </a:rPr>
              <a:t>å</a:t>
            </a:r>
            <a:r>
              <a:rPr lang="en-US" sz="2000" baseline="-25000" dirty="0" err="1"/>
              <a:t>i</a:t>
            </a:r>
            <a:r>
              <a:rPr lang="en-US" sz="2000" dirty="0" err="1">
                <a:latin typeface="Symbol" pitchFamily="18" charset="2"/>
              </a:rPr>
              <a:t>x</a:t>
            </a:r>
            <a:r>
              <a:rPr lang="en-US" sz="2000" baseline="-25000" dirty="0" err="1"/>
              <a:t>i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sz="2000" dirty="0">
                <a:latin typeface="Symbol" pitchFamily="18" charset="2"/>
              </a:rPr>
              <a:t>x</a:t>
            </a:r>
            <a:r>
              <a:rPr lang="en-US" sz="2000" baseline="-25000" dirty="0"/>
              <a:t>i</a:t>
            </a:r>
            <a:r>
              <a:rPr lang="en-US" sz="2000" dirty="0"/>
              <a:t> can be computed by</a:t>
            </a:r>
          </a:p>
          <a:p>
            <a:pPr lvl="1">
              <a:buFontTx/>
              <a:buNone/>
            </a:pPr>
            <a:endParaRPr lang="en-US" sz="1800" dirty="0">
              <a:latin typeface="Symbol" pitchFamily="18" charset="2"/>
            </a:endParaRPr>
          </a:p>
          <a:p>
            <a:pPr lvl="1">
              <a:buFontTx/>
              <a:buNone/>
            </a:pPr>
            <a:r>
              <a:rPr lang="en-US" sz="1800" dirty="0">
                <a:latin typeface="Symbol" pitchFamily="18" charset="2"/>
              </a:rPr>
              <a:t>x</a:t>
            </a:r>
            <a:r>
              <a:rPr lang="en-US" sz="1800" baseline="-25000" dirty="0"/>
              <a:t>i</a:t>
            </a:r>
            <a:r>
              <a:rPr lang="en-US" sz="1800" dirty="0"/>
              <a:t> are “</a:t>
            </a:r>
            <a:r>
              <a:rPr lang="en-US" sz="1800" b="1" dirty="0"/>
              <a:t>slack variables</a:t>
            </a:r>
            <a:r>
              <a:rPr lang="en-US" sz="1800" dirty="0"/>
              <a:t>” in optimization</a:t>
            </a:r>
          </a:p>
          <a:p>
            <a:pPr lvl="1"/>
            <a:r>
              <a:rPr lang="en-US" sz="1800" dirty="0"/>
              <a:t>Note that </a:t>
            </a:r>
            <a:r>
              <a:rPr lang="en-US" sz="1800" dirty="0">
                <a:latin typeface="Symbol" pitchFamily="18" charset="2"/>
              </a:rPr>
              <a:t>x</a:t>
            </a:r>
            <a:r>
              <a:rPr lang="en-US" sz="1800" baseline="-25000" dirty="0"/>
              <a:t>i</a:t>
            </a:r>
            <a:r>
              <a:rPr lang="en-US" sz="1800" dirty="0"/>
              <a:t>=0 if there is no error for </a:t>
            </a:r>
            <a:r>
              <a:rPr lang="en-US" sz="1800" b="1" dirty="0"/>
              <a:t>x</a:t>
            </a:r>
            <a:r>
              <a:rPr lang="en-US" sz="1800" baseline="-25000" dirty="0"/>
              <a:t>i</a:t>
            </a:r>
            <a:endParaRPr lang="en-US" sz="1800" dirty="0"/>
          </a:p>
          <a:p>
            <a:pPr lvl="1">
              <a:buFontTx/>
              <a:buNone/>
            </a:pPr>
            <a:r>
              <a:rPr lang="en-US" sz="1800" dirty="0">
                <a:latin typeface="Symbol" pitchFamily="18" charset="2"/>
              </a:rPr>
              <a:t>x</a:t>
            </a:r>
            <a:r>
              <a:rPr lang="en-US" sz="1800" baseline="-25000" dirty="0"/>
              <a:t>i</a:t>
            </a:r>
            <a:r>
              <a:rPr lang="en-US" sz="1800" dirty="0"/>
              <a:t> is an upper bound of the number of errors</a:t>
            </a:r>
          </a:p>
          <a:p>
            <a:pPr lvl="1">
              <a:buFontTx/>
              <a:buNone/>
            </a:pPr>
            <a:endParaRPr lang="en-US" sz="1800" dirty="0"/>
          </a:p>
          <a:p>
            <a:pPr marL="342900" lvl="1" indent="-342900">
              <a:buFontTx/>
              <a:buChar char="•"/>
            </a:pPr>
            <a:r>
              <a:rPr lang="en-US" sz="2000" dirty="0"/>
              <a:t>We want to </a:t>
            </a:r>
            <a:r>
              <a:rPr lang="en-US" sz="2000" b="1" dirty="0"/>
              <a:t>minimize: </a:t>
            </a:r>
            <a:r>
              <a:rPr lang="en-US" sz="2000" b="1" dirty="0" err="1"/>
              <a:t>w</a:t>
            </a:r>
            <a:r>
              <a:rPr lang="en-US" sz="2000" b="1" baseline="30000" dirty="0" err="1"/>
              <a:t>T</a:t>
            </a:r>
            <a:r>
              <a:rPr lang="en-US" sz="2000" b="1" dirty="0" err="1"/>
              <a:t>w</a:t>
            </a:r>
            <a:r>
              <a:rPr lang="en-US" sz="2000" b="1" dirty="0"/>
              <a:t> + C </a:t>
            </a:r>
            <a:r>
              <a:rPr lang="en-US" sz="2000" b="1" dirty="0" err="1">
                <a:latin typeface="Symbol" pitchFamily="18" charset="2"/>
              </a:rPr>
              <a:t>å</a:t>
            </a:r>
            <a:r>
              <a:rPr lang="en-US" sz="2000" b="1" baseline="-25000" dirty="0" err="1"/>
              <a:t>i</a:t>
            </a:r>
            <a:r>
              <a:rPr lang="en-US" sz="2000" b="1" dirty="0" err="1">
                <a:latin typeface="Symbol" pitchFamily="18" charset="2"/>
              </a:rPr>
              <a:t>x</a:t>
            </a:r>
            <a:r>
              <a:rPr lang="en-US" sz="2000" b="1" baseline="-25000" dirty="0" err="1"/>
              <a:t>i</a:t>
            </a:r>
            <a:endParaRPr lang="en-US" sz="2000" b="1" dirty="0"/>
          </a:p>
          <a:p>
            <a:endParaRPr lang="en-US" sz="1100" b="1" i="1" dirty="0"/>
          </a:p>
          <a:p>
            <a:endParaRPr lang="en-US" sz="1100" b="1" i="1" dirty="0"/>
          </a:p>
          <a:p>
            <a:pPr lvl="1"/>
            <a:r>
              <a:rPr lang="en-US" sz="1800" i="1" dirty="0"/>
              <a:t>C</a:t>
            </a:r>
            <a:r>
              <a:rPr lang="en-US" sz="1800" dirty="0"/>
              <a:t> : tradeoff parameter between error and margin</a:t>
            </a:r>
          </a:p>
          <a:p>
            <a:r>
              <a:rPr lang="en-US" sz="2000" dirty="0"/>
              <a:t>The optimization problem becomes</a:t>
            </a:r>
          </a:p>
          <a:p>
            <a:pPr marL="0" lvl="1" indent="0">
              <a:buNone/>
            </a:pPr>
            <a:r>
              <a:rPr lang="en-US" sz="2000" b="1" dirty="0"/>
              <a:t>		</a:t>
            </a:r>
            <a:r>
              <a:rPr lang="en-US" sz="2000" b="1" dirty="0" err="1"/>
              <a:t>w</a:t>
            </a:r>
            <a:r>
              <a:rPr lang="en-US" sz="2000" b="1" baseline="30000" dirty="0" err="1"/>
              <a:t>T</a:t>
            </a:r>
            <a:r>
              <a:rPr lang="en-US" sz="2000" b="1" dirty="0" err="1"/>
              <a:t>w</a:t>
            </a:r>
            <a:r>
              <a:rPr lang="en-US" sz="2000" b="1" dirty="0"/>
              <a:t> + C </a:t>
            </a:r>
            <a:r>
              <a:rPr lang="en-US" sz="2000" b="1" dirty="0" err="1">
                <a:latin typeface="Symbol" pitchFamily="18" charset="2"/>
              </a:rPr>
              <a:t>å</a:t>
            </a:r>
            <a:r>
              <a:rPr lang="en-US" sz="2000" b="1" baseline="-25000" dirty="0" err="1"/>
              <a:t>i</a:t>
            </a:r>
            <a:r>
              <a:rPr lang="en-US" sz="2000" b="1" dirty="0" err="1">
                <a:latin typeface="Symbol" pitchFamily="18" charset="2"/>
              </a:rPr>
              <a:t>x</a:t>
            </a:r>
            <a:r>
              <a:rPr lang="en-US" sz="2000" b="1" baseline="-25000" dirty="0" err="1"/>
              <a:t>i</a:t>
            </a:r>
            <a:endParaRPr lang="en-US" sz="2000" b="1" dirty="0"/>
          </a:p>
        </p:txBody>
      </p:sp>
      <p:pic>
        <p:nvPicPr>
          <p:cNvPr id="983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1459" y="1447800"/>
            <a:ext cx="386512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86200" y="5991226"/>
            <a:ext cx="5943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8080376" y="6629400"/>
            <a:ext cx="2282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/>
              <a:t>Image: Martin Law Michigan State university</a:t>
            </a:r>
          </a:p>
        </p:txBody>
      </p:sp>
      <p:pic>
        <p:nvPicPr>
          <p:cNvPr id="98313" name="Picture 9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959" y="0"/>
            <a:ext cx="8763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99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4CD5-3C4D-D484-EFCB-BED28226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Kernels</a:t>
            </a:r>
          </a:p>
        </p:txBody>
      </p:sp>
      <p:pic>
        <p:nvPicPr>
          <p:cNvPr id="5" name="Content Placeholder 4" descr="Chart, map, scatter chart&#10;&#10;Description automatically generated">
            <a:extLst>
              <a:ext uri="{FF2B5EF4-FFF2-40B4-BE49-F238E27FC236}">
                <a16:creationId xmlns:a16="http://schemas.microsoft.com/office/drawing/2014/main" id="{B7863DDA-6010-6FF3-B409-F37E6A888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85" y="1027906"/>
            <a:ext cx="8588415" cy="5387982"/>
          </a:xfrm>
        </p:spPr>
      </p:pic>
    </p:spTree>
    <p:extLst>
      <p:ext uri="{BB962C8B-B14F-4D97-AF65-F5344CB8AC3E}">
        <p14:creationId xmlns:p14="http://schemas.microsoft.com/office/powerpoint/2010/main" val="36146690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056" y="735842"/>
            <a:ext cx="7024744" cy="65826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non-linear</a:t>
            </a: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4406901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 flipH="1">
            <a:off x="4406901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5105401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>
            <a:off x="5105401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7896226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H="1">
            <a:off x="7896226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6465889" y="4545014"/>
            <a:ext cx="192087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7164388" y="4545014"/>
            <a:ext cx="190500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1" name="Freeform 11"/>
          <p:cNvSpPr>
            <a:spLocks/>
          </p:cNvSpPr>
          <p:nvPr/>
        </p:nvSpPr>
        <p:spPr bwMode="auto">
          <a:xfrm>
            <a:off x="3765550" y="1744664"/>
            <a:ext cx="4883150" cy="3419475"/>
          </a:xfrm>
          <a:custGeom>
            <a:avLst/>
            <a:gdLst/>
            <a:ahLst/>
            <a:cxnLst>
              <a:cxn ang="0">
                <a:pos x="43" y="106"/>
              </a:cxn>
              <a:cxn ang="0">
                <a:pos x="128" y="312"/>
              </a:cxn>
              <a:cxn ang="0">
                <a:pos x="220" y="503"/>
              </a:cxn>
              <a:cxn ang="0">
                <a:pos x="305" y="687"/>
              </a:cxn>
              <a:cxn ang="0">
                <a:pos x="390" y="858"/>
              </a:cxn>
              <a:cxn ang="0">
                <a:pos x="482" y="1020"/>
              </a:cxn>
              <a:cxn ang="0">
                <a:pos x="567" y="1169"/>
              </a:cxn>
              <a:cxn ang="0">
                <a:pos x="660" y="1311"/>
              </a:cxn>
              <a:cxn ang="0">
                <a:pos x="745" y="1439"/>
              </a:cxn>
              <a:cxn ang="0">
                <a:pos x="830" y="1559"/>
              </a:cxn>
              <a:cxn ang="0">
                <a:pos x="922" y="1665"/>
              </a:cxn>
              <a:cxn ang="0">
                <a:pos x="1007" y="1764"/>
              </a:cxn>
              <a:cxn ang="0">
                <a:pos x="1099" y="1850"/>
              </a:cxn>
              <a:cxn ang="0">
                <a:pos x="1184" y="1927"/>
              </a:cxn>
              <a:cxn ang="0">
                <a:pos x="1269" y="1991"/>
              </a:cxn>
              <a:cxn ang="0">
                <a:pos x="1361" y="2048"/>
              </a:cxn>
              <a:cxn ang="0">
                <a:pos x="1446" y="2090"/>
              </a:cxn>
              <a:cxn ang="0">
                <a:pos x="1538" y="2119"/>
              </a:cxn>
              <a:cxn ang="0">
                <a:pos x="1623" y="2140"/>
              </a:cxn>
              <a:cxn ang="0">
                <a:pos x="1708" y="2154"/>
              </a:cxn>
              <a:cxn ang="0">
                <a:pos x="1801" y="2154"/>
              </a:cxn>
              <a:cxn ang="0">
                <a:pos x="1886" y="2140"/>
              </a:cxn>
              <a:cxn ang="0">
                <a:pos x="1978" y="2119"/>
              </a:cxn>
              <a:cxn ang="0">
                <a:pos x="2063" y="2090"/>
              </a:cxn>
              <a:cxn ang="0">
                <a:pos x="2148" y="2048"/>
              </a:cxn>
              <a:cxn ang="0">
                <a:pos x="2240" y="1991"/>
              </a:cxn>
              <a:cxn ang="0">
                <a:pos x="2325" y="1927"/>
              </a:cxn>
              <a:cxn ang="0">
                <a:pos x="2417" y="1850"/>
              </a:cxn>
              <a:cxn ang="0">
                <a:pos x="2502" y="1764"/>
              </a:cxn>
              <a:cxn ang="0">
                <a:pos x="2587" y="1665"/>
              </a:cxn>
              <a:cxn ang="0">
                <a:pos x="2679" y="1559"/>
              </a:cxn>
              <a:cxn ang="0">
                <a:pos x="2765" y="1439"/>
              </a:cxn>
              <a:cxn ang="0">
                <a:pos x="2857" y="1311"/>
              </a:cxn>
              <a:cxn ang="0">
                <a:pos x="2942" y="1169"/>
              </a:cxn>
              <a:cxn ang="0">
                <a:pos x="3027" y="1020"/>
              </a:cxn>
            </a:cxnLst>
            <a:rect l="0" t="0" r="r" b="b"/>
            <a:pathLst>
              <a:path w="3076" h="2154">
                <a:moveTo>
                  <a:pt x="0" y="0"/>
                </a:moveTo>
                <a:lnTo>
                  <a:pt x="43" y="106"/>
                </a:lnTo>
                <a:lnTo>
                  <a:pt x="85" y="213"/>
                </a:lnTo>
                <a:lnTo>
                  <a:pt x="128" y="312"/>
                </a:lnTo>
                <a:lnTo>
                  <a:pt x="170" y="411"/>
                </a:lnTo>
                <a:lnTo>
                  <a:pt x="220" y="503"/>
                </a:lnTo>
                <a:lnTo>
                  <a:pt x="263" y="595"/>
                </a:lnTo>
                <a:lnTo>
                  <a:pt x="305" y="687"/>
                </a:lnTo>
                <a:lnTo>
                  <a:pt x="348" y="772"/>
                </a:lnTo>
                <a:lnTo>
                  <a:pt x="390" y="858"/>
                </a:lnTo>
                <a:lnTo>
                  <a:pt x="440" y="943"/>
                </a:lnTo>
                <a:lnTo>
                  <a:pt x="482" y="1020"/>
                </a:lnTo>
                <a:lnTo>
                  <a:pt x="525" y="1098"/>
                </a:lnTo>
                <a:lnTo>
                  <a:pt x="567" y="1169"/>
                </a:lnTo>
                <a:lnTo>
                  <a:pt x="610" y="1247"/>
                </a:lnTo>
                <a:lnTo>
                  <a:pt x="660" y="1311"/>
                </a:lnTo>
                <a:lnTo>
                  <a:pt x="702" y="1382"/>
                </a:lnTo>
                <a:lnTo>
                  <a:pt x="745" y="1439"/>
                </a:lnTo>
                <a:lnTo>
                  <a:pt x="787" y="1502"/>
                </a:lnTo>
                <a:lnTo>
                  <a:pt x="830" y="1559"/>
                </a:lnTo>
                <a:lnTo>
                  <a:pt x="879" y="1616"/>
                </a:lnTo>
                <a:lnTo>
                  <a:pt x="922" y="1665"/>
                </a:lnTo>
                <a:lnTo>
                  <a:pt x="964" y="1715"/>
                </a:lnTo>
                <a:lnTo>
                  <a:pt x="1007" y="1764"/>
                </a:lnTo>
                <a:lnTo>
                  <a:pt x="1049" y="1807"/>
                </a:lnTo>
                <a:lnTo>
                  <a:pt x="1099" y="1850"/>
                </a:lnTo>
                <a:lnTo>
                  <a:pt x="1141" y="1892"/>
                </a:lnTo>
                <a:lnTo>
                  <a:pt x="1184" y="1927"/>
                </a:lnTo>
                <a:lnTo>
                  <a:pt x="1227" y="1963"/>
                </a:lnTo>
                <a:lnTo>
                  <a:pt x="1269" y="1991"/>
                </a:lnTo>
                <a:lnTo>
                  <a:pt x="1319" y="2020"/>
                </a:lnTo>
                <a:lnTo>
                  <a:pt x="1361" y="2048"/>
                </a:lnTo>
                <a:lnTo>
                  <a:pt x="1404" y="2069"/>
                </a:lnTo>
                <a:lnTo>
                  <a:pt x="1446" y="2090"/>
                </a:lnTo>
                <a:lnTo>
                  <a:pt x="1489" y="2105"/>
                </a:lnTo>
                <a:lnTo>
                  <a:pt x="1538" y="2119"/>
                </a:lnTo>
                <a:lnTo>
                  <a:pt x="1581" y="2133"/>
                </a:lnTo>
                <a:lnTo>
                  <a:pt x="1623" y="2140"/>
                </a:lnTo>
                <a:lnTo>
                  <a:pt x="1666" y="2147"/>
                </a:lnTo>
                <a:lnTo>
                  <a:pt x="1708" y="2154"/>
                </a:lnTo>
                <a:lnTo>
                  <a:pt x="1758" y="2154"/>
                </a:lnTo>
                <a:lnTo>
                  <a:pt x="1801" y="2154"/>
                </a:lnTo>
                <a:lnTo>
                  <a:pt x="1843" y="2147"/>
                </a:lnTo>
                <a:lnTo>
                  <a:pt x="1886" y="2140"/>
                </a:lnTo>
                <a:lnTo>
                  <a:pt x="1928" y="2133"/>
                </a:lnTo>
                <a:lnTo>
                  <a:pt x="1978" y="2119"/>
                </a:lnTo>
                <a:lnTo>
                  <a:pt x="2020" y="2105"/>
                </a:lnTo>
                <a:lnTo>
                  <a:pt x="2063" y="2090"/>
                </a:lnTo>
                <a:lnTo>
                  <a:pt x="2105" y="2069"/>
                </a:lnTo>
                <a:lnTo>
                  <a:pt x="2148" y="2048"/>
                </a:lnTo>
                <a:lnTo>
                  <a:pt x="2198" y="2020"/>
                </a:lnTo>
                <a:lnTo>
                  <a:pt x="2240" y="1991"/>
                </a:lnTo>
                <a:lnTo>
                  <a:pt x="2283" y="1963"/>
                </a:lnTo>
                <a:lnTo>
                  <a:pt x="2325" y="1927"/>
                </a:lnTo>
                <a:lnTo>
                  <a:pt x="2368" y="1892"/>
                </a:lnTo>
                <a:lnTo>
                  <a:pt x="2417" y="1850"/>
                </a:lnTo>
                <a:lnTo>
                  <a:pt x="2460" y="1807"/>
                </a:lnTo>
                <a:lnTo>
                  <a:pt x="2502" y="1764"/>
                </a:lnTo>
                <a:lnTo>
                  <a:pt x="2545" y="1715"/>
                </a:lnTo>
                <a:lnTo>
                  <a:pt x="2587" y="1665"/>
                </a:lnTo>
                <a:lnTo>
                  <a:pt x="2637" y="1616"/>
                </a:lnTo>
                <a:lnTo>
                  <a:pt x="2679" y="1559"/>
                </a:lnTo>
                <a:lnTo>
                  <a:pt x="2722" y="1502"/>
                </a:lnTo>
                <a:lnTo>
                  <a:pt x="2765" y="1439"/>
                </a:lnTo>
                <a:lnTo>
                  <a:pt x="2807" y="1382"/>
                </a:lnTo>
                <a:lnTo>
                  <a:pt x="2857" y="1311"/>
                </a:lnTo>
                <a:lnTo>
                  <a:pt x="2899" y="1247"/>
                </a:lnTo>
                <a:lnTo>
                  <a:pt x="2942" y="1169"/>
                </a:lnTo>
                <a:lnTo>
                  <a:pt x="2984" y="1098"/>
                </a:lnTo>
                <a:lnTo>
                  <a:pt x="3027" y="1020"/>
                </a:lnTo>
                <a:lnTo>
                  <a:pt x="3076" y="943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3787375" y="4635738"/>
            <a:ext cx="4883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062435" y="2167792"/>
            <a:ext cx="3196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Value of discriminant function</a:t>
            </a:r>
          </a:p>
          <a:p>
            <a:endParaRPr lang="en-US" dirty="0">
              <a:latin typeface="Tahoma" pitchFamily="34" charset="0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267200" y="464820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5029200" y="464820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400800" y="464820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086600" y="464820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7802563" y="464820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6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5486400" y="34671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7645400" y="34544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6003926" y="3538538"/>
            <a:ext cx="869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class 2</a:t>
            </a: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8358189" y="3505200"/>
            <a:ext cx="869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class 1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3352801" y="3505200"/>
            <a:ext cx="869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class 1</a:t>
            </a:r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H="1">
            <a:off x="4419600" y="3810000"/>
            <a:ext cx="10668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>
            <a:off x="7620000" y="3810000"/>
            <a:ext cx="8382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5486400" y="4038600"/>
            <a:ext cx="21336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8385176" y="6621463"/>
            <a:ext cx="2282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Image: Martin Law Michigan State university</a:t>
            </a:r>
          </a:p>
        </p:txBody>
      </p:sp>
      <p:pic>
        <p:nvPicPr>
          <p:cNvPr id="102429" name="Picture 29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792" y="0"/>
            <a:ext cx="8763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5349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1908175" y="491067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sz="4200" dirty="0">
                <a:solidFill>
                  <a:schemeClr val="tx2"/>
                </a:solidFill>
                <a:latin typeface="Garamond" charset="0"/>
              </a:rPr>
              <a:t>Non-linear SVMs:  Feature spaces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1905000" y="1436688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altLang="zh-CN" sz="2400" dirty="0"/>
              <a:t>General idea:   the original input space can always be </a:t>
            </a:r>
            <a:r>
              <a:rPr lang="en-US" altLang="zh-CN" sz="2400" b="1" dirty="0"/>
              <a:t>mapped to some higher-dimensional feature space </a:t>
            </a:r>
            <a:r>
              <a:rPr lang="en-US" altLang="zh-CN" sz="2400" dirty="0"/>
              <a:t>where the training set is separable:</a:t>
            </a:r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 flipV="1">
            <a:off x="3592513" y="2928938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 flipV="1">
            <a:off x="1971676" y="4540251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8" name="AutoShape 8"/>
          <p:cNvSpPr>
            <a:spLocks noChangeArrowheads="1"/>
          </p:cNvSpPr>
          <p:nvPr/>
        </p:nvSpPr>
        <p:spPr bwMode="auto">
          <a:xfrm>
            <a:off x="3622675" y="3760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AutoShape 9"/>
          <p:cNvSpPr>
            <a:spLocks noChangeArrowheads="1"/>
          </p:cNvSpPr>
          <p:nvPr/>
        </p:nvSpPr>
        <p:spPr bwMode="auto">
          <a:xfrm>
            <a:off x="3048000" y="411797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AutoShape 10"/>
          <p:cNvSpPr>
            <a:spLocks noChangeArrowheads="1"/>
          </p:cNvSpPr>
          <p:nvPr/>
        </p:nvSpPr>
        <p:spPr bwMode="auto">
          <a:xfrm>
            <a:off x="3200400" y="466407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AutoShape 11"/>
          <p:cNvSpPr>
            <a:spLocks noChangeArrowheads="1"/>
          </p:cNvSpPr>
          <p:nvPr/>
        </p:nvSpPr>
        <p:spPr bwMode="auto">
          <a:xfrm>
            <a:off x="3733800" y="514032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AutoShape 12"/>
          <p:cNvSpPr>
            <a:spLocks noChangeArrowheads="1"/>
          </p:cNvSpPr>
          <p:nvPr/>
        </p:nvSpPr>
        <p:spPr bwMode="auto">
          <a:xfrm>
            <a:off x="3314700" y="380682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3" name="AutoShape 13"/>
          <p:cNvSpPr>
            <a:spLocks noChangeArrowheads="1"/>
          </p:cNvSpPr>
          <p:nvPr/>
        </p:nvSpPr>
        <p:spPr bwMode="auto">
          <a:xfrm>
            <a:off x="2819400" y="443547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4" name="AutoShape 14"/>
          <p:cNvSpPr>
            <a:spLocks noChangeArrowheads="1"/>
          </p:cNvSpPr>
          <p:nvPr/>
        </p:nvSpPr>
        <p:spPr bwMode="auto">
          <a:xfrm>
            <a:off x="3238500" y="517842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5" name="AutoShape 15"/>
          <p:cNvSpPr>
            <a:spLocks noChangeArrowheads="1"/>
          </p:cNvSpPr>
          <p:nvPr/>
        </p:nvSpPr>
        <p:spPr bwMode="auto">
          <a:xfrm>
            <a:off x="3733800" y="420687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6" name="AutoShape 16"/>
          <p:cNvSpPr>
            <a:spLocks noChangeArrowheads="1"/>
          </p:cNvSpPr>
          <p:nvPr/>
        </p:nvSpPr>
        <p:spPr bwMode="auto">
          <a:xfrm>
            <a:off x="4635500" y="419417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7" name="AutoShape 17"/>
          <p:cNvSpPr>
            <a:spLocks noChangeArrowheads="1"/>
          </p:cNvSpPr>
          <p:nvPr/>
        </p:nvSpPr>
        <p:spPr bwMode="auto">
          <a:xfrm>
            <a:off x="4495800" y="54070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AutoShape 18"/>
          <p:cNvSpPr>
            <a:spLocks noChangeArrowheads="1"/>
          </p:cNvSpPr>
          <p:nvPr/>
        </p:nvSpPr>
        <p:spPr bwMode="auto">
          <a:xfrm>
            <a:off x="2247900" y="432117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9" name="AutoShape 19"/>
          <p:cNvSpPr>
            <a:spLocks noChangeArrowheads="1"/>
          </p:cNvSpPr>
          <p:nvPr/>
        </p:nvSpPr>
        <p:spPr bwMode="auto">
          <a:xfrm>
            <a:off x="3759200" y="57753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0" name="AutoShape 20"/>
          <p:cNvSpPr>
            <a:spLocks noChangeArrowheads="1"/>
          </p:cNvSpPr>
          <p:nvPr/>
        </p:nvSpPr>
        <p:spPr bwMode="auto">
          <a:xfrm>
            <a:off x="4724400" y="493077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1" name="AutoShape 21"/>
          <p:cNvSpPr>
            <a:spLocks noChangeArrowheads="1"/>
          </p:cNvSpPr>
          <p:nvPr/>
        </p:nvSpPr>
        <p:spPr bwMode="auto">
          <a:xfrm>
            <a:off x="2787650" y="54705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2" name="AutoShape 22"/>
          <p:cNvSpPr>
            <a:spLocks noChangeArrowheads="1"/>
          </p:cNvSpPr>
          <p:nvPr/>
        </p:nvSpPr>
        <p:spPr bwMode="auto">
          <a:xfrm>
            <a:off x="2476500" y="49879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3" name="AutoShape 23"/>
          <p:cNvSpPr>
            <a:spLocks noChangeArrowheads="1"/>
          </p:cNvSpPr>
          <p:nvPr/>
        </p:nvSpPr>
        <p:spPr bwMode="auto">
          <a:xfrm>
            <a:off x="2533650" y="34639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4" name="AutoShape 24"/>
          <p:cNvSpPr>
            <a:spLocks noChangeArrowheads="1"/>
          </p:cNvSpPr>
          <p:nvPr/>
        </p:nvSpPr>
        <p:spPr bwMode="auto">
          <a:xfrm>
            <a:off x="4029075" y="4598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5" name="AutoShape 25"/>
          <p:cNvSpPr>
            <a:spLocks noChangeArrowheads="1"/>
          </p:cNvSpPr>
          <p:nvPr/>
        </p:nvSpPr>
        <p:spPr bwMode="auto">
          <a:xfrm>
            <a:off x="3648075" y="4732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6" name="AutoShape 26"/>
          <p:cNvSpPr>
            <a:spLocks noChangeArrowheads="1"/>
          </p:cNvSpPr>
          <p:nvPr/>
        </p:nvSpPr>
        <p:spPr bwMode="auto">
          <a:xfrm>
            <a:off x="3933825" y="3494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7" name="Oval 27"/>
          <p:cNvSpPr>
            <a:spLocks noChangeArrowheads="1"/>
          </p:cNvSpPr>
          <p:nvPr/>
        </p:nvSpPr>
        <p:spPr bwMode="auto">
          <a:xfrm>
            <a:off x="2638425" y="3579813"/>
            <a:ext cx="1885950" cy="1905000"/>
          </a:xfrm>
          <a:prstGeom prst="ellips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8" name="AutoShape 28"/>
          <p:cNvSpPr>
            <a:spLocks noChangeArrowheads="1"/>
          </p:cNvSpPr>
          <p:nvPr/>
        </p:nvSpPr>
        <p:spPr bwMode="auto">
          <a:xfrm>
            <a:off x="2686050" y="36163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9" name="AutoShape 29"/>
          <p:cNvSpPr>
            <a:spLocks noChangeArrowheads="1"/>
          </p:cNvSpPr>
          <p:nvPr/>
        </p:nvSpPr>
        <p:spPr bwMode="auto">
          <a:xfrm>
            <a:off x="4610100" y="359727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0" name="Line 30"/>
          <p:cNvSpPr>
            <a:spLocks noChangeShapeType="1"/>
          </p:cNvSpPr>
          <p:nvPr/>
        </p:nvSpPr>
        <p:spPr bwMode="auto">
          <a:xfrm flipH="1" flipV="1">
            <a:off x="7631113" y="2681288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1" name="Line 31"/>
          <p:cNvSpPr>
            <a:spLocks noChangeShapeType="1"/>
          </p:cNvSpPr>
          <p:nvPr/>
        </p:nvSpPr>
        <p:spPr bwMode="auto">
          <a:xfrm>
            <a:off x="7600951" y="4768851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2" name="AutoShape 32"/>
          <p:cNvSpPr>
            <a:spLocks noChangeArrowheads="1"/>
          </p:cNvSpPr>
          <p:nvPr/>
        </p:nvSpPr>
        <p:spPr bwMode="auto">
          <a:xfrm>
            <a:off x="7899400" y="41322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3" name="AutoShape 33"/>
          <p:cNvSpPr>
            <a:spLocks noChangeArrowheads="1"/>
          </p:cNvSpPr>
          <p:nvPr/>
        </p:nvSpPr>
        <p:spPr bwMode="auto">
          <a:xfrm>
            <a:off x="7324725" y="448945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4" name="AutoShape 34"/>
          <p:cNvSpPr>
            <a:spLocks noChangeArrowheads="1"/>
          </p:cNvSpPr>
          <p:nvPr/>
        </p:nvSpPr>
        <p:spPr bwMode="auto">
          <a:xfrm>
            <a:off x="7705725" y="504507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5" name="AutoShape 35"/>
          <p:cNvSpPr>
            <a:spLocks noChangeArrowheads="1"/>
          </p:cNvSpPr>
          <p:nvPr/>
        </p:nvSpPr>
        <p:spPr bwMode="auto">
          <a:xfrm>
            <a:off x="8524875" y="504507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6" name="AutoShape 36"/>
          <p:cNvSpPr>
            <a:spLocks noChangeArrowheads="1"/>
          </p:cNvSpPr>
          <p:nvPr/>
        </p:nvSpPr>
        <p:spPr bwMode="auto">
          <a:xfrm>
            <a:off x="7591425" y="417830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7" name="AutoShape 37"/>
          <p:cNvSpPr>
            <a:spLocks noChangeArrowheads="1"/>
          </p:cNvSpPr>
          <p:nvPr/>
        </p:nvSpPr>
        <p:spPr bwMode="auto">
          <a:xfrm>
            <a:off x="7800975" y="445452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8" name="AutoShape 38"/>
          <p:cNvSpPr>
            <a:spLocks noChangeArrowheads="1"/>
          </p:cNvSpPr>
          <p:nvPr/>
        </p:nvSpPr>
        <p:spPr bwMode="auto">
          <a:xfrm>
            <a:off x="8029575" y="508317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9" name="AutoShape 39"/>
          <p:cNvSpPr>
            <a:spLocks noChangeArrowheads="1"/>
          </p:cNvSpPr>
          <p:nvPr/>
        </p:nvSpPr>
        <p:spPr bwMode="auto">
          <a:xfrm>
            <a:off x="8010525" y="457835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0" name="AutoShape 40"/>
          <p:cNvSpPr>
            <a:spLocks noChangeArrowheads="1"/>
          </p:cNvSpPr>
          <p:nvPr/>
        </p:nvSpPr>
        <p:spPr bwMode="auto">
          <a:xfrm>
            <a:off x="9617075" y="42132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1" name="AutoShape 41"/>
          <p:cNvSpPr>
            <a:spLocks noChangeArrowheads="1"/>
          </p:cNvSpPr>
          <p:nvPr/>
        </p:nvSpPr>
        <p:spPr bwMode="auto">
          <a:xfrm>
            <a:off x="9477375" y="542607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2" name="AutoShape 42"/>
          <p:cNvSpPr>
            <a:spLocks noChangeArrowheads="1"/>
          </p:cNvSpPr>
          <p:nvPr/>
        </p:nvSpPr>
        <p:spPr bwMode="auto">
          <a:xfrm>
            <a:off x="9001125" y="317817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3" name="AutoShape 43"/>
          <p:cNvSpPr>
            <a:spLocks noChangeArrowheads="1"/>
          </p:cNvSpPr>
          <p:nvPr/>
        </p:nvSpPr>
        <p:spPr bwMode="auto">
          <a:xfrm>
            <a:off x="9007475" y="44418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4" name="AutoShape 44"/>
          <p:cNvSpPr>
            <a:spLocks noChangeArrowheads="1"/>
          </p:cNvSpPr>
          <p:nvPr/>
        </p:nvSpPr>
        <p:spPr bwMode="auto">
          <a:xfrm>
            <a:off x="9705975" y="49498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5" name="AutoShape 45"/>
          <p:cNvSpPr>
            <a:spLocks noChangeArrowheads="1"/>
          </p:cNvSpPr>
          <p:nvPr/>
        </p:nvSpPr>
        <p:spPr bwMode="auto">
          <a:xfrm>
            <a:off x="8531225" y="388937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6" name="AutoShape 46"/>
          <p:cNvSpPr>
            <a:spLocks noChangeArrowheads="1"/>
          </p:cNvSpPr>
          <p:nvPr/>
        </p:nvSpPr>
        <p:spPr bwMode="auto">
          <a:xfrm>
            <a:off x="9134475" y="512127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7" name="AutoShape 47"/>
          <p:cNvSpPr>
            <a:spLocks noChangeArrowheads="1"/>
          </p:cNvSpPr>
          <p:nvPr/>
        </p:nvSpPr>
        <p:spPr bwMode="auto">
          <a:xfrm>
            <a:off x="8924925" y="33877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8" name="AutoShape 48"/>
          <p:cNvSpPr>
            <a:spLocks noChangeArrowheads="1"/>
          </p:cNvSpPr>
          <p:nvPr/>
        </p:nvSpPr>
        <p:spPr bwMode="auto">
          <a:xfrm>
            <a:off x="7534275" y="48942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9" name="AutoShape 49"/>
          <p:cNvSpPr>
            <a:spLocks noChangeArrowheads="1"/>
          </p:cNvSpPr>
          <p:nvPr/>
        </p:nvSpPr>
        <p:spPr bwMode="auto">
          <a:xfrm>
            <a:off x="7153275" y="5027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0" name="AutoShape 50"/>
          <p:cNvSpPr>
            <a:spLocks noChangeArrowheads="1"/>
          </p:cNvSpPr>
          <p:nvPr/>
        </p:nvSpPr>
        <p:spPr bwMode="auto">
          <a:xfrm>
            <a:off x="8915400" y="3513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1" name="AutoShape 51"/>
          <p:cNvSpPr>
            <a:spLocks noChangeArrowheads="1"/>
          </p:cNvSpPr>
          <p:nvPr/>
        </p:nvSpPr>
        <p:spPr bwMode="auto">
          <a:xfrm>
            <a:off x="8467725" y="30448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2" name="AutoShape 52"/>
          <p:cNvSpPr>
            <a:spLocks noChangeArrowheads="1"/>
          </p:cNvSpPr>
          <p:nvPr/>
        </p:nvSpPr>
        <p:spPr bwMode="auto">
          <a:xfrm>
            <a:off x="9591675" y="361632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3" name="Line 53"/>
          <p:cNvSpPr>
            <a:spLocks noChangeShapeType="1"/>
          </p:cNvSpPr>
          <p:nvPr/>
        </p:nvSpPr>
        <p:spPr bwMode="auto">
          <a:xfrm flipH="1">
            <a:off x="6383338" y="4770438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4" name="Line 54"/>
          <p:cNvSpPr>
            <a:spLocks noChangeShapeType="1"/>
          </p:cNvSpPr>
          <p:nvPr/>
        </p:nvSpPr>
        <p:spPr bwMode="auto">
          <a:xfrm>
            <a:off x="7620000" y="3417888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5" name="Line 55"/>
          <p:cNvSpPr>
            <a:spLocks noChangeShapeType="1"/>
          </p:cNvSpPr>
          <p:nvPr/>
        </p:nvSpPr>
        <p:spPr bwMode="auto">
          <a:xfrm flipV="1">
            <a:off x="7848600" y="4789488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6" name="Line 56"/>
          <p:cNvSpPr>
            <a:spLocks noChangeShapeType="1"/>
          </p:cNvSpPr>
          <p:nvPr/>
        </p:nvSpPr>
        <p:spPr bwMode="auto">
          <a:xfrm flipV="1">
            <a:off x="6153150" y="3455988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7" name="Line 57"/>
          <p:cNvSpPr>
            <a:spLocks noChangeShapeType="1"/>
          </p:cNvSpPr>
          <p:nvPr/>
        </p:nvSpPr>
        <p:spPr bwMode="auto">
          <a:xfrm>
            <a:off x="6134100" y="4294188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8" name="AutoShape 58"/>
          <p:cNvSpPr>
            <a:spLocks noChangeArrowheads="1"/>
          </p:cNvSpPr>
          <p:nvPr/>
        </p:nvSpPr>
        <p:spPr bwMode="auto">
          <a:xfrm>
            <a:off x="5105400" y="2732088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9" name="Text Box 59"/>
          <p:cNvSpPr txBox="1">
            <a:spLocks noChangeArrowheads="1"/>
          </p:cNvSpPr>
          <p:nvPr/>
        </p:nvSpPr>
        <p:spPr bwMode="auto">
          <a:xfrm>
            <a:off x="5105400" y="3417889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>
                <a:latin typeface="Times New Roman" charset="0"/>
                <a:cs typeface="Times New Roman" charset="0"/>
              </a:rPr>
              <a:t>Φ</a:t>
            </a:r>
            <a:r>
              <a:rPr lang="en-US" altLang="zh-CN" sz="2000">
                <a:latin typeface="Times New Roman" charset="0"/>
                <a:cs typeface="Times New Roman" charset="0"/>
              </a:rPr>
              <a:t>:  </a:t>
            </a:r>
            <a:r>
              <a:rPr lang="en-US" altLang="zh-CN" sz="2000" b="1">
                <a:latin typeface="Times New Roman" charset="0"/>
                <a:cs typeface="Times New Roman" charset="0"/>
              </a:rPr>
              <a:t>x</a:t>
            </a:r>
            <a:r>
              <a:rPr lang="en-US" altLang="zh-CN" sz="2000" b="1" baseline="-25000">
                <a:latin typeface="Times New Roman" charset="0"/>
                <a:cs typeface="Times New Roman" charset="0"/>
              </a:rPr>
              <a:t> </a:t>
            </a:r>
            <a:r>
              <a:rPr lang="en-US" altLang="zh-CN" sz="2000" b="1">
                <a:latin typeface="Times New Roman" charset="0"/>
                <a:cs typeface="Times New Roman" charset="0"/>
              </a:rPr>
              <a:t>→</a:t>
            </a:r>
            <a:r>
              <a:rPr lang="en-US" altLang="zh-CN" sz="2000">
                <a:latin typeface="Times New Roman" charset="0"/>
                <a:cs typeface="Times New Roman" charset="0"/>
              </a:rPr>
              <a:t> </a:t>
            </a:r>
            <a:r>
              <a:rPr lang="el-GR" sz="2000">
                <a:latin typeface="Times New Roman" charset="0"/>
                <a:cs typeface="Times New Roman" charset="0"/>
              </a:rPr>
              <a:t>φ</a:t>
            </a:r>
            <a:r>
              <a:rPr lang="en-US" altLang="zh-CN" sz="2000">
                <a:latin typeface="Times New Roman" charset="0"/>
                <a:cs typeface="Times New Roman" charset="0"/>
              </a:rPr>
              <a:t>(</a:t>
            </a:r>
            <a:r>
              <a:rPr lang="en-US" altLang="zh-CN" sz="2000" b="1">
                <a:latin typeface="Times New Roman" charset="0"/>
                <a:cs typeface="Times New Roman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46754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762000"/>
          </a:xfrm>
        </p:spPr>
        <p:txBody>
          <a:bodyPr/>
          <a:lstStyle/>
          <a:p>
            <a:r>
              <a:rPr lang="en-US" sz="3600" dirty="0"/>
              <a:t>Using Python 3 </a:t>
            </a:r>
            <a:r>
              <a:rPr lang="en-US" sz="3600" dirty="0" err="1"/>
              <a:t>scikit</a:t>
            </a:r>
            <a:r>
              <a:rPr lang="en-US" sz="3600" dirty="0"/>
              <a:t>-learn: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85900"/>
            <a:ext cx="7772400" cy="4838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http://scikit-learn.org/stable/modules/svm.html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SVM:</a:t>
            </a:r>
          </a:p>
          <a:p>
            <a:pPr marL="514350" indent="-514350">
              <a:buAutoNum type="arabicParenR"/>
            </a:pPr>
            <a:r>
              <a:rPr lang="en-US" sz="2000" dirty="0"/>
              <a:t>supervised learning method</a:t>
            </a:r>
          </a:p>
          <a:p>
            <a:pPr marL="514350" indent="-514350">
              <a:buAutoNum type="arabicParenR"/>
            </a:pPr>
            <a:r>
              <a:rPr lang="en-US" sz="2000" dirty="0"/>
              <a:t>for classification, regression, outlier detection</a:t>
            </a:r>
          </a:p>
          <a:p>
            <a:pPr marL="0" indent="0">
              <a:buNone/>
            </a:pPr>
            <a:r>
              <a:rPr lang="en-US" sz="2000" b="1" dirty="0"/>
              <a:t>Advantages:</a:t>
            </a:r>
          </a:p>
          <a:p>
            <a:pPr marL="514350" indent="-514350">
              <a:buAutoNum type="arabicParenR"/>
            </a:pPr>
            <a:r>
              <a:rPr lang="en-US" sz="2000" dirty="0"/>
              <a:t>Effective in high D space</a:t>
            </a:r>
          </a:p>
          <a:p>
            <a:pPr marL="514350" indent="-514350">
              <a:buAutoNum type="arabicParenR"/>
            </a:pPr>
            <a:r>
              <a:rPr lang="en-US" sz="2000" dirty="0"/>
              <a:t>Effective when dimension &gt; # samples</a:t>
            </a:r>
          </a:p>
          <a:p>
            <a:pPr marL="514350" indent="-514350">
              <a:buAutoNum type="arabicParenR"/>
            </a:pPr>
            <a:r>
              <a:rPr lang="en-US" sz="2000" dirty="0"/>
              <a:t>Uses “subset” of training data – just the “support vectors”</a:t>
            </a:r>
          </a:p>
          <a:p>
            <a:pPr marL="514350" indent="-514350">
              <a:buAutoNum type="arabicParenR"/>
            </a:pPr>
            <a:r>
              <a:rPr lang="en-US" sz="2000" dirty="0"/>
              <a:t>Allows or the use of kernel functions</a:t>
            </a:r>
          </a:p>
          <a:p>
            <a:pPr marL="0" indent="0">
              <a:buNone/>
            </a:pPr>
            <a:r>
              <a:rPr lang="en-US" sz="2000" b="1" dirty="0"/>
              <a:t>Disadvantages:</a:t>
            </a:r>
          </a:p>
          <a:p>
            <a:pPr marL="457200" indent="-457200">
              <a:buAutoNum type="arabicParenR"/>
            </a:pPr>
            <a:r>
              <a:rPr lang="en-US" sz="2000" dirty="0"/>
              <a:t>If features &gt;&gt; samples </a:t>
            </a:r>
            <a:r>
              <a:rPr lang="en-US" sz="2000" dirty="0">
                <a:sym typeface="Wingdings" panose="05000000000000000000" pitchFamily="2" charset="2"/>
              </a:rPr>
              <a:t> poor performance</a:t>
            </a:r>
          </a:p>
          <a:p>
            <a:pPr marL="457200" indent="-457200">
              <a:buAutoNum type="arabicParenR"/>
            </a:pPr>
            <a:r>
              <a:rPr lang="en-US" sz="2000" dirty="0"/>
              <a:t>No </a:t>
            </a:r>
            <a:r>
              <a:rPr lang="en-US" sz="2000" dirty="0" err="1"/>
              <a:t>prob</a:t>
            </a:r>
            <a:r>
              <a:rPr lang="en-US" sz="2000" dirty="0"/>
              <a:t> estimates – these must be “done by hand” using at least 5-fold cross validation</a:t>
            </a:r>
          </a:p>
        </p:txBody>
      </p:sp>
    </p:spTree>
    <p:extLst>
      <p:ext uri="{BB962C8B-B14F-4D97-AF65-F5344CB8AC3E}">
        <p14:creationId xmlns:p14="http://schemas.microsoft.com/office/powerpoint/2010/main" val="333431123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94030"/>
            <a:ext cx="83058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SVM Classification with </a:t>
            </a:r>
            <a:r>
              <a:rPr lang="en-US" sz="3200" dirty="0" err="1"/>
              <a:t>scikit</a:t>
            </a:r>
            <a:r>
              <a:rPr lang="en-US" sz="3200" dirty="0"/>
              <a:t>-learn: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900" y="1206500"/>
            <a:ext cx="7772400" cy="5092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sklearn.svm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SVC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numpy as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#Train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#SVC takes in two arrays 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n_samples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n_features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#This holds the training samples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([[-1, -1], [-2, -1], [-3, -4], [3,3], [1, 1], [2, 1]])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#The classes of the training data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([1, 1, 1, 2, 2, 2])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#TRAIN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the model with SVC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Fit SVM with training data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SVC(C=1, kernel="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 verbose=False)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clf.fit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(X, y)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#PREDICT - perform classification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clf.predict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([[-.8, -1]]))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clf.predict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([[.8, 1]]))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clf.predict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([[0, 0]]))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191000"/>
            <a:ext cx="1264920" cy="1370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637591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90" y="456164"/>
            <a:ext cx="7024744" cy="1143000"/>
          </a:xfrm>
        </p:spPr>
        <p:txBody>
          <a:bodyPr/>
          <a:lstStyle/>
          <a:p>
            <a:r>
              <a:rPr lang="en-US" altLang="zh-CN" dirty="0"/>
              <a:t>Properties of SVM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7273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dirty="0"/>
              <a:t>Flexibility in choosing a similarity function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Sparseness of solution when dealing with large data sets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sz="1800" dirty="0"/>
              <a:t>    </a:t>
            </a:r>
            <a:r>
              <a:rPr lang="en-US" altLang="zh-CN" sz="2000" dirty="0"/>
              <a:t>- only support vectors are used to specify the separating </a:t>
            </a:r>
            <a:r>
              <a:rPr lang="en-US" altLang="zh-CN" sz="2000" dirty="0" err="1"/>
              <a:t>hyperplane</a:t>
            </a:r>
            <a:r>
              <a:rPr lang="en-US" altLang="zh-CN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Ability to handle large feature spaces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sz="2400" dirty="0"/>
              <a:t>   </a:t>
            </a:r>
            <a:r>
              <a:rPr lang="en-US" altLang="zh-CN" sz="2000" dirty="0"/>
              <a:t>- complexity does not depend on the dimensionality of the feature space</a:t>
            </a:r>
          </a:p>
          <a:p>
            <a:pPr>
              <a:lnSpc>
                <a:spcPct val="80000"/>
              </a:lnSpc>
            </a:pPr>
            <a:r>
              <a:rPr lang="en-US" altLang="zh-CN" sz="2400" dirty="0" err="1"/>
              <a:t>Overfitting</a:t>
            </a:r>
            <a:r>
              <a:rPr lang="en-US" altLang="zh-CN" sz="2400" dirty="0"/>
              <a:t> can be controlled by soft margin approach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Nice math property: </a:t>
            </a:r>
            <a:r>
              <a:rPr lang="en-US" altLang="zh-CN" sz="2000" dirty="0"/>
              <a:t>a simple convex optimization problem which is guaranteed to converge to a single global solution</a:t>
            </a:r>
          </a:p>
        </p:txBody>
      </p:sp>
    </p:spTree>
    <p:extLst>
      <p:ext uri="{BB962C8B-B14F-4D97-AF65-F5344CB8AC3E}">
        <p14:creationId xmlns:p14="http://schemas.microsoft.com/office/powerpoint/2010/main" val="7485581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SVMs in 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13148730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19" y="1129956"/>
            <a:ext cx="9530205" cy="4681083"/>
          </a:xfrm>
        </p:spPr>
      </p:pic>
    </p:spTree>
    <p:extLst>
      <p:ext uri="{BB962C8B-B14F-4D97-AF65-F5344CB8AC3E}">
        <p14:creationId xmlns:p14="http://schemas.microsoft.com/office/powerpoint/2010/main" val="17015791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1" y="794682"/>
            <a:ext cx="10132233" cy="5201849"/>
          </a:xfrm>
        </p:spPr>
      </p:pic>
    </p:spTree>
    <p:extLst>
      <p:ext uri="{BB962C8B-B14F-4D97-AF65-F5344CB8AC3E}">
        <p14:creationId xmlns:p14="http://schemas.microsoft.com/office/powerpoint/2010/main" val="312019523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53" y="299308"/>
            <a:ext cx="7411751" cy="6196095"/>
          </a:xfrm>
        </p:spPr>
      </p:pic>
    </p:spTree>
    <p:extLst>
      <p:ext uri="{BB962C8B-B14F-4D97-AF65-F5344CB8AC3E}">
        <p14:creationId xmlns:p14="http://schemas.microsoft.com/office/powerpoint/2010/main" val="241052515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" y="1256680"/>
            <a:ext cx="9524527" cy="4116328"/>
          </a:xfrm>
        </p:spPr>
      </p:pic>
    </p:spTree>
    <p:extLst>
      <p:ext uri="{BB962C8B-B14F-4D97-AF65-F5344CB8AC3E}">
        <p14:creationId xmlns:p14="http://schemas.microsoft.com/office/powerpoint/2010/main" val="327158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89A8-814D-03D2-E0DF-D5AB1A0D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SVMs (and SVM Math)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1703-11C0-147F-997F-EA2C316A8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best way to really *understand* SVMs and how they work is to take deep exploration of the math, the process, and the goals. </a:t>
            </a:r>
          </a:p>
        </p:txBody>
      </p:sp>
    </p:spTree>
    <p:extLst>
      <p:ext uri="{BB962C8B-B14F-4D97-AF65-F5344CB8AC3E}">
        <p14:creationId xmlns:p14="http://schemas.microsoft.com/office/powerpoint/2010/main" val="30046967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46" y="669784"/>
            <a:ext cx="5889645" cy="5805081"/>
          </a:xfrm>
        </p:spPr>
      </p:pic>
    </p:spTree>
    <p:extLst>
      <p:ext uri="{BB962C8B-B14F-4D97-AF65-F5344CB8AC3E}">
        <p14:creationId xmlns:p14="http://schemas.microsoft.com/office/powerpoint/2010/main" val="24258305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20" y="520708"/>
            <a:ext cx="6223720" cy="5788018"/>
          </a:xfrm>
        </p:spPr>
      </p:pic>
    </p:spTree>
    <p:extLst>
      <p:ext uri="{BB962C8B-B14F-4D97-AF65-F5344CB8AC3E}">
        <p14:creationId xmlns:p14="http://schemas.microsoft.com/office/powerpoint/2010/main" val="152846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6" y="204777"/>
            <a:ext cx="7067358" cy="5873760"/>
          </a:xfrm>
        </p:spPr>
      </p:pic>
    </p:spTree>
    <p:extLst>
      <p:ext uri="{BB962C8B-B14F-4D97-AF65-F5344CB8AC3E}">
        <p14:creationId xmlns:p14="http://schemas.microsoft.com/office/powerpoint/2010/main" val="27560884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67" y="440414"/>
            <a:ext cx="8296461" cy="5966066"/>
          </a:xfrm>
        </p:spPr>
      </p:pic>
    </p:spTree>
    <p:extLst>
      <p:ext uri="{BB962C8B-B14F-4D97-AF65-F5344CB8AC3E}">
        <p14:creationId xmlns:p14="http://schemas.microsoft.com/office/powerpoint/2010/main" val="250685178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3" y="387449"/>
            <a:ext cx="7286802" cy="5978914"/>
          </a:xfrm>
        </p:spPr>
      </p:pic>
    </p:spTree>
    <p:extLst>
      <p:ext uri="{BB962C8B-B14F-4D97-AF65-F5344CB8AC3E}">
        <p14:creationId xmlns:p14="http://schemas.microsoft.com/office/powerpoint/2010/main" val="296825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2B7F-BBE5-419E-D796-8763800C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179145"/>
            <a:ext cx="10515600" cy="1325563"/>
          </a:xfrm>
        </p:spPr>
        <p:txBody>
          <a:bodyPr/>
          <a:lstStyle/>
          <a:p>
            <a:r>
              <a:rPr lang="en-US" b="1" dirty="0"/>
              <a:t>The Story Behind SVMs – in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7195-976C-85B1-A20F-17AEDAD8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325564"/>
            <a:ext cx="10983410" cy="535329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The “Primal” Optimization (maximizing the margin).</a:t>
            </a:r>
          </a:p>
          <a:p>
            <a:pPr marL="514350" indent="-514350">
              <a:buAutoNum type="arabicParenR"/>
            </a:pPr>
            <a:r>
              <a:rPr lang="en-US" dirty="0"/>
              <a:t>The Quadratic Version – minimizing the square of the ||</a:t>
            </a:r>
            <a:r>
              <a:rPr lang="en-US" b="1" dirty="0"/>
              <a:t>w</a:t>
            </a:r>
            <a:r>
              <a:rPr lang="en-US" dirty="0"/>
              <a:t>||.</a:t>
            </a:r>
          </a:p>
          <a:p>
            <a:pPr marL="514350" indent="-514350">
              <a:buAutoNum type="arabicParenR"/>
            </a:pPr>
            <a:r>
              <a:rPr lang="en-US" dirty="0"/>
              <a:t>The Constraints (such that points/vectors “above the line” are +1 and those below are -1. [Note: a “line” is a hyperplane in higher D]</a:t>
            </a:r>
          </a:p>
          <a:p>
            <a:pPr marL="514350" indent="-514350">
              <a:buAutoNum type="arabicParenR"/>
            </a:pPr>
            <a:r>
              <a:rPr lang="en-US" dirty="0"/>
              <a:t>Using Lagrange multipliers to include and require the constraints into the optimization.</a:t>
            </a:r>
          </a:p>
          <a:p>
            <a:pPr marL="514350" indent="-514350">
              <a:buAutoNum type="arabicParenR"/>
            </a:pPr>
            <a:r>
              <a:rPr lang="en-US" dirty="0"/>
              <a:t>Finding the gradient for the parameters </a:t>
            </a:r>
            <a:r>
              <a:rPr lang="en-US" b="1" dirty="0"/>
              <a:t>w</a:t>
            </a:r>
            <a:r>
              <a:rPr lang="en-US" dirty="0"/>
              <a:t>, b, and λ, where </a:t>
            </a:r>
            <a:r>
              <a:rPr lang="en-US" dirty="0" err="1"/>
              <a:t>λ’s</a:t>
            </a:r>
            <a:r>
              <a:rPr lang="en-US" dirty="0"/>
              <a:t> are the Lagrange multipliers.</a:t>
            </a:r>
          </a:p>
          <a:p>
            <a:pPr marL="514350" indent="-514350">
              <a:buAutoNum type="arabicParenR"/>
            </a:pPr>
            <a:r>
              <a:rPr lang="en-US" dirty="0"/>
              <a:t>Setting each derivative to 0, solving, and plugging results back in.</a:t>
            </a:r>
          </a:p>
          <a:p>
            <a:pPr marL="514350" indent="-514350">
              <a:buAutoNum type="arabicParenR"/>
            </a:pPr>
            <a:r>
              <a:rPr lang="en-US" dirty="0"/>
              <a:t>The dual representation of the optimization problem (as a maximization) and the decision boundary equation (both using λ)</a:t>
            </a:r>
          </a:p>
          <a:p>
            <a:pPr marL="514350" indent="-514350">
              <a:buAutoNum type="arabicParenR"/>
            </a:pPr>
            <a:r>
              <a:rPr lang="en-US" dirty="0"/>
              <a:t>Understanding the dot product in the result and how the kernel fits into this.</a:t>
            </a:r>
          </a:p>
          <a:p>
            <a:pPr marL="514350" indent="-514350">
              <a:buAutoNum type="arabicParenR"/>
            </a:pPr>
            <a:r>
              <a:rPr lang="en-US" dirty="0"/>
              <a:t>Using and understanding kernels.</a:t>
            </a:r>
          </a:p>
          <a:p>
            <a:pPr marL="514350" indent="-514350">
              <a:buAutoNum type="arabicParenR"/>
            </a:pPr>
            <a:r>
              <a:rPr lang="en-US" dirty="0"/>
              <a:t>AND</a:t>
            </a:r>
          </a:p>
          <a:p>
            <a:pPr marL="514350" indent="-514350">
              <a:buAutoNum type="arabicParenR"/>
            </a:pPr>
            <a:r>
              <a:rPr lang="en-US" dirty="0"/>
              <a:t>Casting data vectors to higher dimensions with kernels</a:t>
            </a:r>
          </a:p>
          <a:p>
            <a:pPr marL="514350" indent="-514350">
              <a:buAutoNum type="arabicParenR"/>
            </a:pPr>
            <a:r>
              <a:rPr lang="en-US" dirty="0"/>
              <a:t>How kernels work  - proof of the dot product</a:t>
            </a:r>
          </a:p>
          <a:p>
            <a:pPr marL="514350" indent="-514350">
              <a:buAutoNum type="arabicParenR"/>
            </a:pPr>
            <a:r>
              <a:rPr lang="en-US" dirty="0"/>
              <a:t>Solving for </a:t>
            </a:r>
            <a:r>
              <a:rPr lang="en-US" dirty="0" err="1"/>
              <a:t>Lagrangian</a:t>
            </a:r>
            <a:r>
              <a:rPr lang="en-US" dirty="0"/>
              <a:t> multipliers, </a:t>
            </a:r>
            <a:r>
              <a:rPr lang="en-US" b="1" dirty="0"/>
              <a:t>w</a:t>
            </a:r>
            <a:r>
              <a:rPr lang="en-US" dirty="0"/>
              <a:t>, and b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3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42AF-736D-D47E-936E-684B1B4F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1BB8-3408-FDB6-180D-705B9A8A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60" y="1825625"/>
            <a:ext cx="534329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Conceptually</a:t>
            </a:r>
          </a:p>
          <a:p>
            <a:pPr marL="514350" indent="-514350">
              <a:buAutoNum type="arabicParenR"/>
            </a:pPr>
            <a:r>
              <a:rPr lang="en-US" dirty="0"/>
              <a:t>Suppose we have points (vectors) in </a:t>
            </a:r>
            <a:r>
              <a:rPr lang="en-US" dirty="0" err="1"/>
              <a:t>nD</a:t>
            </a:r>
            <a:r>
              <a:rPr lang="en-US" dirty="0"/>
              <a:t> space. </a:t>
            </a:r>
          </a:p>
          <a:p>
            <a:pPr marL="514350" indent="-514350">
              <a:buAutoNum type="arabicParenR"/>
            </a:pPr>
            <a:r>
              <a:rPr lang="en-US" dirty="0"/>
              <a:t>Here, we have 2D space so that each “point” is [x1  x2]</a:t>
            </a:r>
          </a:p>
          <a:p>
            <a:pPr marL="514350" indent="-514350">
              <a:buAutoNum type="arabicParenR"/>
            </a:pPr>
            <a:r>
              <a:rPr lang="en-US" dirty="0"/>
              <a:t>Suppose we want to find a linear equation that separates the two classes. </a:t>
            </a:r>
          </a:p>
          <a:p>
            <a:pPr marL="514350" indent="-514350">
              <a:buAutoNum type="arabicParenR"/>
            </a:pPr>
            <a:r>
              <a:rPr lang="en-US" b="1" dirty="0"/>
              <a:t>What are our options?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20297A-E526-C70C-6653-169E94264EBC}"/>
              </a:ext>
            </a:extLst>
          </p:cNvPr>
          <p:cNvGrpSpPr/>
          <p:nvPr/>
        </p:nvGrpSpPr>
        <p:grpSpPr>
          <a:xfrm>
            <a:off x="1350380" y="2110640"/>
            <a:ext cx="3835828" cy="3609464"/>
            <a:chOff x="1951127" y="2359967"/>
            <a:chExt cx="3835828" cy="3609464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5CFA4F55-1CC2-A46A-9B26-445CC7053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2667000"/>
              <a:ext cx="0" cy="3200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69A16EAC-7F3C-384C-9DF4-33699D9AD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5867400"/>
              <a:ext cx="304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90B7D754-FE6C-4937-0D43-56CF1C670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276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783FCB5-8DEE-C7E9-64B1-D927D94DC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886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D82E4EC7-843E-A922-AEB1-A305552D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AD71B503-D005-0A7C-5E08-B102743E0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73BE0F9E-137D-82EE-3D4F-0B3A889AF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419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2213DD1-7FBE-287A-1BC8-BE2520854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3434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18740F75-B71F-E680-B339-C0D75F820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634" y="4722167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2FBC163B-71FF-162D-2E74-E1C52DBB3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2578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0FA70913-F189-F4F8-8BB6-9D125010F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8006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F7AC8276-A4AB-91F8-13B2-FF01DCD14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1816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387BD99F-572A-D285-F680-F8D8E77F6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273" y="38862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AD2E83-6B9C-1A71-4658-737DCC3783FA}"/>
                </a:ext>
              </a:extLst>
            </p:cNvPr>
            <p:cNvSpPr txBox="1"/>
            <p:nvPr/>
          </p:nvSpPr>
          <p:spPr>
            <a:xfrm>
              <a:off x="5398707" y="5600099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sz="1600" dirty="0"/>
                <a:t>1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6D48D7-AADD-8124-AB83-28EB10BBA73C}"/>
                </a:ext>
              </a:extLst>
            </p:cNvPr>
            <p:cNvSpPr txBox="1"/>
            <p:nvPr/>
          </p:nvSpPr>
          <p:spPr>
            <a:xfrm>
              <a:off x="1951127" y="235996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sz="16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88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D1692-7900-1E78-0D37-E2A36D5B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radar chart, scatter chart&#10;&#10;Description automatically generated">
            <a:extLst>
              <a:ext uri="{FF2B5EF4-FFF2-40B4-BE49-F238E27FC236}">
                <a16:creationId xmlns:a16="http://schemas.microsoft.com/office/drawing/2014/main" id="{0AA88C28-2259-6661-140D-69204C722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35" y="666728"/>
            <a:ext cx="5110514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4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H="1" flipV="1">
            <a:off x="2785110" y="1181100"/>
            <a:ext cx="34290" cy="415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533400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072384" y="3230881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193080" y="4877366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2766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604260" y="4648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822265" y="456438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203689" y="23726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549659" y="264984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4861545" y="1778274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324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705600" y="45643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544824" y="1794231"/>
            <a:ext cx="3743896" cy="333932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625851" y="2590799"/>
            <a:ext cx="3337560" cy="300543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672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00600" y="524256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5666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66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523494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150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72200" y="524256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75120" y="522732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86600" y="522732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13660" y="49530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13660" y="44958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13660" y="41148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28900" y="36804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13660" y="33375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28900" y="284988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13660" y="23622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2285999" y="1470660"/>
            <a:ext cx="5059680" cy="4551372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628900" y="19050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Line 25"/>
          <p:cNvSpPr>
            <a:spLocks noChangeShapeType="1"/>
          </p:cNvSpPr>
          <p:nvPr/>
        </p:nvSpPr>
        <p:spPr bwMode="auto">
          <a:xfrm flipH="1">
            <a:off x="5582626" y="4387216"/>
            <a:ext cx="825794" cy="840104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cxnSp>
        <p:nvCxnSpPr>
          <p:cNvPr id="72" name="Straight Arrow Connector 71"/>
          <p:cNvCxnSpPr>
            <a:cxnSpLocks/>
          </p:cNvCxnSpPr>
          <p:nvPr/>
        </p:nvCxnSpPr>
        <p:spPr>
          <a:xfrm flipV="1">
            <a:off x="2835022" y="3581400"/>
            <a:ext cx="1452204" cy="1748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604809" y="3731575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86701" y="4420331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0099"/>
                </a:solidFill>
              </a:rPr>
              <a:t>margin 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8397DC-0778-4A19-C370-3F831B471EB2}"/>
              </a:ext>
            </a:extLst>
          </p:cNvPr>
          <p:cNvCxnSpPr>
            <a:cxnSpLocks/>
          </p:cNvCxnSpPr>
          <p:nvPr/>
        </p:nvCxnSpPr>
        <p:spPr>
          <a:xfrm flipV="1">
            <a:off x="2831591" y="1970738"/>
            <a:ext cx="1995489" cy="33914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BFF3C4C-8FD3-1330-0227-D57B9C4E013F}"/>
              </a:ext>
            </a:extLst>
          </p:cNvPr>
          <p:cNvSpPr txBox="1"/>
          <p:nvPr/>
        </p:nvSpPr>
        <p:spPr>
          <a:xfrm>
            <a:off x="4494119" y="153262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0FC9D0-B853-E192-161B-CB699FB074A0}"/>
              </a:ext>
            </a:extLst>
          </p:cNvPr>
          <p:cNvSpPr txBox="1"/>
          <p:nvPr/>
        </p:nvSpPr>
        <p:spPr>
          <a:xfrm>
            <a:off x="6096000" y="1181100"/>
            <a:ext cx="44646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      </a:t>
            </a:r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b="1" baseline="30000" dirty="0">
                <a:solidFill>
                  <a:srgbClr val="0070C0"/>
                </a:solidFill>
              </a:rPr>
              <a:t>   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b="1" dirty="0">
                <a:solidFill>
                  <a:srgbClr val="0070C0"/>
                </a:solidFill>
              </a:rPr>
              <a:t>u &gt; number</a:t>
            </a:r>
            <a:r>
              <a:rPr lang="en-US" b="1" dirty="0"/>
              <a:t>     then  </a:t>
            </a:r>
            <a:r>
              <a:rPr lang="en-US" b="1" dirty="0">
                <a:sym typeface="Wingdings" panose="05000000000000000000" pitchFamily="2" charset="2"/>
              </a:rPr>
              <a:t>  +1   else  -1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b="1" baseline="300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r>
              <a:rPr lang="en-US" b="1" dirty="0">
                <a:solidFill>
                  <a:srgbClr val="0070C0"/>
                </a:solidFill>
              </a:rPr>
              <a:t>u + b &gt;= 0  then the label is +1</a:t>
            </a:r>
            <a:endParaRPr lang="en-US" b="1" dirty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</p:txBody>
      </p:sp>
      <p:pic>
        <p:nvPicPr>
          <p:cNvPr id="50" name="Picture 49" descr="A picture containing chart&#10;&#10;Description automatically generated">
            <a:extLst>
              <a:ext uri="{FF2B5EF4-FFF2-40B4-BE49-F238E27FC236}">
                <a16:creationId xmlns:a16="http://schemas.microsoft.com/office/drawing/2014/main" id="{BE1D9AB6-B326-7D5A-0D71-8A0300097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99" y="3904259"/>
            <a:ext cx="2839581" cy="2905202"/>
          </a:xfrm>
          <a:prstGeom prst="rect">
            <a:avLst/>
          </a:prstGeom>
        </p:spPr>
      </p:pic>
      <p:sp>
        <p:nvSpPr>
          <p:cNvPr id="56" name="Rectangle 16">
            <a:extLst>
              <a:ext uri="{FF2B5EF4-FFF2-40B4-BE49-F238E27FC236}">
                <a16:creationId xmlns:a16="http://schemas.microsoft.com/office/drawing/2014/main" id="{73B776A5-A3EB-7A65-91A5-891978932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439" y="2909583"/>
            <a:ext cx="152400" cy="152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C3CD0-45E6-934B-73B5-400C31FE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051" y="36710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Defining</a:t>
            </a:r>
            <a:r>
              <a:rPr lang="en-US" sz="4000" dirty="0"/>
              <a:t> the Initial </a:t>
            </a:r>
            <a:r>
              <a:rPr lang="en-US" sz="4000" b="1" dirty="0"/>
              <a:t>Simple Case</a:t>
            </a:r>
          </a:p>
        </p:txBody>
      </p:sp>
      <p:pic>
        <p:nvPicPr>
          <p:cNvPr id="5" name="Picture 4" descr="A calculus formula">
            <a:extLst>
              <a:ext uri="{FF2B5EF4-FFF2-40B4-BE49-F238E27FC236}">
                <a16:creationId xmlns:a16="http://schemas.microsoft.com/office/drawing/2014/main" id="{A7AD5F55-9531-7E0D-AC6C-1FAD2ED60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5" r="32599" b="-1"/>
          <a:stretch/>
        </p:blipFill>
        <p:spPr>
          <a:xfrm>
            <a:off x="1" y="10"/>
            <a:ext cx="2796987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C366A-A526-2863-2F4B-7C51A29E3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212" y="2409830"/>
            <a:ext cx="8358061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Let’s first assume the simplest case.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/>
              <a:t>We have </a:t>
            </a:r>
            <a:r>
              <a:rPr lang="en-US" sz="2400" b="1" dirty="0"/>
              <a:t>2D data that is labeled with -1 for one class and +1 </a:t>
            </a:r>
            <a:r>
              <a:rPr lang="en-US" sz="2400" dirty="0"/>
              <a:t>for the other class. For now, let’s assume that this data is linearly separable in 2D. </a:t>
            </a:r>
          </a:p>
          <a:p>
            <a:pPr marL="514350" indent="-514350">
              <a:buAutoNum type="arabicParenR"/>
            </a:pPr>
            <a:r>
              <a:rPr lang="en-US" sz="2400" b="1" dirty="0"/>
              <a:t>Assume we are trying to solve the “hard margin” SVM. </a:t>
            </a:r>
            <a:r>
              <a:rPr lang="en-US" sz="2400" dirty="0"/>
              <a:t>In other words, the final linear equation (model) will separate all points with no points occurring on the “wrong” side of the line (in 2D). [No mistakes]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175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EB34E-D383-4B78-C91A-B3A03D5A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b="1"/>
              <a:t>Math Review </a:t>
            </a:r>
            <a:r>
              <a:rPr lang="en-US" sz="5000"/>
              <a:t>and </a:t>
            </a:r>
            <a:r>
              <a:rPr lang="en-US" sz="5000" b="1"/>
              <a:t>Concepts</a:t>
            </a:r>
            <a:r>
              <a:rPr lang="en-US" sz="5000"/>
              <a:t> Needed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D8EF-854F-D7C2-6421-FE8D506B5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2203079"/>
            <a:ext cx="11320122" cy="4147845"/>
          </a:xfrm>
        </p:spPr>
        <p:txBody>
          <a:bodyPr anchor="ctr"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sz="2400" dirty="0"/>
              <a:t>A </a:t>
            </a:r>
            <a:r>
              <a:rPr lang="en-US" sz="2400" b="1" dirty="0"/>
              <a:t>hyperplane</a:t>
            </a:r>
            <a:r>
              <a:rPr lang="en-US" sz="2400" dirty="0"/>
              <a:t> is a linear equation that can separate two classes. </a:t>
            </a:r>
          </a:p>
          <a:p>
            <a:pPr marL="457200" lvl="1" indent="0">
              <a:buNone/>
            </a:pPr>
            <a:r>
              <a:rPr lang="en-US" dirty="0"/>
              <a:t> - In 2D, a hyperplane is a line. In 3D it is a plane. In &gt; 3D it is a hyperplane. </a:t>
            </a:r>
          </a:p>
          <a:p>
            <a:pPr marL="971550" lvl="1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sz="2400" dirty="0"/>
              <a:t>The </a:t>
            </a:r>
            <a:r>
              <a:rPr lang="en-US" sz="2400" b="1" dirty="0"/>
              <a:t>equation</a:t>
            </a:r>
            <a:r>
              <a:rPr lang="en-US" sz="2400" dirty="0"/>
              <a:t> for a hyperplane is </a:t>
            </a:r>
            <a:r>
              <a:rPr lang="en-US" sz="2400" b="1" kern="0" dirty="0" err="1">
                <a:latin typeface="Arial" charset="0"/>
              </a:rPr>
              <a:t>w</a:t>
            </a:r>
            <a:r>
              <a:rPr lang="en-US" sz="2400" kern="0" baseline="30000" dirty="0" err="1">
                <a:latin typeface="Arial" charset="0"/>
              </a:rPr>
              <a:t>T</a:t>
            </a:r>
            <a:r>
              <a:rPr lang="en-US" sz="2400" b="1" kern="0" dirty="0" err="1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 + b = 0.</a:t>
            </a:r>
          </a:p>
          <a:p>
            <a:pPr marL="0" indent="0">
              <a:buNone/>
            </a:pPr>
            <a:r>
              <a:rPr lang="en-US" sz="2400" kern="0" dirty="0">
                <a:latin typeface="Arial" charset="0"/>
              </a:rPr>
              <a:t>This can also be written as:</a:t>
            </a:r>
          </a:p>
          <a:p>
            <a:pPr marL="0" indent="0">
              <a:buNone/>
            </a:pPr>
            <a:r>
              <a:rPr lang="en-US" sz="2400" kern="0" dirty="0">
                <a:latin typeface="Arial" charset="0"/>
              </a:rPr>
              <a:t>w1x1 + w2x2 + ... + </a:t>
            </a:r>
            <a:r>
              <a:rPr lang="en-US" sz="2400" kern="0" dirty="0" err="1">
                <a:latin typeface="Arial" charset="0"/>
              </a:rPr>
              <a:t>wnxn</a:t>
            </a:r>
            <a:r>
              <a:rPr lang="en-US" sz="2400" kern="0" dirty="0">
                <a:latin typeface="Arial" charset="0"/>
              </a:rPr>
              <a:t> + b = 0</a:t>
            </a:r>
          </a:p>
          <a:p>
            <a:pPr marL="0" indent="0">
              <a:buNone/>
            </a:pPr>
            <a:endParaRPr lang="en-US" sz="2400" kern="0" dirty="0">
              <a:latin typeface="Arial" charset="0"/>
            </a:endParaRPr>
          </a:p>
          <a:p>
            <a:pPr marL="0" indent="0">
              <a:buNone/>
            </a:pPr>
            <a:r>
              <a:rPr lang="en-US" sz="2400" kern="0" dirty="0">
                <a:latin typeface="Arial" charset="0"/>
              </a:rPr>
              <a:t>In 2D</a:t>
            </a:r>
            <a:r>
              <a:rPr lang="en-US" sz="2400" b="1" kern="0" dirty="0">
                <a:latin typeface="Arial" charset="0"/>
              </a:rPr>
              <a:t>:   </a:t>
            </a:r>
            <a:r>
              <a:rPr lang="en-US" sz="2400" kern="0" dirty="0">
                <a:latin typeface="Arial" charset="0"/>
              </a:rPr>
              <a:t>w1x1 + w2x2 + b = 0</a:t>
            </a:r>
          </a:p>
          <a:p>
            <a:pPr marL="0" indent="0">
              <a:buNone/>
            </a:pPr>
            <a:r>
              <a:rPr lang="en-US" sz="2400" kern="0" dirty="0">
                <a:latin typeface="Arial" charset="0"/>
              </a:rPr>
              <a:t>Note that if using the </a:t>
            </a:r>
            <a:r>
              <a:rPr lang="en-US" sz="2400" kern="0" dirty="0" err="1">
                <a:latin typeface="Arial" charset="0"/>
              </a:rPr>
              <a:t>highschool</a:t>
            </a:r>
            <a:r>
              <a:rPr lang="en-US" sz="2400" kern="0" dirty="0">
                <a:latin typeface="Arial" charset="0"/>
              </a:rPr>
              <a:t> equation of a line, this can be written as  </a:t>
            </a:r>
          </a:p>
          <a:p>
            <a:pPr marL="0" indent="0">
              <a:buNone/>
            </a:pPr>
            <a:r>
              <a:rPr lang="en-US" sz="2400" kern="0" dirty="0">
                <a:latin typeface="Arial" charset="0"/>
              </a:rPr>
              <a:t>x2 = (-w1/w2)x1  - b/w2  where </a:t>
            </a:r>
            <a:r>
              <a:rPr lang="en-US" sz="2400" b="1" kern="0" dirty="0">
                <a:latin typeface="Arial" charset="0"/>
              </a:rPr>
              <a:t>“m” is –w1/w2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233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CDE5-971B-21F5-D297-2B04F6D4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343"/>
          </a:xfrm>
        </p:spPr>
        <p:txBody>
          <a:bodyPr/>
          <a:lstStyle/>
          <a:p>
            <a:r>
              <a:rPr lang="en-US" dirty="0"/>
              <a:t>Math Review and Concepts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D92C-9B3F-4E76-65FC-D95B72BC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79" y="1157468"/>
            <a:ext cx="11285317" cy="555811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/>
              <a:t>The </a:t>
            </a:r>
            <a:r>
              <a:rPr lang="en-US" b="1" dirty="0"/>
              <a:t>vector w</a:t>
            </a:r>
            <a:r>
              <a:rPr lang="en-US" dirty="0"/>
              <a:t> here is called the </a:t>
            </a:r>
            <a:r>
              <a:rPr lang="en-US" b="1" dirty="0"/>
              <a:t>weight</a:t>
            </a:r>
            <a:r>
              <a:rPr lang="en-US" dirty="0"/>
              <a:t> </a:t>
            </a:r>
            <a:r>
              <a:rPr lang="en-US" b="1" dirty="0"/>
              <a:t>vector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is the </a:t>
            </a:r>
            <a:r>
              <a:rPr lang="en-US" b="1" dirty="0"/>
              <a:t>bias</a:t>
            </a:r>
            <a:r>
              <a:rPr lang="en-US" dirty="0"/>
              <a:t> (or translation of the hyperplane). </a:t>
            </a:r>
          </a:p>
          <a:p>
            <a:pPr marL="514350" indent="-514350">
              <a:buAutoNum type="arabicParenR"/>
            </a:pPr>
            <a:r>
              <a:rPr lang="en-US" dirty="0"/>
              <a:t>Recall that we will assume that we have a </a:t>
            </a:r>
            <a:r>
              <a:rPr lang="en-US" b="1" dirty="0"/>
              <a:t>labeled dataset</a:t>
            </a:r>
            <a:r>
              <a:rPr lang="en-US" dirty="0"/>
              <a:t>, where the </a:t>
            </a:r>
            <a:r>
              <a:rPr lang="en-US" b="1" dirty="0">
                <a:solidFill>
                  <a:srgbClr val="C00000"/>
                </a:solidFill>
              </a:rPr>
              <a:t>labels are -1 and + 1</a:t>
            </a:r>
            <a:r>
              <a:rPr lang="en-US" dirty="0"/>
              <a:t>. While the dataset can have any number of features (variables/columns), we will assume two variables (2D) for now to create the optimization problem. </a:t>
            </a:r>
          </a:p>
          <a:p>
            <a:pPr marL="514350" indent="-514350">
              <a:buAutoNum type="arabicParenR"/>
            </a:pPr>
            <a:r>
              <a:rPr lang="en-US" dirty="0"/>
              <a:t>We will also assume that all points (vectors from the dataset) with the </a:t>
            </a:r>
            <a:r>
              <a:rPr lang="en-US" b="1" dirty="0">
                <a:solidFill>
                  <a:srgbClr val="0070C0"/>
                </a:solidFill>
              </a:rPr>
              <a:t>label of +1 are ABOVE the separating line</a:t>
            </a:r>
            <a:r>
              <a:rPr lang="en-US" dirty="0"/>
              <a:t>, and those with the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00B050"/>
                </a:solidFill>
              </a:rPr>
              <a:t>label of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-1 are BELOW. </a:t>
            </a:r>
          </a:p>
          <a:p>
            <a:pPr marL="514350" indent="-514350">
              <a:buAutoNum type="arabicParenR"/>
            </a:pPr>
            <a:r>
              <a:rPr lang="en-US" dirty="0"/>
              <a:t>Mathematically:</a:t>
            </a:r>
          </a:p>
          <a:p>
            <a:pPr marL="0" indent="0">
              <a:buNone/>
            </a:pPr>
            <a:r>
              <a:rPr lang="en-US" sz="2800" b="1" kern="0" dirty="0" err="1">
                <a:latin typeface="Arial" charset="0"/>
              </a:rPr>
              <a:t>w</a:t>
            </a:r>
            <a:r>
              <a:rPr lang="en-US" sz="2800" kern="0" baseline="30000" dirty="0" err="1">
                <a:latin typeface="Arial" charset="0"/>
              </a:rPr>
              <a:t>T</a:t>
            </a:r>
            <a:r>
              <a:rPr lang="en-US" sz="2800" b="1" kern="0" dirty="0" err="1">
                <a:latin typeface="Arial" charset="0"/>
              </a:rPr>
              <a:t>x</a:t>
            </a:r>
            <a:r>
              <a:rPr lang="en-US" sz="2800" kern="0" dirty="0">
                <a:latin typeface="Arial" charset="0"/>
              </a:rPr>
              <a:t> + b &gt;= +1 when </a:t>
            </a:r>
            <a:r>
              <a:rPr lang="en-US" sz="2800" kern="0" dirty="0" err="1">
                <a:latin typeface="Arial" charset="0"/>
              </a:rPr>
              <a:t>y</a:t>
            </a:r>
            <a:r>
              <a:rPr lang="en-US" sz="2000" kern="0" dirty="0" err="1">
                <a:latin typeface="Arial" charset="0"/>
              </a:rPr>
              <a:t>n</a:t>
            </a:r>
            <a:r>
              <a:rPr lang="en-US" sz="2800" kern="0" dirty="0">
                <a:latin typeface="Arial" charset="0"/>
              </a:rPr>
              <a:t> = + 1   (where </a:t>
            </a:r>
            <a:r>
              <a:rPr lang="en-US" sz="2800" kern="0" dirty="0" err="1">
                <a:latin typeface="Arial" charset="0"/>
              </a:rPr>
              <a:t>yn</a:t>
            </a:r>
            <a:r>
              <a:rPr lang="en-US" sz="2800" kern="0" dirty="0">
                <a:latin typeface="Arial" charset="0"/>
              </a:rPr>
              <a:t> is the label for some </a:t>
            </a:r>
            <a:r>
              <a:rPr lang="en-US" sz="2800" b="1" kern="0" dirty="0" err="1">
                <a:latin typeface="Arial" charset="0"/>
              </a:rPr>
              <a:t>xn</a:t>
            </a:r>
            <a:r>
              <a:rPr lang="en-US" sz="2800" kern="0" dirty="0">
                <a:latin typeface="Arial" charset="0"/>
              </a:rPr>
              <a:t>)</a:t>
            </a:r>
          </a:p>
          <a:p>
            <a:pPr marL="0" indent="0">
              <a:buNone/>
            </a:pPr>
            <a:r>
              <a:rPr lang="en-US" sz="2800" b="1" kern="0" dirty="0" err="1">
                <a:latin typeface="Arial" charset="0"/>
              </a:rPr>
              <a:t>w</a:t>
            </a:r>
            <a:r>
              <a:rPr lang="en-US" sz="2800" kern="0" baseline="30000" dirty="0" err="1">
                <a:latin typeface="Arial" charset="0"/>
              </a:rPr>
              <a:t>T</a:t>
            </a:r>
            <a:r>
              <a:rPr lang="en-US" sz="2800" b="1" kern="0" dirty="0" err="1">
                <a:latin typeface="Arial" charset="0"/>
              </a:rPr>
              <a:t>x</a:t>
            </a:r>
            <a:r>
              <a:rPr lang="en-US" sz="2800" kern="0" dirty="0">
                <a:latin typeface="Arial" charset="0"/>
              </a:rPr>
              <a:t> + b &lt;= -1 when </a:t>
            </a:r>
            <a:r>
              <a:rPr lang="en-US" sz="2800" kern="0" dirty="0" err="1">
                <a:latin typeface="Arial" charset="0"/>
              </a:rPr>
              <a:t>y</a:t>
            </a:r>
            <a:r>
              <a:rPr lang="en-US" sz="2000" kern="0" dirty="0" err="1">
                <a:latin typeface="Arial" charset="0"/>
              </a:rPr>
              <a:t>n</a:t>
            </a:r>
            <a:r>
              <a:rPr lang="en-US" sz="2800" kern="0" dirty="0">
                <a:latin typeface="Arial" charset="0"/>
              </a:rPr>
              <a:t> = - 1</a:t>
            </a: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8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US" dirty="0"/>
              <a:t>http://www.princeton.edu/~harman/Papers/SLT-tutorial.pdf</a:t>
            </a:r>
          </a:p>
          <a:p>
            <a:pPr marL="457200" indent="-457200">
              <a:buAutoNum type="arabicParenR"/>
            </a:pPr>
            <a:r>
              <a:rPr lang="en-US" dirty="0"/>
              <a:t>http://www.mit.edu/~6.454/www_spring_2001/emin/slt.pdf   (</a:t>
            </a:r>
            <a:r>
              <a:rPr lang="en-US" dirty="0" err="1"/>
              <a:t>Vapnik</a:t>
            </a:r>
            <a:r>
              <a:rPr lang="en-US" dirty="0"/>
              <a:t>)</a:t>
            </a:r>
          </a:p>
          <a:p>
            <a:pPr marL="457200" indent="-457200">
              <a:buAutoNum type="arabicParenR"/>
            </a:pPr>
            <a:r>
              <a:rPr lang="en-US" dirty="0" err="1"/>
              <a:t>scikit</a:t>
            </a:r>
            <a:r>
              <a:rPr lang="en-US" dirty="0"/>
              <a:t>-learn: </a:t>
            </a:r>
            <a:r>
              <a:rPr lang="en-US" dirty="0">
                <a:hlinkClick r:id="rId2"/>
              </a:rPr>
              <a:t>http://scikit-learn.org/stable/modules/svm.html</a:t>
            </a:r>
            <a:r>
              <a:rPr lang="en-US" dirty="0"/>
              <a:t>  (Python3) </a:t>
            </a:r>
          </a:p>
          <a:p>
            <a:pPr marL="457200" indent="-457200">
              <a:buAutoNum type="arabicParenR"/>
            </a:pPr>
            <a:r>
              <a:rPr lang="en-US" dirty="0"/>
              <a:t>Kumar (2005), Chapter 5 Section 5.5</a:t>
            </a:r>
          </a:p>
          <a:p>
            <a:pPr marL="457200" indent="-457200">
              <a:buAutoNum type="arabicParenR"/>
            </a:pPr>
            <a:r>
              <a:rPr lang="en-US" dirty="0">
                <a:hlinkClick r:id="rId3"/>
              </a:rPr>
              <a:t>https://www.youtube.com/watch?v=ueKqDlMxueE&amp;t=3s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>
                <a:hlinkClick r:id="rId4"/>
              </a:rPr>
              <a:t>https://www.youtube.com/watch?v=pS5gXENd3a4&amp;t=336s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b="1" dirty="0">
                <a:hlinkClick r:id="rId5"/>
              </a:rPr>
              <a:t>https://www.youtube.com/watch?v=-Z4aojJ-pdg</a:t>
            </a:r>
            <a:endParaRPr lang="en-US" b="1" dirty="0"/>
          </a:p>
          <a:p>
            <a:pPr marL="457200" indent="-457200">
              <a:buAutoNum type="arabicParenR"/>
            </a:pPr>
            <a:r>
              <a:rPr lang="en-US" dirty="0">
                <a:hlinkClick r:id="rId6"/>
              </a:rPr>
              <a:t>https://www.youtube.com/watch?v=_PwhiWxHK8o&amp;t=138s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dirty="0"/>
              <a:t>https://axon.cs.byu.edu/Dan/678/miscellaneous/SVM.example.pdf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CFD-21A5-9E4C-BE4B-7AC5B02F571A}" type="datetime4">
              <a:rPr lang="en-US" smtClean="0"/>
              <a:pPr/>
              <a:t>April 23,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7D6-5D82-9108-3FCB-E2E94F88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Writing this as ONE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7CDDF-F841-7AB4-D19D-19252707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1574156"/>
            <a:ext cx="7588680" cy="5104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Notice that both equations </a:t>
            </a:r>
          </a:p>
          <a:p>
            <a:pPr marL="0" indent="0">
              <a:buNone/>
            </a:pPr>
            <a:r>
              <a:rPr lang="en-US" sz="2400" b="1" kern="0" dirty="0" err="1">
                <a:latin typeface="Arial" charset="0"/>
              </a:rPr>
              <a:t>w</a:t>
            </a:r>
            <a:r>
              <a:rPr lang="en-US" sz="2400" kern="0" baseline="30000" dirty="0" err="1">
                <a:latin typeface="Arial" charset="0"/>
              </a:rPr>
              <a:t>T</a:t>
            </a:r>
            <a:r>
              <a:rPr lang="en-US" sz="2400" b="1" kern="0" dirty="0" err="1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 + b &gt;= +1 when </a:t>
            </a:r>
            <a:r>
              <a:rPr lang="en-US" sz="2400" kern="0" dirty="0" err="1">
                <a:latin typeface="Arial" charset="0"/>
              </a:rPr>
              <a:t>y</a:t>
            </a:r>
            <a:r>
              <a:rPr lang="en-US" sz="1800" kern="0" dirty="0" err="1">
                <a:latin typeface="Arial" charset="0"/>
              </a:rPr>
              <a:t>n</a:t>
            </a:r>
            <a:r>
              <a:rPr lang="en-US" sz="2400" kern="0" dirty="0">
                <a:latin typeface="Arial" charset="0"/>
              </a:rPr>
              <a:t> = + 1</a:t>
            </a:r>
          </a:p>
          <a:p>
            <a:pPr marL="0" indent="0">
              <a:buNone/>
            </a:pPr>
            <a:r>
              <a:rPr lang="en-US" sz="2400" b="1" kern="0" dirty="0" err="1">
                <a:latin typeface="Arial" charset="0"/>
              </a:rPr>
              <a:t>w</a:t>
            </a:r>
            <a:r>
              <a:rPr lang="en-US" sz="2400" kern="0" baseline="30000" dirty="0" err="1">
                <a:latin typeface="Arial" charset="0"/>
              </a:rPr>
              <a:t>T</a:t>
            </a:r>
            <a:r>
              <a:rPr lang="en-US" sz="2400" b="1" kern="0" dirty="0" err="1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 + b &lt;= -1 when </a:t>
            </a:r>
            <a:r>
              <a:rPr lang="en-US" sz="2400" kern="0" dirty="0" err="1">
                <a:latin typeface="Arial" charset="0"/>
              </a:rPr>
              <a:t>y</a:t>
            </a:r>
            <a:r>
              <a:rPr lang="en-US" sz="1800" kern="0" dirty="0" err="1">
                <a:latin typeface="Arial" charset="0"/>
              </a:rPr>
              <a:t>n</a:t>
            </a:r>
            <a:r>
              <a:rPr lang="en-US" sz="2400" kern="0" dirty="0">
                <a:latin typeface="Arial" charset="0"/>
              </a:rPr>
              <a:t> = - 1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are in fact the same equation </a:t>
            </a:r>
            <a:r>
              <a:rPr lang="en-US" sz="2400" dirty="0"/>
              <a:t>if we multiply each by </a:t>
            </a:r>
            <a:r>
              <a:rPr lang="en-US" sz="2400" dirty="0" err="1"/>
              <a:t>yi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Specifically, suppose y is +1. </a:t>
            </a:r>
          </a:p>
          <a:p>
            <a:pPr marL="0" indent="0">
              <a:buNone/>
            </a:pPr>
            <a:r>
              <a:rPr lang="en-US" sz="2400" dirty="0"/>
              <a:t>Then we have:</a:t>
            </a:r>
          </a:p>
          <a:p>
            <a:pPr marL="0" indent="0">
              <a:buNone/>
            </a:pPr>
            <a:r>
              <a:rPr lang="en-US" sz="2400" b="1" kern="0" dirty="0">
                <a:latin typeface="Arial" charset="0"/>
              </a:rPr>
              <a:t>(+1)(</a:t>
            </a:r>
            <a:r>
              <a:rPr lang="en-US" sz="2400" b="1" kern="0" dirty="0" err="1">
                <a:latin typeface="Arial" charset="0"/>
              </a:rPr>
              <a:t>w</a:t>
            </a:r>
            <a:r>
              <a:rPr lang="en-US" sz="2400" kern="0" baseline="30000" dirty="0" err="1">
                <a:latin typeface="Arial" charset="0"/>
              </a:rPr>
              <a:t>T</a:t>
            </a:r>
            <a:r>
              <a:rPr lang="en-US" sz="2400" b="1" kern="0" dirty="0" err="1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 + b) &gt;= +1</a:t>
            </a:r>
          </a:p>
          <a:p>
            <a:pPr marL="0" indent="0">
              <a:buNone/>
            </a:pPr>
            <a:r>
              <a:rPr lang="en-US" sz="2400" b="1" kern="0" dirty="0" err="1">
                <a:latin typeface="Arial" charset="0"/>
              </a:rPr>
              <a:t>w</a:t>
            </a:r>
            <a:r>
              <a:rPr lang="en-US" sz="2400" kern="0" baseline="30000" dirty="0" err="1">
                <a:latin typeface="Arial" charset="0"/>
              </a:rPr>
              <a:t>T</a:t>
            </a:r>
            <a:r>
              <a:rPr lang="en-US" sz="2400" b="1" kern="0" dirty="0" err="1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 + b &gt;= +1  </a:t>
            </a:r>
            <a:r>
              <a:rPr lang="en-US" sz="2400" kern="0" dirty="0">
                <a:latin typeface="Arial" charset="0"/>
                <a:sym typeface="Wingdings" panose="05000000000000000000" pitchFamily="2" charset="2"/>
              </a:rPr>
              <a:t>   </a:t>
            </a:r>
            <a:r>
              <a:rPr lang="en-US" sz="24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4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400" b="1" kern="0" dirty="0" err="1">
                <a:highlight>
                  <a:srgbClr val="FFFF00"/>
                </a:highlight>
                <a:latin typeface="Arial" charset="0"/>
              </a:rPr>
              <a:t>x</a:t>
            </a:r>
            <a:r>
              <a:rPr lang="en-US" sz="2400" kern="0" dirty="0">
                <a:highlight>
                  <a:srgbClr val="FFFF00"/>
                </a:highlight>
                <a:latin typeface="Arial" charset="0"/>
              </a:rPr>
              <a:t> + b  - 1 &gt;= 0</a:t>
            </a:r>
            <a:endParaRPr lang="en-US" sz="2400" b="1" kern="0" dirty="0">
              <a:highlight>
                <a:srgbClr val="FFFF00"/>
              </a:highlight>
              <a:latin typeface="Arial" charset="0"/>
            </a:endParaRPr>
          </a:p>
          <a:p>
            <a:pPr marL="0" indent="0">
              <a:buNone/>
            </a:pPr>
            <a:endParaRPr lang="en-US" sz="2400" b="1" kern="0" dirty="0">
              <a:latin typeface="Arial" charset="0"/>
            </a:endParaRPr>
          </a:p>
          <a:p>
            <a:pPr marL="0" indent="0">
              <a:buNone/>
            </a:pPr>
            <a:r>
              <a:rPr lang="en-US" sz="2400" b="1" kern="0" dirty="0">
                <a:latin typeface="Arial" charset="0"/>
              </a:rPr>
              <a:t>Similarly</a:t>
            </a:r>
            <a:r>
              <a:rPr lang="en-US" sz="2400" kern="0" dirty="0">
                <a:latin typeface="Arial" charset="0"/>
              </a:rPr>
              <a:t>, if </a:t>
            </a:r>
            <a:r>
              <a:rPr lang="en-US" sz="2400" kern="0" dirty="0" err="1">
                <a:latin typeface="Arial" charset="0"/>
              </a:rPr>
              <a:t>yi</a:t>
            </a:r>
            <a:r>
              <a:rPr lang="en-US" sz="2400" kern="0" dirty="0">
                <a:latin typeface="Arial" charset="0"/>
              </a:rPr>
              <a:t> is -1 for some </a:t>
            </a:r>
            <a:r>
              <a:rPr lang="en-US" sz="2400" b="1" kern="0" dirty="0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, we have:</a:t>
            </a:r>
          </a:p>
          <a:p>
            <a:pPr marL="0" indent="0">
              <a:buNone/>
            </a:pPr>
            <a:r>
              <a:rPr lang="en-US" sz="2400" dirty="0" err="1"/>
              <a:t>yi</a:t>
            </a:r>
            <a:r>
              <a:rPr lang="en-US" sz="2400" dirty="0"/>
              <a:t>(</a:t>
            </a:r>
            <a:r>
              <a:rPr lang="en-US" sz="2400" b="1" kern="0" dirty="0" err="1">
                <a:latin typeface="Arial" charset="0"/>
              </a:rPr>
              <a:t>w</a:t>
            </a:r>
            <a:r>
              <a:rPr lang="en-US" sz="2400" kern="0" baseline="30000" dirty="0" err="1">
                <a:latin typeface="Arial" charset="0"/>
              </a:rPr>
              <a:t>T</a:t>
            </a:r>
            <a:r>
              <a:rPr lang="en-US" sz="2400" b="1" kern="0" dirty="0" err="1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 + b) &lt;= -1   </a:t>
            </a:r>
            <a:r>
              <a:rPr lang="en-US" sz="2400" kern="0" dirty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sz="1800" kern="0" dirty="0">
                <a:latin typeface="Arial" charset="0"/>
                <a:sym typeface="Wingdings" panose="05000000000000000000" pitchFamily="2" charset="2"/>
              </a:rPr>
              <a:t>(</a:t>
            </a:r>
            <a:r>
              <a:rPr lang="en-US" sz="1800" kern="0" dirty="0" err="1">
                <a:latin typeface="Arial" charset="0"/>
                <a:sym typeface="Wingdings" panose="05000000000000000000" pitchFamily="2" charset="2"/>
              </a:rPr>
              <a:t>mult</a:t>
            </a:r>
            <a:r>
              <a:rPr lang="en-US" sz="1800" kern="0" dirty="0">
                <a:latin typeface="Arial" charset="0"/>
                <a:sym typeface="Wingdings" panose="05000000000000000000" pitchFamily="2" charset="2"/>
              </a:rPr>
              <a:t> both sides by -1)</a:t>
            </a:r>
            <a:endParaRPr lang="en-US" sz="2400" kern="0" dirty="0">
              <a:latin typeface="Arial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kern="0" dirty="0">
                <a:latin typeface="Arial" charset="0"/>
                <a:sym typeface="Wingdings" panose="05000000000000000000" pitchFamily="2" charset="2"/>
              </a:rPr>
              <a:t> -1</a:t>
            </a:r>
            <a:r>
              <a:rPr lang="en-US" sz="2400" dirty="0"/>
              <a:t>(</a:t>
            </a:r>
            <a:r>
              <a:rPr lang="en-US" sz="2400" b="1" kern="0" dirty="0" err="1">
                <a:latin typeface="Arial" charset="0"/>
              </a:rPr>
              <a:t>w</a:t>
            </a:r>
            <a:r>
              <a:rPr lang="en-US" sz="2400" kern="0" baseline="30000" dirty="0" err="1">
                <a:latin typeface="Arial" charset="0"/>
              </a:rPr>
              <a:t>T</a:t>
            </a:r>
            <a:r>
              <a:rPr lang="en-US" sz="2400" b="1" kern="0" dirty="0" err="1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 + b) &lt;= -1  </a:t>
            </a:r>
            <a:r>
              <a:rPr lang="en-US" sz="2400" kern="0" dirty="0">
                <a:latin typeface="Arial" charset="0"/>
                <a:sym typeface="Wingdings" panose="05000000000000000000" pitchFamily="2" charset="2"/>
              </a:rPr>
              <a:t>  </a:t>
            </a:r>
            <a:r>
              <a:rPr lang="en-US" sz="2400" b="1" kern="0" dirty="0" err="1">
                <a:latin typeface="Arial" charset="0"/>
              </a:rPr>
              <a:t>w</a:t>
            </a:r>
            <a:r>
              <a:rPr lang="en-US" sz="2400" kern="0" baseline="30000" dirty="0" err="1">
                <a:latin typeface="Arial" charset="0"/>
              </a:rPr>
              <a:t>T</a:t>
            </a:r>
            <a:r>
              <a:rPr lang="en-US" sz="2400" b="1" kern="0" dirty="0" err="1">
                <a:latin typeface="Arial" charset="0"/>
              </a:rPr>
              <a:t>x</a:t>
            </a:r>
            <a:r>
              <a:rPr lang="en-US" sz="2400" kern="0" dirty="0">
                <a:latin typeface="Arial" charset="0"/>
              </a:rPr>
              <a:t> + b  &gt;= 1 </a:t>
            </a:r>
            <a:r>
              <a:rPr lang="en-US" sz="2400" kern="0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24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4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400" b="1" kern="0" dirty="0" err="1">
                <a:highlight>
                  <a:srgbClr val="FFFF00"/>
                </a:highlight>
                <a:latin typeface="Arial" charset="0"/>
              </a:rPr>
              <a:t>x</a:t>
            </a:r>
            <a:r>
              <a:rPr lang="en-US" sz="2400" kern="0" dirty="0">
                <a:highlight>
                  <a:srgbClr val="FFFF00"/>
                </a:highlight>
                <a:latin typeface="Arial" charset="0"/>
              </a:rPr>
              <a:t> + b -1  &gt;= 0 </a:t>
            </a:r>
            <a:endParaRPr lang="en-US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400" kern="0" dirty="0">
              <a:latin typeface="Arial" charset="0"/>
            </a:endParaRPr>
          </a:p>
          <a:p>
            <a:pPr marL="0" indent="0">
              <a:buNone/>
            </a:pPr>
            <a:endParaRPr lang="en-US" sz="2400" kern="0" dirty="0">
              <a:latin typeface="Arial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727DC-466A-DE90-C358-C2011F1CBF59}"/>
              </a:ext>
            </a:extLst>
          </p:cNvPr>
          <p:cNvSpPr txBox="1"/>
          <p:nvPr/>
        </p:nvSpPr>
        <p:spPr>
          <a:xfrm>
            <a:off x="7630240" y="184506"/>
            <a:ext cx="4317357" cy="64940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Therefore, </a:t>
            </a:r>
            <a:r>
              <a:rPr lang="en-US" sz="3200" b="1" dirty="0"/>
              <a:t>we can represent both inequalities as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sz="3200" dirty="0" err="1"/>
              <a:t>yi</a:t>
            </a:r>
            <a:r>
              <a:rPr lang="en-US" sz="3200" dirty="0"/>
              <a:t>(</a:t>
            </a:r>
            <a:r>
              <a:rPr lang="en-US" sz="3200" b="1" kern="0" dirty="0" err="1">
                <a:latin typeface="Arial" charset="0"/>
              </a:rPr>
              <a:t>w</a:t>
            </a:r>
            <a:r>
              <a:rPr lang="en-US" sz="3200" kern="0" baseline="30000" dirty="0" err="1">
                <a:latin typeface="Arial" charset="0"/>
              </a:rPr>
              <a:t>T</a:t>
            </a:r>
            <a:r>
              <a:rPr lang="en-US" sz="3200" b="1" kern="0" dirty="0" err="1">
                <a:latin typeface="Arial" charset="0"/>
              </a:rPr>
              <a:t>xi</a:t>
            </a:r>
            <a:r>
              <a:rPr lang="en-US" sz="3200" kern="0" dirty="0">
                <a:latin typeface="Arial" charset="0"/>
              </a:rPr>
              <a:t> + b) &gt;= 1 </a:t>
            </a:r>
          </a:p>
          <a:p>
            <a:r>
              <a:rPr lang="en-US" sz="3200" kern="0" dirty="0">
                <a:latin typeface="Arial" charset="0"/>
                <a:sym typeface="Wingdings" panose="05000000000000000000" pitchFamily="2" charset="2"/>
              </a:rPr>
              <a:t> same as</a:t>
            </a:r>
            <a:endParaRPr lang="en-US" sz="3200" kern="0" dirty="0">
              <a:latin typeface="Arial" charset="0"/>
            </a:endParaRPr>
          </a:p>
          <a:p>
            <a:r>
              <a:rPr lang="en-US" sz="3200" dirty="0" err="1">
                <a:highlight>
                  <a:srgbClr val="FFFF00"/>
                </a:highlight>
              </a:rPr>
              <a:t>yi</a:t>
            </a:r>
            <a:r>
              <a:rPr lang="en-US" sz="3200" dirty="0">
                <a:highlight>
                  <a:srgbClr val="FFFF00"/>
                </a:highlight>
              </a:rPr>
              <a:t>(</a:t>
            </a:r>
            <a:r>
              <a:rPr lang="en-US" sz="32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32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3200" b="1" kern="0" dirty="0" err="1">
                <a:highlight>
                  <a:srgbClr val="FFFF00"/>
                </a:highlight>
                <a:latin typeface="Arial" charset="0"/>
              </a:rPr>
              <a:t>xi</a:t>
            </a:r>
            <a:r>
              <a:rPr lang="en-US" sz="3200" kern="0" dirty="0">
                <a:highlight>
                  <a:srgbClr val="FFFF00"/>
                </a:highlight>
                <a:latin typeface="Arial" charset="0"/>
              </a:rPr>
              <a:t> + b)  - 1 &gt;= 0 </a:t>
            </a:r>
          </a:p>
          <a:p>
            <a:r>
              <a:rPr lang="en-US" sz="3200" kern="0" dirty="0">
                <a:latin typeface="Arial" charset="0"/>
              </a:rPr>
              <a:t>where </a:t>
            </a:r>
            <a:r>
              <a:rPr lang="en-US" sz="3200" kern="0" dirty="0" err="1">
                <a:latin typeface="Arial" charset="0"/>
              </a:rPr>
              <a:t>yi</a:t>
            </a:r>
            <a:r>
              <a:rPr lang="en-US" sz="3200" kern="0" dirty="0">
                <a:latin typeface="Arial" charset="0"/>
              </a:rPr>
              <a:t> is -1 for negative labels and +1 for positive labels.</a:t>
            </a:r>
          </a:p>
          <a:p>
            <a:endParaRPr lang="en-US" sz="3200" kern="0" dirty="0">
              <a:latin typeface="Arial" charset="0"/>
            </a:endParaRPr>
          </a:p>
          <a:p>
            <a:r>
              <a:rPr lang="en-US" sz="3200" kern="0" dirty="0">
                <a:latin typeface="Arial" charset="0"/>
              </a:rPr>
              <a:t>We will come back to this.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895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6131"/>
            <a:ext cx="7772400" cy="715895"/>
          </a:xfrm>
        </p:spPr>
        <p:txBody>
          <a:bodyPr/>
          <a:lstStyle/>
          <a:p>
            <a:r>
              <a:rPr lang="en-US" sz="3600" dirty="0"/>
              <a:t>Here is what we have so far: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785110" y="1181100"/>
            <a:ext cx="34290" cy="415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533400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718136" y="3183491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038600" y="3870875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2766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604260" y="4648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876282" y="4241304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293543" y="27571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830167" y="285149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943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324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705600" y="45643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2701559" y="1395447"/>
            <a:ext cx="4668976" cy="4086134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420481" y="2031856"/>
            <a:ext cx="3938630" cy="348885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672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00600" y="524256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5666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66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523494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150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72200" y="524256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75120" y="522732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86600" y="522732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13660" y="49530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13660" y="44958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13660" y="41148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28900" y="36804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13660" y="33375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28900" y="284988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13660" y="23622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18897" y="4735531"/>
            <a:ext cx="457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dirty="0"/>
              <a:t> + b ≥ + 1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dirty="0"/>
              <a:t> + b - 1 ≥ 0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endParaRPr lang="en-US" sz="2400" b="1" dirty="0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2275691" y="1478280"/>
            <a:ext cx="5115709" cy="4477866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628900" y="19050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Up Arrow 60"/>
          <p:cNvSpPr/>
          <p:nvPr/>
        </p:nvSpPr>
        <p:spPr>
          <a:xfrm rot="2610548">
            <a:off x="5718872" y="1564654"/>
            <a:ext cx="1447581" cy="2657678"/>
          </a:xfrm>
          <a:prstGeom prst="upArrow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661687" y="1825422"/>
            <a:ext cx="3582497" cy="830997"/>
          </a:xfrm>
          <a:prstGeom prst="rect">
            <a:avLst/>
          </a:prstGeom>
          <a:solidFill>
            <a:schemeClr val="accent3">
              <a:lumMod val="95000"/>
              <a:alpha val="27000"/>
            </a:schemeClr>
          </a:solidFill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everything on this </a:t>
            </a:r>
          </a:p>
          <a:p>
            <a:r>
              <a:rPr lang="en-US" sz="2400" dirty="0"/>
              <a:t>side classifies as “1”</a:t>
            </a:r>
          </a:p>
        </p:txBody>
      </p:sp>
      <p:sp>
        <p:nvSpPr>
          <p:cNvPr id="63" name="Up Arrow 62"/>
          <p:cNvSpPr/>
          <p:nvPr/>
        </p:nvSpPr>
        <p:spPr>
          <a:xfrm rot="2610548" flipV="1">
            <a:off x="1861453" y="2470353"/>
            <a:ext cx="1109308" cy="2529434"/>
          </a:xfrm>
          <a:prstGeom prst="upArrow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 flipH="1">
            <a:off x="5943600" y="4653966"/>
            <a:ext cx="412310" cy="437059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782686" y="5567986"/>
            <a:ext cx="538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dirty="0"/>
              <a:t> + b ≤ - 1 </a:t>
            </a:r>
            <a:r>
              <a:rPr lang="en-US" sz="2400" dirty="0">
                <a:sym typeface="Wingdings" panose="05000000000000000000" pitchFamily="2" charset="2"/>
              </a:rPr>
              <a:t>  </a:t>
            </a:r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dirty="0"/>
              <a:t> + b  + 1  ≤ 0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298738" y="5861269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w</a:t>
            </a:r>
            <a:r>
              <a:rPr lang="en-US" sz="3200" baseline="30000" dirty="0" err="1"/>
              <a:t>T</a:t>
            </a:r>
            <a:r>
              <a:rPr lang="en-US" sz="3200" b="1" dirty="0" err="1"/>
              <a:t>x</a:t>
            </a:r>
            <a:r>
              <a:rPr lang="en-US" sz="3200" dirty="0"/>
              <a:t> + b =0</a:t>
            </a:r>
            <a:endParaRPr lang="en-US" sz="3200" b="1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2813204" y="2522358"/>
            <a:ext cx="2510344" cy="2819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75455" y="239281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39593" y="3641628"/>
            <a:ext cx="25146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GOAL</a:t>
            </a:r>
            <a:r>
              <a:rPr lang="en-US" dirty="0"/>
              <a:t>: Maximize the </a:t>
            </a:r>
            <a:r>
              <a:rPr lang="en-US" b="1" dirty="0">
                <a:solidFill>
                  <a:srgbClr val="990099"/>
                </a:solidFill>
              </a:rPr>
              <a:t>margin m</a:t>
            </a:r>
            <a:r>
              <a:rPr lang="en-US" dirty="0"/>
              <a:t> between the +1 and -1 classes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376" y="5381534"/>
            <a:ext cx="2770310" cy="830997"/>
          </a:xfrm>
          <a:prstGeom prst="rect">
            <a:avLst/>
          </a:prstGeom>
          <a:solidFill>
            <a:schemeClr val="accent3">
              <a:lumMod val="95000"/>
              <a:alpha val="26000"/>
            </a:schemeClr>
          </a:solidFill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everything on this </a:t>
            </a:r>
          </a:p>
          <a:p>
            <a:r>
              <a:rPr lang="en-US" sz="2400" dirty="0"/>
              <a:t>side classifies as “-1”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86701" y="4420331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0099"/>
                </a:solidFill>
              </a:rPr>
              <a:t>margin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8E2C2-7931-E1B7-2CA2-FA4EB49DBECF}"/>
              </a:ext>
            </a:extLst>
          </p:cNvPr>
          <p:cNvSpPr txBox="1"/>
          <p:nvPr/>
        </p:nvSpPr>
        <p:spPr>
          <a:xfrm>
            <a:off x="6472274" y="117932"/>
            <a:ext cx="51157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Recall that both margin lines here can be represented with  </a:t>
            </a:r>
          </a:p>
          <a:p>
            <a:r>
              <a:rPr lang="en-US" sz="2400" dirty="0" err="1">
                <a:highlight>
                  <a:srgbClr val="FFFF00"/>
                </a:highlight>
              </a:rPr>
              <a:t>yi</a:t>
            </a:r>
            <a:r>
              <a:rPr lang="en-US" sz="2400" dirty="0">
                <a:highlight>
                  <a:srgbClr val="FFFF00"/>
                </a:highlight>
              </a:rPr>
              <a:t>(</a:t>
            </a:r>
            <a:r>
              <a:rPr lang="en-US" sz="24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4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400" b="1" kern="0" dirty="0" err="1">
                <a:highlight>
                  <a:srgbClr val="FFFF00"/>
                </a:highlight>
                <a:latin typeface="Arial" charset="0"/>
              </a:rPr>
              <a:t>xi</a:t>
            </a:r>
            <a:r>
              <a:rPr lang="en-US" sz="2400" kern="0" dirty="0">
                <a:highlight>
                  <a:srgbClr val="FFFF00"/>
                </a:highlight>
                <a:latin typeface="Arial" charset="0"/>
              </a:rPr>
              <a:t> + b) &gt;= 1 )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3A8139-683B-F600-1CD7-748FFA122839}"/>
              </a:ext>
            </a:extLst>
          </p:cNvPr>
          <p:cNvCxnSpPr/>
          <p:nvPr/>
        </p:nvCxnSpPr>
        <p:spPr>
          <a:xfrm>
            <a:off x="2587704" y="147828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19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6131"/>
            <a:ext cx="7772400" cy="715895"/>
          </a:xfrm>
        </p:spPr>
        <p:txBody>
          <a:bodyPr/>
          <a:lstStyle/>
          <a:p>
            <a:r>
              <a:rPr lang="en-US" sz="3600" dirty="0"/>
              <a:t>Here is what we have so far: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785110" y="1181100"/>
            <a:ext cx="34290" cy="415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533400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604260" y="3109584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038600" y="3870875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2766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604260" y="4648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019451" y="4394798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267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399427" y="287049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943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823528" y="416049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705600" y="45643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2750597" y="1426460"/>
            <a:ext cx="4595081" cy="410939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292368" y="1930102"/>
            <a:ext cx="4116052" cy="3673009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672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00600" y="524256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5666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66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523494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150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72200" y="524256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75120" y="522732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86600" y="522732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13660" y="49530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13660" y="44958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13660" y="41148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28900" y="36804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13660" y="33375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28900" y="284988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13660" y="23622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14416" y="4716780"/>
            <a:ext cx="457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y + x - 9 = 0      same as y = -x + 9</a:t>
            </a:r>
            <a:endParaRPr lang="en-US" sz="2400" b="1" dirty="0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2285999" y="1470660"/>
            <a:ext cx="5059680" cy="4551372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628900" y="19050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Up Arrow 60"/>
          <p:cNvSpPr/>
          <p:nvPr/>
        </p:nvSpPr>
        <p:spPr>
          <a:xfrm rot="2610548">
            <a:off x="5534543" y="1455253"/>
            <a:ext cx="1447581" cy="2657678"/>
          </a:xfrm>
          <a:prstGeom prst="upArrow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661687" y="1825422"/>
            <a:ext cx="3582497" cy="830997"/>
          </a:xfrm>
          <a:prstGeom prst="rect">
            <a:avLst/>
          </a:prstGeom>
          <a:solidFill>
            <a:schemeClr val="accent3">
              <a:lumMod val="95000"/>
              <a:alpha val="27000"/>
            </a:schemeClr>
          </a:solidFill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everything on this </a:t>
            </a:r>
          </a:p>
          <a:p>
            <a:r>
              <a:rPr lang="en-US" sz="2400" dirty="0"/>
              <a:t>side classifies as “1”</a:t>
            </a:r>
          </a:p>
        </p:txBody>
      </p:sp>
      <p:sp>
        <p:nvSpPr>
          <p:cNvPr id="63" name="Up Arrow 62"/>
          <p:cNvSpPr/>
          <p:nvPr/>
        </p:nvSpPr>
        <p:spPr>
          <a:xfrm rot="2610548" flipV="1">
            <a:off x="3410656" y="3873487"/>
            <a:ext cx="1109308" cy="2529434"/>
          </a:xfrm>
          <a:prstGeom prst="upArrow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 flipH="1">
            <a:off x="5893710" y="4672507"/>
            <a:ext cx="398280" cy="443185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805670" y="5496261"/>
            <a:ext cx="538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</a:t>
            </a:r>
            <a:r>
              <a:rPr lang="en-US" sz="2400" dirty="0"/>
              <a:t>y + x – 7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98738" y="5861269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 + x – 8 = 0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2844834" y="2522358"/>
            <a:ext cx="2510344" cy="2819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75455" y="239281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39593" y="3641628"/>
            <a:ext cx="25146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GOAL</a:t>
            </a:r>
            <a:r>
              <a:rPr lang="en-US" dirty="0"/>
              <a:t>: Maximize the </a:t>
            </a:r>
            <a:r>
              <a:rPr lang="en-US" b="1" dirty="0">
                <a:solidFill>
                  <a:srgbClr val="990099"/>
                </a:solidFill>
              </a:rPr>
              <a:t>margin m</a:t>
            </a:r>
            <a:r>
              <a:rPr lang="en-US" dirty="0"/>
              <a:t> between the +1 and -1 classes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376" y="5381534"/>
            <a:ext cx="2770310" cy="830997"/>
          </a:xfrm>
          <a:prstGeom prst="rect">
            <a:avLst/>
          </a:prstGeom>
          <a:solidFill>
            <a:schemeClr val="accent3">
              <a:lumMod val="95000"/>
              <a:alpha val="26000"/>
            </a:schemeClr>
          </a:solidFill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everything on this </a:t>
            </a:r>
          </a:p>
          <a:p>
            <a:r>
              <a:rPr lang="en-US" sz="2400" dirty="0"/>
              <a:t>side classifies as “-1”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86701" y="4420331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0099"/>
                </a:solidFill>
              </a:rPr>
              <a:t>margin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8E2C2-7931-E1B7-2CA2-FA4EB49DBECF}"/>
              </a:ext>
            </a:extLst>
          </p:cNvPr>
          <p:cNvSpPr txBox="1"/>
          <p:nvPr/>
        </p:nvSpPr>
        <p:spPr>
          <a:xfrm>
            <a:off x="6472274" y="117932"/>
            <a:ext cx="51157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Recall that both margin lines here can be represented with  </a:t>
            </a:r>
          </a:p>
          <a:p>
            <a:r>
              <a:rPr lang="en-US" sz="2400" dirty="0" err="1">
                <a:highlight>
                  <a:srgbClr val="FFFF00"/>
                </a:highlight>
              </a:rPr>
              <a:t>yi</a:t>
            </a:r>
            <a:r>
              <a:rPr lang="en-US" sz="2400" dirty="0">
                <a:highlight>
                  <a:srgbClr val="FFFF00"/>
                </a:highlight>
              </a:rPr>
              <a:t>(</a:t>
            </a:r>
            <a:r>
              <a:rPr lang="en-US" sz="24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4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400" b="1" kern="0" dirty="0" err="1">
                <a:highlight>
                  <a:srgbClr val="FFFF00"/>
                </a:highlight>
                <a:latin typeface="Arial" charset="0"/>
              </a:rPr>
              <a:t>xi</a:t>
            </a:r>
            <a:r>
              <a:rPr lang="en-US" sz="2400" kern="0" dirty="0">
                <a:highlight>
                  <a:srgbClr val="FFFF00"/>
                </a:highlight>
                <a:latin typeface="Arial" charset="0"/>
              </a:rPr>
              <a:t> + b) &gt;= 1 )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348913-9FE9-F4FD-C11C-39DBEF5C0985}"/>
              </a:ext>
            </a:extLst>
          </p:cNvPr>
          <p:cNvCxnSpPr/>
          <p:nvPr/>
        </p:nvCxnSpPr>
        <p:spPr>
          <a:xfrm>
            <a:off x="2641754" y="14706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F5AC271-CB35-BDA0-0CCF-4A4013C669D9}"/>
              </a:ext>
            </a:extLst>
          </p:cNvPr>
          <p:cNvSpPr txBox="1"/>
          <p:nvPr/>
        </p:nvSpPr>
        <p:spPr>
          <a:xfrm>
            <a:off x="2331696" y="2649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E460A-DD2C-7D63-9ACE-C6B815DDB95A}"/>
              </a:ext>
            </a:extLst>
          </p:cNvPr>
          <p:cNvSpPr txBox="1"/>
          <p:nvPr/>
        </p:nvSpPr>
        <p:spPr>
          <a:xfrm>
            <a:off x="2305077" y="35257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71BF2-455E-EC14-A02F-05B44701BF0A}"/>
              </a:ext>
            </a:extLst>
          </p:cNvPr>
          <p:cNvSpPr txBox="1"/>
          <p:nvPr/>
        </p:nvSpPr>
        <p:spPr>
          <a:xfrm>
            <a:off x="2312752" y="4315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69E4C0-BE05-A2D8-B566-6A639B0D9DE6}"/>
              </a:ext>
            </a:extLst>
          </p:cNvPr>
          <p:cNvSpPr txBox="1"/>
          <p:nvPr/>
        </p:nvSpPr>
        <p:spPr>
          <a:xfrm>
            <a:off x="2354673" y="1726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4723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876300" cy="876300"/>
          </a:xfrm>
          <a:prstGeom prst="rect">
            <a:avLst/>
          </a:prstGeom>
          <a:noFill/>
        </p:spPr>
      </p:pic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2694523" y="340520"/>
            <a:ext cx="8077200" cy="15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Arial" charset="0"/>
              </a:rPr>
              <a:t>Any line in dimension D can be represented as  </a:t>
            </a:r>
            <a:r>
              <a:rPr lang="en-US" sz="2000" b="1" kern="0" dirty="0" err="1">
                <a:latin typeface="Arial" charset="0"/>
              </a:rPr>
              <a:t>w</a:t>
            </a:r>
            <a:r>
              <a:rPr lang="en-US" sz="2000" kern="0" baseline="30000" dirty="0" err="1">
                <a:latin typeface="Arial" charset="0"/>
              </a:rPr>
              <a:t>T</a:t>
            </a:r>
            <a:r>
              <a:rPr lang="en-US" sz="2000" b="1" kern="0" dirty="0" err="1">
                <a:latin typeface="Arial" charset="0"/>
              </a:rPr>
              <a:t>x</a:t>
            </a:r>
            <a:r>
              <a:rPr lang="en-US" sz="2000" kern="0" dirty="0">
                <a:latin typeface="Arial" charset="0"/>
              </a:rPr>
              <a:t> + b = 0.</a:t>
            </a:r>
          </a:p>
          <a:p>
            <a:r>
              <a:rPr lang="en-US" sz="2000" b="1" kern="0" dirty="0">
                <a:latin typeface="Arial" charset="0"/>
              </a:rPr>
              <a:t>w</a:t>
            </a:r>
            <a:r>
              <a:rPr lang="en-US" sz="2000" kern="0" dirty="0">
                <a:latin typeface="Arial" charset="0"/>
              </a:rPr>
              <a:t> is a vector of coefficients, </a:t>
            </a:r>
          </a:p>
          <a:p>
            <a:r>
              <a:rPr lang="en-US" sz="2000" b="1" kern="0" dirty="0">
                <a:latin typeface="Arial" charset="0"/>
              </a:rPr>
              <a:t>x</a:t>
            </a:r>
            <a:r>
              <a:rPr lang="en-US" sz="2000" kern="0" dirty="0">
                <a:latin typeface="Arial" charset="0"/>
              </a:rPr>
              <a:t> is the vector of variables (variable values), </a:t>
            </a:r>
          </a:p>
          <a:p>
            <a:r>
              <a:rPr lang="en-US" sz="2000" kern="0" dirty="0">
                <a:latin typeface="Arial" charset="0"/>
              </a:rPr>
              <a:t>b is the translation (can be thought of in 2D as the y intercept). </a:t>
            </a:r>
            <a:endParaRPr lang="en-US" sz="2000" b="1" kern="0" dirty="0">
              <a:latin typeface="Arial" charset="0"/>
            </a:endParaRPr>
          </a:p>
          <a:p>
            <a:pPr marL="0" indent="0">
              <a:buNone/>
            </a:pPr>
            <a:endParaRPr lang="en-US" sz="2000" kern="0" dirty="0">
              <a:latin typeface="Arial" charset="0"/>
            </a:endParaRP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2362200" y="2667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2362200" y="58674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3962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4953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3974530" y="4759549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3124200" y="4800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2819400" y="5181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3106738" y="3879399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667000" y="5383214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Class 1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5105400" y="4179278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Class 2</a:t>
            </a:r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3429000" y="2895600"/>
            <a:ext cx="2514600" cy="25146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2705101" y="3429001"/>
            <a:ext cx="2533649" cy="258633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2593576" y="2638475"/>
            <a:ext cx="3675728" cy="38100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 flipH="1">
            <a:off x="4876800" y="5057776"/>
            <a:ext cx="723900" cy="733425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4800600" y="5181600"/>
            <a:ext cx="378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CC00CC"/>
                </a:solidFill>
                <a:latin typeface="Tahoma" pitchFamily="34" charset="0"/>
              </a:rPr>
              <a:t>m</a:t>
            </a: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 flipV="1">
            <a:off x="2365453" y="3276600"/>
            <a:ext cx="2739947" cy="2590800"/>
          </a:xfrm>
          <a:prstGeom prst="line">
            <a:avLst/>
          </a:prstGeom>
          <a:noFill/>
          <a:ln w="25400">
            <a:solidFill>
              <a:srgbClr val="9933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64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2416" y="3032125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31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876300" cy="876300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5398707" y="56000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951127" y="235996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2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949515" y="2482840"/>
            <a:ext cx="5055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atin typeface="Arial" charset="0"/>
              </a:rPr>
              <a:t>Suppose we are in 2D. </a:t>
            </a:r>
          </a:p>
          <a:p>
            <a:endParaRPr lang="en-US" kern="0" dirty="0">
              <a:latin typeface="Arial" charset="0"/>
            </a:endParaRPr>
          </a:p>
          <a:p>
            <a:r>
              <a:rPr lang="en-US" kern="0" dirty="0">
                <a:latin typeface="Arial" charset="0"/>
              </a:rPr>
              <a:t>Then, a separating line can be written as  </a:t>
            </a:r>
          </a:p>
          <a:p>
            <a:r>
              <a:rPr lang="en-US" b="1" kern="0" dirty="0">
                <a:latin typeface="Arial" charset="0"/>
              </a:rPr>
              <a:t>w1x1 + w2x2 + b = 0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kern="0" dirty="0">
                <a:latin typeface="Arial" charset="0"/>
                <a:sym typeface="Wingdings" panose="05000000000000000000" pitchFamily="2" charset="2"/>
              </a:rPr>
              <a:t>x2 = -b/w2 – (w1/w2)x1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kern="0" dirty="0">
                <a:latin typeface="Arial" charset="0"/>
                <a:sym typeface="Wingdings" panose="05000000000000000000" pitchFamily="2" charset="2"/>
              </a:rPr>
              <a:t>The “slope” is </a:t>
            </a:r>
            <a:r>
              <a:rPr lang="en-US" b="1" kern="0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–w1/w2</a:t>
            </a:r>
          </a:p>
          <a:p>
            <a:endParaRPr lang="en-US" kern="0" dirty="0">
              <a:latin typeface="Arial" charset="0"/>
              <a:sym typeface="Wingdings" panose="05000000000000000000" pitchFamily="2" charset="2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873822" y="2667000"/>
            <a:ext cx="3366516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3175" y="2691877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slope = w2/w1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04778" y="6039445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slope = -w1/w2</a:t>
            </a:r>
          </a:p>
        </p:txBody>
      </p:sp>
    </p:spTree>
    <p:extLst>
      <p:ext uri="{BB962C8B-B14F-4D97-AF65-F5344CB8AC3E}">
        <p14:creationId xmlns:p14="http://schemas.microsoft.com/office/powerpoint/2010/main" val="390311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876300" cy="876300"/>
          </a:xfrm>
          <a:prstGeom prst="rect">
            <a:avLst/>
          </a:prstGeom>
          <a:noFill/>
        </p:spPr>
      </p:pic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2694523" y="340520"/>
            <a:ext cx="8077200" cy="15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Arial" charset="0"/>
              </a:rPr>
              <a:t>Any line in dimension D can be represented as  </a:t>
            </a:r>
            <a:r>
              <a:rPr lang="en-US" sz="2000" b="1" kern="0" dirty="0" err="1">
                <a:latin typeface="Arial" charset="0"/>
              </a:rPr>
              <a:t>w</a:t>
            </a:r>
            <a:r>
              <a:rPr lang="en-US" sz="2000" kern="0" baseline="30000" dirty="0" err="1">
                <a:latin typeface="Arial" charset="0"/>
              </a:rPr>
              <a:t>T</a:t>
            </a:r>
            <a:r>
              <a:rPr lang="en-US" sz="2000" b="1" kern="0" dirty="0" err="1">
                <a:latin typeface="Arial" charset="0"/>
              </a:rPr>
              <a:t>x</a:t>
            </a:r>
            <a:r>
              <a:rPr lang="en-US" sz="2000" kern="0" dirty="0">
                <a:latin typeface="Arial" charset="0"/>
              </a:rPr>
              <a:t> + b = 0.</a:t>
            </a:r>
          </a:p>
          <a:p>
            <a:r>
              <a:rPr lang="en-US" sz="2000" b="1" kern="0" dirty="0">
                <a:latin typeface="Arial" charset="0"/>
              </a:rPr>
              <a:t>w</a:t>
            </a:r>
            <a:r>
              <a:rPr lang="en-US" sz="2000" kern="0" dirty="0">
                <a:latin typeface="Arial" charset="0"/>
              </a:rPr>
              <a:t> is a vector of coefficients, </a:t>
            </a:r>
          </a:p>
          <a:p>
            <a:r>
              <a:rPr lang="en-US" sz="2000" b="1" kern="0" dirty="0">
                <a:latin typeface="Arial" charset="0"/>
              </a:rPr>
              <a:t>x</a:t>
            </a:r>
            <a:r>
              <a:rPr lang="en-US" sz="2000" kern="0" dirty="0">
                <a:latin typeface="Arial" charset="0"/>
              </a:rPr>
              <a:t> is the vector of variables (variable values), </a:t>
            </a:r>
          </a:p>
          <a:p>
            <a:r>
              <a:rPr lang="en-US" sz="2000" kern="0" dirty="0">
                <a:latin typeface="Arial" charset="0"/>
              </a:rPr>
              <a:t>b is the translation (can be thought of in 2D as the y intercept). </a:t>
            </a:r>
            <a:endParaRPr lang="en-US" sz="2000" b="1" kern="0" dirty="0">
              <a:latin typeface="Arial" charset="0"/>
            </a:endParaRPr>
          </a:p>
          <a:p>
            <a:pPr marL="0" indent="0">
              <a:buNone/>
            </a:pPr>
            <a:endParaRPr lang="en-US" sz="2000" kern="0" dirty="0">
              <a:latin typeface="Arial" charset="0"/>
            </a:endParaRP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2362200" y="2667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2362200" y="58674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2593576" y="2638475"/>
            <a:ext cx="3675728" cy="38100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 flipV="1">
            <a:off x="2365453" y="3276600"/>
            <a:ext cx="2739947" cy="2590800"/>
          </a:xfrm>
          <a:prstGeom prst="line">
            <a:avLst/>
          </a:prstGeom>
          <a:noFill/>
          <a:ln w="25400">
            <a:solidFill>
              <a:srgbClr val="9933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64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2416" y="3032125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31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876300" cy="876300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5398707" y="56000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951127" y="235996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2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532569" y="2667000"/>
            <a:ext cx="5055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atin typeface="Arial" charset="0"/>
              </a:rPr>
              <a:t>Suppose we are in 2D. </a:t>
            </a:r>
          </a:p>
          <a:p>
            <a:endParaRPr lang="en-US" kern="0" dirty="0">
              <a:latin typeface="Arial" charset="0"/>
            </a:endParaRPr>
          </a:p>
          <a:p>
            <a:r>
              <a:rPr lang="en-US" kern="0" dirty="0">
                <a:latin typeface="Arial" charset="0"/>
              </a:rPr>
              <a:t>Then, a separating line can be written as  </a:t>
            </a:r>
          </a:p>
          <a:p>
            <a:r>
              <a:rPr lang="en-US" b="1" kern="0" dirty="0">
                <a:latin typeface="Arial" charset="0"/>
              </a:rPr>
              <a:t>w1x1 + w2x2 + b = 0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kern="0" dirty="0">
                <a:latin typeface="Arial" charset="0"/>
                <a:sym typeface="Wingdings" panose="05000000000000000000" pitchFamily="2" charset="2"/>
              </a:rPr>
              <a:t>x2 = -b/w2 </a:t>
            </a:r>
            <a:r>
              <a:rPr lang="en-US" kern="0" dirty="0">
                <a:solidFill>
                  <a:srgbClr val="0070C0"/>
                </a:solidFill>
                <a:latin typeface="Arial" charset="0"/>
                <a:sym typeface="Wingdings" panose="05000000000000000000" pitchFamily="2" charset="2"/>
              </a:rPr>
              <a:t>– (w1/w2)</a:t>
            </a:r>
            <a:r>
              <a:rPr lang="en-US" kern="0" dirty="0">
                <a:latin typeface="Arial" charset="0"/>
                <a:sym typeface="Wingdings" panose="05000000000000000000" pitchFamily="2" charset="2"/>
              </a:rPr>
              <a:t>x1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kern="0" dirty="0">
                <a:latin typeface="Arial" charset="0"/>
                <a:sym typeface="Wingdings" panose="05000000000000000000" pitchFamily="2" charset="2"/>
              </a:rPr>
              <a:t>The “slope” is </a:t>
            </a:r>
            <a:r>
              <a:rPr lang="en-US" b="1" kern="0" dirty="0">
                <a:solidFill>
                  <a:srgbClr val="0070C0"/>
                </a:solidFill>
                <a:latin typeface="Arial" charset="0"/>
                <a:sym typeface="Wingdings" panose="05000000000000000000" pitchFamily="2" charset="2"/>
              </a:rPr>
              <a:t>–w1/w2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kern="0" dirty="0">
              <a:latin typeface="Arial" charset="0"/>
              <a:sym typeface="Wingdings" panose="05000000000000000000" pitchFamily="2" charset="2"/>
            </a:endParaRPr>
          </a:p>
          <a:p>
            <a:r>
              <a:rPr lang="en-US" b="1" kern="0" dirty="0">
                <a:latin typeface="Arial" charset="0"/>
                <a:sym typeface="Wingdings" panose="05000000000000000000" pitchFamily="2" charset="2"/>
              </a:rPr>
              <a:t>w</a:t>
            </a:r>
            <a:r>
              <a:rPr lang="en-US" kern="0" dirty="0">
                <a:latin typeface="Arial" charset="0"/>
                <a:sym typeface="Wingdings" panose="05000000000000000000" pitchFamily="2" charset="2"/>
              </a:rPr>
              <a:t> here is (w1,w2) and</a:t>
            </a:r>
            <a:r>
              <a:rPr lang="en-US" b="1" kern="0" dirty="0">
                <a:latin typeface="Arial" charset="0"/>
                <a:sym typeface="Wingdings" panose="05000000000000000000" pitchFamily="2" charset="2"/>
              </a:rPr>
              <a:t> t</a:t>
            </a:r>
            <a:r>
              <a:rPr lang="en-US" kern="0" dirty="0">
                <a:latin typeface="Arial" charset="0"/>
                <a:sym typeface="Wingdings" panose="05000000000000000000" pitchFamily="2" charset="2"/>
              </a:rPr>
              <a:t>he line </a:t>
            </a:r>
            <a:r>
              <a:rPr lang="en-US" b="1" kern="0" dirty="0">
                <a:latin typeface="Arial" charset="0"/>
                <a:sym typeface="Wingdings" panose="05000000000000000000" pitchFamily="2" charset="2"/>
              </a:rPr>
              <a:t>perpendicular</a:t>
            </a:r>
            <a:r>
              <a:rPr lang="en-US" kern="0" dirty="0">
                <a:latin typeface="Arial" charset="0"/>
                <a:sym typeface="Wingdings" panose="05000000000000000000" pitchFamily="2" charset="2"/>
              </a:rPr>
              <a:t> to the </a:t>
            </a:r>
            <a:r>
              <a:rPr lang="en-US" kern="0" dirty="0">
                <a:latin typeface="Arial" charset="0"/>
              </a:rPr>
              <a:t>separating line </a:t>
            </a:r>
            <a:r>
              <a:rPr lang="en-US" kern="0" dirty="0">
                <a:latin typeface="Arial" charset="0"/>
                <a:sym typeface="Wingdings" panose="05000000000000000000" pitchFamily="2" charset="2"/>
              </a:rPr>
              <a:t>has slope </a:t>
            </a:r>
            <a:r>
              <a:rPr lang="en-US" b="1" kern="0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w2/w1</a:t>
            </a:r>
          </a:p>
          <a:p>
            <a:endParaRPr lang="en-US" b="1" kern="0" dirty="0">
              <a:solidFill>
                <a:srgbClr val="00B050"/>
              </a:solidFill>
              <a:latin typeface="Arial" charset="0"/>
              <a:sym typeface="Wingdings" panose="05000000000000000000" pitchFamily="2" charset="2"/>
            </a:endParaRPr>
          </a:p>
          <a:p>
            <a:r>
              <a:rPr lang="en-US" b="1" kern="0" dirty="0">
                <a:solidFill>
                  <a:srgbClr val="0070C0"/>
                </a:solidFill>
                <a:latin typeface="Arial" charset="0"/>
                <a:sym typeface="Wingdings" panose="05000000000000000000" pitchFamily="2" charset="2"/>
              </a:rPr>
              <a:t>** </a:t>
            </a:r>
            <a:r>
              <a:rPr lang="en-US" kern="0" dirty="0">
                <a:solidFill>
                  <a:srgbClr val="0070C0"/>
                </a:solidFill>
                <a:latin typeface="Arial" charset="0"/>
                <a:sym typeface="Wingdings" panose="05000000000000000000" pitchFamily="2" charset="2"/>
              </a:rPr>
              <a:t>We can define any separating hyperplane via </a:t>
            </a:r>
            <a:r>
              <a:rPr lang="en-US" b="1" kern="0" dirty="0">
                <a:solidFill>
                  <a:srgbClr val="0070C0"/>
                </a:solidFill>
                <a:latin typeface="Arial" charset="0"/>
                <a:sym typeface="Wingdings" panose="05000000000000000000" pitchFamily="2" charset="2"/>
              </a:rPr>
              <a:t>w </a:t>
            </a:r>
            <a:r>
              <a:rPr lang="en-US" kern="0" dirty="0">
                <a:solidFill>
                  <a:srgbClr val="0070C0"/>
                </a:solidFill>
                <a:latin typeface="Arial" charset="0"/>
                <a:sym typeface="Wingdings" panose="05000000000000000000" pitchFamily="2" charset="2"/>
              </a:rPr>
              <a:t>and 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24577" y="2574406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slope = </a:t>
            </a:r>
            <a:r>
              <a:rPr lang="en-US" dirty="0">
                <a:solidFill>
                  <a:srgbClr val="00B050"/>
                </a:solidFill>
              </a:rPr>
              <a:t>w2/w1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31440" y="6200263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slope = </a:t>
            </a:r>
            <a:r>
              <a:rPr lang="en-US" dirty="0">
                <a:solidFill>
                  <a:srgbClr val="0070C0"/>
                </a:solidFill>
              </a:rPr>
              <a:t>-w1/w2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86A8B-E14F-7D9B-1D04-58B9FC77FFCD}"/>
              </a:ext>
            </a:extLst>
          </p:cNvPr>
          <p:cNvSpPr/>
          <p:nvPr/>
        </p:nvSpPr>
        <p:spPr>
          <a:xfrm rot="2725761">
            <a:off x="4025837" y="4288059"/>
            <a:ext cx="201852" cy="213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50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10" y="168136"/>
            <a:ext cx="3958219" cy="97324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Proof that </a:t>
            </a:r>
            <a:r>
              <a:rPr lang="en-US" sz="3600" b="1" dirty="0"/>
              <a:t>w</a:t>
            </a:r>
            <a:r>
              <a:rPr lang="en-US" sz="3600" dirty="0"/>
              <a:t> is normal </a:t>
            </a:r>
            <a:br>
              <a:rPr lang="en-US" sz="3600" dirty="0"/>
            </a:br>
            <a:r>
              <a:rPr lang="en-US" sz="3600" dirty="0"/>
              <a:t>to the decision line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47345" y="965947"/>
            <a:ext cx="34290" cy="415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81635" y="5118847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2429435" y="21470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4867835" y="434922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682675" y="1505453"/>
            <a:ext cx="3743896" cy="333932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429435" y="504264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62835" y="502740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18895" y="504264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38835" y="504264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20035" y="501978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77235" y="504264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34435" y="502740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37355" y="501216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48835" y="5012167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5895" y="4737847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5895" y="4280647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5895" y="3899647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91135" y="3465307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5895" y="3122407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1135" y="2634727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5895" y="2147047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06349" y="4627001"/>
            <a:ext cx="457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dirty="0"/>
              <a:t> + b - 1 ≥ 0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endParaRPr lang="en-US" sz="2400" b="1" dirty="0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448234" y="1255507"/>
            <a:ext cx="5059680" cy="4551372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91135" y="1689847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32418" y="5400785"/>
            <a:ext cx="538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dirty="0"/>
              <a:t> + b  + 1  ≤ 0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625284" y="5882777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dirty="0"/>
              <a:t> + b =0</a:t>
            </a:r>
            <a:endParaRPr lang="en-US" sz="2800" b="1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976032" y="2299585"/>
            <a:ext cx="2510344" cy="2819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302545" y="2450061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</a:p>
        </p:txBody>
      </p:sp>
      <p:sp>
        <p:nvSpPr>
          <p:cNvPr id="3" name="Line 19">
            <a:extLst>
              <a:ext uri="{FF2B5EF4-FFF2-40B4-BE49-F238E27FC236}">
                <a16:creationId xmlns:a16="http://schemas.microsoft.com/office/drawing/2014/main" id="{6EBD34E3-29F6-7EC3-615B-E613688FB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045" y="2375304"/>
            <a:ext cx="3743896" cy="333932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6E763-E382-E524-18F9-01A7938BB1EF}"/>
              </a:ext>
            </a:extLst>
          </p:cNvPr>
          <p:cNvCxnSpPr>
            <a:endCxn id="21" idx="2"/>
          </p:cNvCxnSpPr>
          <p:nvPr/>
        </p:nvCxnSpPr>
        <p:spPr>
          <a:xfrm flipV="1">
            <a:off x="976032" y="4425427"/>
            <a:ext cx="3891803" cy="69342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5E9382-D936-AC9F-2BF2-2DC2AC7E0D39}"/>
              </a:ext>
            </a:extLst>
          </p:cNvPr>
          <p:cNvCxnSpPr>
            <a:cxnSpLocks/>
          </p:cNvCxnSpPr>
          <p:nvPr/>
        </p:nvCxnSpPr>
        <p:spPr>
          <a:xfrm flipV="1">
            <a:off x="976032" y="2331442"/>
            <a:ext cx="1467373" cy="278740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B333394-0F8C-ADDB-4388-8572D868B914}"/>
              </a:ext>
            </a:extLst>
          </p:cNvPr>
          <p:cNvSpPr/>
          <p:nvPr/>
        </p:nvSpPr>
        <p:spPr>
          <a:xfrm rot="2454230">
            <a:off x="2985254" y="2822406"/>
            <a:ext cx="227651" cy="228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AC38BB-DDA6-29A1-9CFB-78EAFA39A2CD}"/>
              </a:ext>
            </a:extLst>
          </p:cNvPr>
          <p:cNvSpPr txBox="1"/>
          <p:nvPr/>
        </p:nvSpPr>
        <p:spPr>
          <a:xfrm>
            <a:off x="2561360" y="187739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33E13E-382A-61CB-E34A-7D782CD8DA88}"/>
              </a:ext>
            </a:extLst>
          </p:cNvPr>
          <p:cNvSpPr txBox="1"/>
          <p:nvPr/>
        </p:nvSpPr>
        <p:spPr>
          <a:xfrm>
            <a:off x="5037078" y="413739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4422E4-E6A0-ABCA-E90D-529F29E70024}"/>
              </a:ext>
            </a:extLst>
          </p:cNvPr>
          <p:cNvSpPr txBox="1"/>
          <p:nvPr/>
        </p:nvSpPr>
        <p:spPr>
          <a:xfrm>
            <a:off x="6373905" y="154396"/>
            <a:ext cx="5710520" cy="67403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Both points p1 and p2 are support vectors and are on the “line”. Therefore, both have equation</a:t>
            </a:r>
          </a:p>
          <a:p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dirty="0"/>
              <a:t> + b - 1 </a:t>
            </a:r>
            <a:r>
              <a:rPr lang="en-US" sz="2400" dirty="0">
                <a:solidFill>
                  <a:srgbClr val="C00000"/>
                </a:solidFill>
              </a:rPr>
              <a:t>=</a:t>
            </a:r>
            <a:r>
              <a:rPr lang="en-US" sz="2400" dirty="0"/>
              <a:t> 0</a:t>
            </a:r>
            <a:r>
              <a:rPr lang="en-US" sz="2400" dirty="0">
                <a:sym typeface="Wingdings" panose="05000000000000000000" pitchFamily="2" charset="2"/>
              </a:rPr>
              <a:t> by definition. 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p2 – p1 is</a:t>
            </a:r>
          </a:p>
          <a:p>
            <a:r>
              <a:rPr lang="en-US" sz="2400" b="1" dirty="0"/>
              <a:t>(w</a:t>
            </a:r>
            <a:r>
              <a:rPr lang="en-US" sz="2400" baseline="30000" dirty="0"/>
              <a:t>T</a:t>
            </a:r>
            <a:r>
              <a:rPr lang="en-US" sz="2400" b="1" dirty="0"/>
              <a:t>p2</a:t>
            </a:r>
            <a:r>
              <a:rPr lang="en-US" sz="2400" dirty="0"/>
              <a:t> + b - 1 ) - </a:t>
            </a:r>
            <a:r>
              <a:rPr lang="en-US" sz="2400" b="1" dirty="0"/>
              <a:t>(w</a:t>
            </a:r>
            <a:r>
              <a:rPr lang="en-US" sz="2400" baseline="30000" dirty="0"/>
              <a:t>T</a:t>
            </a:r>
            <a:r>
              <a:rPr lang="en-US" sz="2400" b="1" dirty="0"/>
              <a:t>p1</a:t>
            </a:r>
            <a:r>
              <a:rPr lang="en-US" sz="2400" dirty="0"/>
              <a:t> + b - 1 ) = 0    </a:t>
            </a:r>
          </a:p>
          <a:p>
            <a:r>
              <a:rPr lang="en-US" sz="2400" dirty="0"/>
              <a:t>//This is zero b/c each </a:t>
            </a:r>
            <a:r>
              <a:rPr lang="en-US" sz="2400" b="1" dirty="0"/>
              <a:t>(</a:t>
            </a:r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b="1" dirty="0" err="1"/>
              <a:t>x</a:t>
            </a:r>
            <a:r>
              <a:rPr lang="en-US" sz="2400" dirty="0"/>
              <a:t> + b - 1 )</a:t>
            </a:r>
            <a:r>
              <a:rPr lang="en-US" sz="2400" dirty="0">
                <a:sym typeface="Wingdings" panose="05000000000000000000" pitchFamily="2" charset="2"/>
              </a:rPr>
              <a:t>= 0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b="1" dirty="0"/>
              <a:t>w</a:t>
            </a:r>
            <a:r>
              <a:rPr lang="en-US" sz="2400" baseline="30000" dirty="0"/>
              <a:t>T</a:t>
            </a:r>
            <a:r>
              <a:rPr lang="en-US" sz="2400" b="1" dirty="0"/>
              <a:t>p2 – w</a:t>
            </a:r>
            <a:r>
              <a:rPr lang="en-US" sz="2400" baseline="30000" dirty="0"/>
              <a:t>T</a:t>
            </a:r>
            <a:r>
              <a:rPr lang="en-US" sz="2400" b="1" dirty="0"/>
              <a:t>p1 + b – b – 1 + 1 = 0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400" b="1" dirty="0" err="1"/>
              <a:t>w</a:t>
            </a:r>
            <a:r>
              <a:rPr lang="en-US" sz="2400" baseline="30000" dirty="0" err="1"/>
              <a:t>T</a:t>
            </a:r>
            <a:r>
              <a:rPr lang="en-US" sz="2400" dirty="0"/>
              <a:t>(</a:t>
            </a:r>
            <a:r>
              <a:rPr lang="en-US" sz="2400" b="1" dirty="0"/>
              <a:t>p2 – p1) = 0</a:t>
            </a:r>
          </a:p>
          <a:p>
            <a:endParaRPr lang="en-US" sz="2400" dirty="0"/>
          </a:p>
          <a:p>
            <a:r>
              <a:rPr lang="en-US" sz="2400" dirty="0"/>
              <a:t>This shows that the dot product between the line containing p1 and p2 with w is 0. </a:t>
            </a:r>
            <a:r>
              <a:rPr lang="en-US" sz="2400" b="1" dirty="0"/>
              <a:t>When a dot product is 0, the vectors are normal to each other.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w is normal to all three of the separating lines.</a:t>
            </a:r>
            <a:r>
              <a:rPr lang="en-US" sz="2400" dirty="0"/>
              <a:t>. </a:t>
            </a:r>
            <a:endParaRPr lang="en-US" sz="2400" b="1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8C703BF-28E3-0E66-B184-2193C09ABE24}"/>
              </a:ext>
            </a:extLst>
          </p:cNvPr>
          <p:cNvCxnSpPr>
            <a:cxnSpLocks/>
          </p:cNvCxnSpPr>
          <p:nvPr/>
        </p:nvCxnSpPr>
        <p:spPr>
          <a:xfrm flipH="1" flipV="1">
            <a:off x="2543533" y="2283492"/>
            <a:ext cx="2324302" cy="2111284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179E7FD-918C-5C30-E593-668A0F04C7F5}"/>
              </a:ext>
            </a:extLst>
          </p:cNvPr>
          <p:cNvSpPr txBox="1"/>
          <p:nvPr/>
        </p:nvSpPr>
        <p:spPr>
          <a:xfrm>
            <a:off x="3793737" y="3084546"/>
            <a:ext cx="22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vector is p2 – p1 </a:t>
            </a:r>
          </a:p>
        </p:txBody>
      </p:sp>
    </p:spTree>
    <p:extLst>
      <p:ext uri="{BB962C8B-B14F-4D97-AF65-F5344CB8AC3E}">
        <p14:creationId xmlns:p14="http://schemas.microsoft.com/office/powerpoint/2010/main" val="89462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77EF-3263-2C36-10E6-8FFACCF2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1: w</a:t>
            </a:r>
            <a:r>
              <a:rPr lang="en-US" dirty="0"/>
              <a:t> and Line 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AD89-8023-D219-DF07-E3CAECFF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983" y="1693059"/>
            <a:ext cx="5918155" cy="439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Point 1 is (4, 0)</a:t>
            </a:r>
          </a:p>
          <a:p>
            <a:pPr marL="0" indent="0">
              <a:buNone/>
            </a:pPr>
            <a:r>
              <a:rPr lang="en-US" sz="2400" dirty="0"/>
              <a:t>Point 2 is (0, 2)</a:t>
            </a:r>
          </a:p>
          <a:p>
            <a:pPr marL="0" indent="0">
              <a:buNone/>
            </a:pPr>
            <a:r>
              <a:rPr lang="en-US" sz="2400" dirty="0"/>
              <a:t>Slope: -1/2</a:t>
            </a:r>
          </a:p>
          <a:p>
            <a:pPr marL="0" indent="0">
              <a:buNone/>
            </a:pPr>
            <a:r>
              <a:rPr lang="en-US" sz="2400" dirty="0"/>
              <a:t>Here, our line L is </a:t>
            </a:r>
            <a:r>
              <a:rPr lang="en-US" sz="2400" dirty="0">
                <a:solidFill>
                  <a:srgbClr val="C00000"/>
                </a:solidFill>
              </a:rPr>
              <a:t>w1</a:t>
            </a:r>
            <a:r>
              <a:rPr lang="en-US" sz="2400" dirty="0"/>
              <a:t>x1 + </a:t>
            </a:r>
            <a:r>
              <a:rPr lang="en-US" sz="2400" dirty="0">
                <a:solidFill>
                  <a:srgbClr val="C00000"/>
                </a:solidFill>
              </a:rPr>
              <a:t>w2</a:t>
            </a:r>
            <a:r>
              <a:rPr lang="en-US" sz="2400" dirty="0"/>
              <a:t>x2 + </a:t>
            </a: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/>
              <a:t> = 0 which is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/>
              <a:t>x1 + 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dirty="0"/>
              <a:t>x2 </a:t>
            </a:r>
            <a:r>
              <a:rPr lang="en-US" sz="2400" dirty="0">
                <a:solidFill>
                  <a:srgbClr val="0070C0"/>
                </a:solidFill>
              </a:rPr>
              <a:t>– 4 </a:t>
            </a:r>
            <a:r>
              <a:rPr lang="en-US" sz="2400" dirty="0"/>
              <a:t>= 0</a:t>
            </a:r>
          </a:p>
          <a:p>
            <a:pPr marL="0" indent="0">
              <a:buNone/>
            </a:pPr>
            <a:r>
              <a:rPr lang="en-US" sz="2400" dirty="0"/>
              <a:t>w1=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/>
              <a:t>, w2=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/>
              <a:t>slope of the line –w1/w2 = -1/2</a:t>
            </a:r>
          </a:p>
          <a:p>
            <a:pPr marL="0" indent="0">
              <a:buNone/>
            </a:pPr>
            <a:r>
              <a:rPr lang="en-US" sz="2400" dirty="0"/>
              <a:t>Vector </a:t>
            </a:r>
            <a:r>
              <a:rPr lang="en-US" sz="2400" b="1" dirty="0"/>
              <a:t>w </a:t>
            </a:r>
            <a:r>
              <a:rPr lang="en-US" sz="2400" dirty="0"/>
              <a:t>is  [1   2] with slope 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F8D63CBA-AC0F-2C9B-4A47-0CD5D58AE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5674" y="2488316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39AF3A4-EC7B-3CF3-5D0F-023E0092F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5674" y="5688716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B6B3D-35A6-D83E-33DA-00A877B6C0BA}"/>
              </a:ext>
            </a:extLst>
          </p:cNvPr>
          <p:cNvSpPr txBox="1"/>
          <p:nvPr/>
        </p:nvSpPr>
        <p:spPr>
          <a:xfrm>
            <a:off x="4542181" y="542141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FB8ABE-09C2-DD25-B750-2963F962FCF9}"/>
              </a:ext>
            </a:extLst>
          </p:cNvPr>
          <p:cNvSpPr txBox="1"/>
          <p:nvPr/>
        </p:nvSpPr>
        <p:spPr>
          <a:xfrm>
            <a:off x="1094601" y="2181283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2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572125-AB20-8211-6169-C632D29BE5A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505674" y="4773905"/>
            <a:ext cx="550385" cy="914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800E32-4C7D-A373-5247-C3901F5EFEA3}"/>
              </a:ext>
            </a:extLst>
          </p:cNvPr>
          <p:cNvSpPr txBox="1"/>
          <p:nvPr/>
        </p:nvSpPr>
        <p:spPr>
          <a:xfrm>
            <a:off x="1461906" y="4916897"/>
            <a:ext cx="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991E2C-F3B4-6A08-80C2-DCD9CF46B25C}"/>
              </a:ext>
            </a:extLst>
          </p:cNvPr>
          <p:cNvSpPr/>
          <p:nvPr/>
        </p:nvSpPr>
        <p:spPr>
          <a:xfrm rot="1620898">
            <a:off x="1949006" y="4921557"/>
            <a:ext cx="214107" cy="224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66432A-7A8D-1943-931B-AB02B4B149A8}"/>
              </a:ext>
            </a:extLst>
          </p:cNvPr>
          <p:cNvCxnSpPr>
            <a:cxnSpLocks/>
          </p:cNvCxnSpPr>
          <p:nvPr/>
        </p:nvCxnSpPr>
        <p:spPr>
          <a:xfrm>
            <a:off x="838200" y="4307386"/>
            <a:ext cx="3327226" cy="15673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FEF744-DCB7-F991-0F21-BBC9F1447761}"/>
              </a:ext>
            </a:extLst>
          </p:cNvPr>
          <p:cNvCxnSpPr>
            <a:cxnSpLocks/>
          </p:cNvCxnSpPr>
          <p:nvPr/>
        </p:nvCxnSpPr>
        <p:spPr>
          <a:xfrm>
            <a:off x="3680749" y="5421415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10465D-2FF5-854F-A975-05FC23246CDE}"/>
              </a:ext>
            </a:extLst>
          </p:cNvPr>
          <p:cNvCxnSpPr/>
          <p:nvPr/>
        </p:nvCxnSpPr>
        <p:spPr>
          <a:xfrm>
            <a:off x="1293834" y="4653436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3B8561-5214-D491-8683-6E60C4C9729E}"/>
              </a:ext>
            </a:extLst>
          </p:cNvPr>
          <p:cNvSpPr txBox="1"/>
          <p:nvPr/>
        </p:nvSpPr>
        <p:spPr>
          <a:xfrm>
            <a:off x="3492385" y="5864788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A77029-0A5A-351F-C191-816323069235}"/>
              </a:ext>
            </a:extLst>
          </p:cNvPr>
          <p:cNvSpPr txBox="1"/>
          <p:nvPr/>
        </p:nvSpPr>
        <p:spPr>
          <a:xfrm>
            <a:off x="952203" y="4458395"/>
            <a:ext cx="3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4948D9-73E8-9110-83DE-2000579FCB6B}"/>
              </a:ext>
            </a:extLst>
          </p:cNvPr>
          <p:cNvSpPr txBox="1"/>
          <p:nvPr/>
        </p:nvSpPr>
        <p:spPr>
          <a:xfrm>
            <a:off x="4198690" y="5829196"/>
            <a:ext cx="11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14A2E9-FF35-BAE7-9F07-2B3D2033FC41}"/>
              </a:ext>
            </a:extLst>
          </p:cNvPr>
          <p:cNvSpPr txBox="1"/>
          <p:nvPr/>
        </p:nvSpPr>
        <p:spPr>
          <a:xfrm>
            <a:off x="2011120" y="4584050"/>
            <a:ext cx="876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[1   2]</a:t>
            </a:r>
          </a:p>
        </p:txBody>
      </p:sp>
    </p:spTree>
    <p:extLst>
      <p:ext uri="{BB962C8B-B14F-4D97-AF65-F5344CB8AC3E}">
        <p14:creationId xmlns:p14="http://schemas.microsoft.com/office/powerpoint/2010/main" val="3878257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77EF-3263-2C36-10E6-8FFACCF2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dirty="0"/>
              <a:t> and Line 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AD89-8023-D219-DF07-E3CAECFF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195" y="2181283"/>
            <a:ext cx="5918155" cy="4398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Line L:  x2 = (-5/3)x1 + 5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         </a:t>
            </a:r>
            <a:r>
              <a:rPr lang="en-US" sz="2400" b="1" dirty="0"/>
              <a:t>5</a:t>
            </a:r>
            <a:r>
              <a:rPr lang="en-US" sz="2400" dirty="0"/>
              <a:t>x1 +  </a:t>
            </a:r>
            <a:r>
              <a:rPr lang="en-US" sz="2400" b="1" dirty="0"/>
              <a:t>3</a:t>
            </a:r>
            <a:r>
              <a:rPr lang="en-US" sz="2400" dirty="0"/>
              <a:t>x2 – 15 = 0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          </a:t>
            </a:r>
            <a:r>
              <a:rPr lang="en-US" sz="2400" dirty="0"/>
              <a:t>w1=5, w2=3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So w is the vector [5  3]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Check the slopes</a:t>
            </a:r>
          </a:p>
          <a:p>
            <a:pPr marL="0" indent="0">
              <a:buNone/>
            </a:pPr>
            <a:r>
              <a:rPr lang="en-US" sz="2400" dirty="0"/>
              <a:t>Slope of line L is -5/3</a:t>
            </a:r>
          </a:p>
          <a:p>
            <a:pPr marL="0" indent="0">
              <a:buNone/>
            </a:pPr>
            <a:r>
              <a:rPr lang="en-US" sz="2400" dirty="0"/>
              <a:t>Slope of vector w is 3/5</a:t>
            </a:r>
          </a:p>
          <a:p>
            <a:pPr marL="0" indent="0">
              <a:buNone/>
            </a:pPr>
            <a:r>
              <a:rPr lang="en-US" sz="2400" dirty="0"/>
              <a:t>L and w are perpendicular.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F8D63CBA-AC0F-2C9B-4A47-0CD5D58AE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5674" y="2488316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39AF3A4-EC7B-3CF3-5D0F-023E0092F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5674" y="5688716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B6B3D-35A6-D83E-33DA-00A877B6C0BA}"/>
              </a:ext>
            </a:extLst>
          </p:cNvPr>
          <p:cNvSpPr txBox="1"/>
          <p:nvPr/>
        </p:nvSpPr>
        <p:spPr>
          <a:xfrm>
            <a:off x="4542181" y="542141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FB8ABE-09C2-DD25-B750-2963F962FCF9}"/>
              </a:ext>
            </a:extLst>
          </p:cNvPr>
          <p:cNvSpPr txBox="1"/>
          <p:nvPr/>
        </p:nvSpPr>
        <p:spPr>
          <a:xfrm>
            <a:off x="1094601" y="2181283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2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572125-AB20-8211-6169-C632D29BE5A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505674" y="4326928"/>
            <a:ext cx="2371853" cy="1361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800E32-4C7D-A373-5247-C3901F5EFEA3}"/>
              </a:ext>
            </a:extLst>
          </p:cNvPr>
          <p:cNvSpPr txBox="1"/>
          <p:nvPr/>
        </p:nvSpPr>
        <p:spPr>
          <a:xfrm>
            <a:off x="2005850" y="4846799"/>
            <a:ext cx="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991E2C-F3B4-6A08-80C2-DCD9CF46B25C}"/>
              </a:ext>
            </a:extLst>
          </p:cNvPr>
          <p:cNvSpPr/>
          <p:nvPr/>
        </p:nvSpPr>
        <p:spPr>
          <a:xfrm rot="3383930">
            <a:off x="2484974" y="5072741"/>
            <a:ext cx="214107" cy="224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66432A-7A8D-1943-931B-AB02B4B149A8}"/>
              </a:ext>
            </a:extLst>
          </p:cNvPr>
          <p:cNvCxnSpPr>
            <a:cxnSpLocks/>
          </p:cNvCxnSpPr>
          <p:nvPr/>
        </p:nvCxnSpPr>
        <p:spPr>
          <a:xfrm>
            <a:off x="1182713" y="2908136"/>
            <a:ext cx="2035949" cy="30817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FEF744-DCB7-F991-0F21-BBC9F1447761}"/>
              </a:ext>
            </a:extLst>
          </p:cNvPr>
          <p:cNvCxnSpPr>
            <a:cxnSpLocks/>
          </p:cNvCxnSpPr>
          <p:nvPr/>
        </p:nvCxnSpPr>
        <p:spPr>
          <a:xfrm>
            <a:off x="3029674" y="5406264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10465D-2FF5-854F-A975-05FC23246CDE}"/>
              </a:ext>
            </a:extLst>
          </p:cNvPr>
          <p:cNvCxnSpPr/>
          <p:nvPr/>
        </p:nvCxnSpPr>
        <p:spPr>
          <a:xfrm>
            <a:off x="1316659" y="3391344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3B8561-5214-D491-8683-6E60C4C9729E}"/>
              </a:ext>
            </a:extLst>
          </p:cNvPr>
          <p:cNvSpPr txBox="1"/>
          <p:nvPr/>
        </p:nvSpPr>
        <p:spPr>
          <a:xfrm>
            <a:off x="2856953" y="5910198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A77029-0A5A-351F-C191-816323069235}"/>
              </a:ext>
            </a:extLst>
          </p:cNvPr>
          <p:cNvSpPr txBox="1"/>
          <p:nvPr/>
        </p:nvSpPr>
        <p:spPr>
          <a:xfrm>
            <a:off x="974957" y="3234794"/>
            <a:ext cx="3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4948D9-73E8-9110-83DE-2000579FCB6B}"/>
              </a:ext>
            </a:extLst>
          </p:cNvPr>
          <p:cNvSpPr txBox="1"/>
          <p:nvPr/>
        </p:nvSpPr>
        <p:spPr>
          <a:xfrm>
            <a:off x="3224984" y="5688716"/>
            <a:ext cx="11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14A2E9-FF35-BAE7-9F07-2B3D2033FC41}"/>
              </a:ext>
            </a:extLst>
          </p:cNvPr>
          <p:cNvSpPr txBox="1"/>
          <p:nvPr/>
        </p:nvSpPr>
        <p:spPr>
          <a:xfrm>
            <a:off x="3903083" y="4142262"/>
            <a:ext cx="876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[5</a:t>
            </a:r>
            <a:r>
              <a:rPr lang="en-US" dirty="0"/>
              <a:t>    3 </a:t>
            </a:r>
            <a:r>
              <a:rPr lang="en-US" sz="1800" dirty="0"/>
              <a:t>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EFDBBF-6DAD-E010-B099-9E2D63725AAF}"/>
              </a:ext>
            </a:extLst>
          </p:cNvPr>
          <p:cNvCxnSpPr>
            <a:cxnSpLocks/>
          </p:cNvCxnSpPr>
          <p:nvPr/>
        </p:nvCxnSpPr>
        <p:spPr>
          <a:xfrm>
            <a:off x="3524585" y="5406264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4121F2-48E6-45F9-D10F-980ACE7102D7}"/>
              </a:ext>
            </a:extLst>
          </p:cNvPr>
          <p:cNvCxnSpPr>
            <a:cxnSpLocks/>
          </p:cNvCxnSpPr>
          <p:nvPr/>
        </p:nvCxnSpPr>
        <p:spPr>
          <a:xfrm>
            <a:off x="3971081" y="5428417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EB33DB-518E-707A-DCE2-B7712FC101DD}"/>
              </a:ext>
            </a:extLst>
          </p:cNvPr>
          <p:cNvCxnSpPr>
            <a:cxnSpLocks/>
          </p:cNvCxnSpPr>
          <p:nvPr/>
        </p:nvCxnSpPr>
        <p:spPr>
          <a:xfrm>
            <a:off x="2089324" y="5428417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178AF4-08B5-8EE4-9EA3-F9A0D4221FB9}"/>
              </a:ext>
            </a:extLst>
          </p:cNvPr>
          <p:cNvCxnSpPr>
            <a:cxnSpLocks/>
          </p:cNvCxnSpPr>
          <p:nvPr/>
        </p:nvCxnSpPr>
        <p:spPr>
          <a:xfrm>
            <a:off x="2566082" y="5428417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814997-516B-D695-319B-62699AC37164}"/>
              </a:ext>
            </a:extLst>
          </p:cNvPr>
          <p:cNvCxnSpPr/>
          <p:nvPr/>
        </p:nvCxnSpPr>
        <p:spPr>
          <a:xfrm>
            <a:off x="1293834" y="3821988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344BD5-603E-5B21-0B3F-89FA406AE67D}"/>
              </a:ext>
            </a:extLst>
          </p:cNvPr>
          <p:cNvCxnSpPr/>
          <p:nvPr/>
        </p:nvCxnSpPr>
        <p:spPr>
          <a:xfrm>
            <a:off x="1286795" y="4252180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1302B4-54B6-5D7D-4A5D-2F8F542DF826}"/>
              </a:ext>
            </a:extLst>
          </p:cNvPr>
          <p:cNvCxnSpPr/>
          <p:nvPr/>
        </p:nvCxnSpPr>
        <p:spPr>
          <a:xfrm>
            <a:off x="1286796" y="4713242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6DCAD-0670-E2B8-C620-9B00ADCABE72}"/>
              </a:ext>
            </a:extLst>
          </p:cNvPr>
          <p:cNvCxnSpPr/>
          <p:nvPr/>
        </p:nvCxnSpPr>
        <p:spPr>
          <a:xfrm>
            <a:off x="1316659" y="5181363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268FC86-2294-7F65-832A-141A4BAE13F3}"/>
              </a:ext>
            </a:extLst>
          </p:cNvPr>
          <p:cNvSpPr txBox="1"/>
          <p:nvPr/>
        </p:nvSpPr>
        <p:spPr>
          <a:xfrm>
            <a:off x="3858879" y="5937212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7B7E95-90B8-F0D5-5429-DCAC4D4171CF}"/>
              </a:ext>
            </a:extLst>
          </p:cNvPr>
          <p:cNvSpPr txBox="1"/>
          <p:nvPr/>
        </p:nvSpPr>
        <p:spPr>
          <a:xfrm>
            <a:off x="933452" y="4095307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9232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77EF-3263-2C36-10E6-8FFACCF2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dirty="0"/>
              <a:t> and Line 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AD89-8023-D219-DF07-E3CAECFF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195" y="2181283"/>
            <a:ext cx="5918155" cy="439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x2 = (-2/5)x1 + 2</a:t>
            </a:r>
          </a:p>
          <a:p>
            <a:pPr marL="0" indent="0">
              <a:buNone/>
            </a:pPr>
            <a:r>
              <a:rPr lang="en-US" sz="2400" dirty="0"/>
              <a:t>which is   </a:t>
            </a:r>
            <a:r>
              <a:rPr lang="en-US" sz="2400" b="1" dirty="0"/>
              <a:t>2</a:t>
            </a:r>
            <a:r>
              <a:rPr lang="en-US" sz="2400" dirty="0"/>
              <a:t>x1 +  </a:t>
            </a:r>
            <a:r>
              <a:rPr lang="en-US" sz="2400" b="1" dirty="0"/>
              <a:t>5</a:t>
            </a:r>
            <a:r>
              <a:rPr lang="en-US" sz="2400" dirty="0"/>
              <a:t>x2 – 10 =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</a:t>
            </a:r>
            <a:r>
              <a:rPr lang="en-US" sz="2400" dirty="0"/>
              <a:t> has slope 5/2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F8D63CBA-AC0F-2C9B-4A47-0CD5D58AE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5674" y="2488316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39AF3A4-EC7B-3CF3-5D0F-023E0092F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5674" y="5688716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B6B3D-35A6-D83E-33DA-00A877B6C0BA}"/>
              </a:ext>
            </a:extLst>
          </p:cNvPr>
          <p:cNvSpPr txBox="1"/>
          <p:nvPr/>
        </p:nvSpPr>
        <p:spPr>
          <a:xfrm>
            <a:off x="4542181" y="542141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FB8ABE-09C2-DD25-B750-2963F962FCF9}"/>
              </a:ext>
            </a:extLst>
          </p:cNvPr>
          <p:cNvSpPr txBox="1"/>
          <p:nvPr/>
        </p:nvSpPr>
        <p:spPr>
          <a:xfrm>
            <a:off x="1094601" y="2181283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2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572125-AB20-8211-6169-C632D29BE5A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505674" y="3369742"/>
            <a:ext cx="1080881" cy="2318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3800E32-4C7D-A373-5247-C3901F5EFEA3}"/>
              </a:ext>
            </a:extLst>
          </p:cNvPr>
          <p:cNvSpPr txBox="1"/>
          <p:nvPr/>
        </p:nvSpPr>
        <p:spPr>
          <a:xfrm>
            <a:off x="2142108" y="2908077"/>
            <a:ext cx="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991E2C-F3B4-6A08-80C2-DCD9CF46B25C}"/>
              </a:ext>
            </a:extLst>
          </p:cNvPr>
          <p:cNvSpPr/>
          <p:nvPr/>
        </p:nvSpPr>
        <p:spPr>
          <a:xfrm rot="1391491">
            <a:off x="1913299" y="4712720"/>
            <a:ext cx="214107" cy="224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66432A-7A8D-1943-931B-AB02B4B149A8}"/>
              </a:ext>
            </a:extLst>
          </p:cNvPr>
          <p:cNvCxnSpPr>
            <a:cxnSpLocks/>
          </p:cNvCxnSpPr>
          <p:nvPr/>
        </p:nvCxnSpPr>
        <p:spPr>
          <a:xfrm>
            <a:off x="861404" y="4481456"/>
            <a:ext cx="3620223" cy="1436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FEF744-DCB7-F991-0F21-BBC9F1447761}"/>
              </a:ext>
            </a:extLst>
          </p:cNvPr>
          <p:cNvCxnSpPr>
            <a:cxnSpLocks/>
          </p:cNvCxnSpPr>
          <p:nvPr/>
        </p:nvCxnSpPr>
        <p:spPr>
          <a:xfrm>
            <a:off x="3029674" y="5406264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10465D-2FF5-854F-A975-05FC23246CDE}"/>
              </a:ext>
            </a:extLst>
          </p:cNvPr>
          <p:cNvCxnSpPr/>
          <p:nvPr/>
        </p:nvCxnSpPr>
        <p:spPr>
          <a:xfrm>
            <a:off x="1316659" y="3391344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3B8561-5214-D491-8683-6E60C4C9729E}"/>
              </a:ext>
            </a:extLst>
          </p:cNvPr>
          <p:cNvSpPr txBox="1"/>
          <p:nvPr/>
        </p:nvSpPr>
        <p:spPr>
          <a:xfrm>
            <a:off x="2856953" y="5910198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A77029-0A5A-351F-C191-816323069235}"/>
              </a:ext>
            </a:extLst>
          </p:cNvPr>
          <p:cNvSpPr txBox="1"/>
          <p:nvPr/>
        </p:nvSpPr>
        <p:spPr>
          <a:xfrm>
            <a:off x="974957" y="3234794"/>
            <a:ext cx="3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4948D9-73E8-9110-83DE-2000579FCB6B}"/>
              </a:ext>
            </a:extLst>
          </p:cNvPr>
          <p:cNvSpPr txBox="1"/>
          <p:nvPr/>
        </p:nvSpPr>
        <p:spPr>
          <a:xfrm>
            <a:off x="3224984" y="5688716"/>
            <a:ext cx="11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14A2E9-FF35-BAE7-9F07-2B3D2033FC41}"/>
              </a:ext>
            </a:extLst>
          </p:cNvPr>
          <p:cNvSpPr txBox="1"/>
          <p:nvPr/>
        </p:nvSpPr>
        <p:spPr>
          <a:xfrm>
            <a:off x="2444956" y="3564617"/>
            <a:ext cx="876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[2</a:t>
            </a:r>
            <a:r>
              <a:rPr lang="en-US" dirty="0"/>
              <a:t>    5 </a:t>
            </a:r>
            <a:r>
              <a:rPr lang="en-US" sz="1800" dirty="0"/>
              <a:t>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EFDBBF-6DAD-E010-B099-9E2D63725AAF}"/>
              </a:ext>
            </a:extLst>
          </p:cNvPr>
          <p:cNvCxnSpPr>
            <a:cxnSpLocks/>
          </p:cNvCxnSpPr>
          <p:nvPr/>
        </p:nvCxnSpPr>
        <p:spPr>
          <a:xfrm>
            <a:off x="3524585" y="5406264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4121F2-48E6-45F9-D10F-980ACE7102D7}"/>
              </a:ext>
            </a:extLst>
          </p:cNvPr>
          <p:cNvCxnSpPr>
            <a:cxnSpLocks/>
          </p:cNvCxnSpPr>
          <p:nvPr/>
        </p:nvCxnSpPr>
        <p:spPr>
          <a:xfrm>
            <a:off x="3971081" y="5428417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EB33DB-518E-707A-DCE2-B7712FC101DD}"/>
              </a:ext>
            </a:extLst>
          </p:cNvPr>
          <p:cNvCxnSpPr>
            <a:cxnSpLocks/>
          </p:cNvCxnSpPr>
          <p:nvPr/>
        </p:nvCxnSpPr>
        <p:spPr>
          <a:xfrm>
            <a:off x="2089324" y="5428417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178AF4-08B5-8EE4-9EA3-F9A0D4221FB9}"/>
              </a:ext>
            </a:extLst>
          </p:cNvPr>
          <p:cNvCxnSpPr>
            <a:cxnSpLocks/>
          </p:cNvCxnSpPr>
          <p:nvPr/>
        </p:nvCxnSpPr>
        <p:spPr>
          <a:xfrm>
            <a:off x="2566082" y="5428417"/>
            <a:ext cx="0" cy="458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814997-516B-D695-319B-62699AC37164}"/>
              </a:ext>
            </a:extLst>
          </p:cNvPr>
          <p:cNvCxnSpPr/>
          <p:nvPr/>
        </p:nvCxnSpPr>
        <p:spPr>
          <a:xfrm>
            <a:off x="1293834" y="3821988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344BD5-603E-5B21-0B3F-89FA406AE67D}"/>
              </a:ext>
            </a:extLst>
          </p:cNvPr>
          <p:cNvCxnSpPr/>
          <p:nvPr/>
        </p:nvCxnSpPr>
        <p:spPr>
          <a:xfrm>
            <a:off x="1286795" y="4252180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1302B4-54B6-5D7D-4A5D-2F8F542DF826}"/>
              </a:ext>
            </a:extLst>
          </p:cNvPr>
          <p:cNvCxnSpPr/>
          <p:nvPr/>
        </p:nvCxnSpPr>
        <p:spPr>
          <a:xfrm>
            <a:off x="1286796" y="4713242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6DCAD-0670-E2B8-C620-9B00ADCABE72}"/>
              </a:ext>
            </a:extLst>
          </p:cNvPr>
          <p:cNvCxnSpPr/>
          <p:nvPr/>
        </p:nvCxnSpPr>
        <p:spPr>
          <a:xfrm>
            <a:off x="1316659" y="5181363"/>
            <a:ext cx="3780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268FC86-2294-7F65-832A-141A4BAE13F3}"/>
              </a:ext>
            </a:extLst>
          </p:cNvPr>
          <p:cNvSpPr txBox="1"/>
          <p:nvPr/>
        </p:nvSpPr>
        <p:spPr>
          <a:xfrm>
            <a:off x="3858879" y="5937212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7B7E95-90B8-F0D5-5429-DCAC4D4171CF}"/>
              </a:ext>
            </a:extLst>
          </p:cNvPr>
          <p:cNvSpPr txBox="1"/>
          <p:nvPr/>
        </p:nvSpPr>
        <p:spPr>
          <a:xfrm>
            <a:off x="933452" y="4095307"/>
            <a:ext cx="67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0163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0CCC-F84A-8BE8-AAF9-D83D54B3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B6270-4FA7-66FD-7AEB-E28579BA5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We know we want to maximize the margin.</a:t>
            </a:r>
          </a:p>
          <a:p>
            <a:pPr marL="514350" indent="-514350">
              <a:buAutoNum type="arabicParenR"/>
            </a:pPr>
            <a:r>
              <a:rPr lang="en-US" dirty="0"/>
              <a:t>We know that </a:t>
            </a:r>
            <a:r>
              <a:rPr lang="en-US" b="1" dirty="0"/>
              <a:t>w</a:t>
            </a:r>
            <a:r>
              <a:rPr lang="en-US" dirty="0"/>
              <a:t> is a vector from the origin that is perpendicular to the separating lines. </a:t>
            </a:r>
          </a:p>
          <a:p>
            <a:pPr marL="514350" indent="-514350">
              <a:buAutoNum type="arabicParenR"/>
            </a:pPr>
            <a:r>
              <a:rPr lang="en-US" dirty="0"/>
              <a:t>We know that if we know the values of </a:t>
            </a:r>
            <a:r>
              <a:rPr lang="en-US" b="1" dirty="0"/>
              <a:t>w</a:t>
            </a:r>
            <a:r>
              <a:rPr lang="en-US" dirty="0"/>
              <a:t> and b, we have our model. </a:t>
            </a:r>
          </a:p>
          <a:p>
            <a:pPr marL="514350" indent="-514350">
              <a:buAutoNum type="arabicParenR"/>
            </a:pPr>
            <a:r>
              <a:rPr lang="en-US" dirty="0"/>
              <a:t>Next, let’s look at some vector math...</a:t>
            </a:r>
          </a:p>
        </p:txBody>
      </p:sp>
    </p:spTree>
    <p:extLst>
      <p:ext uri="{BB962C8B-B14F-4D97-AF65-F5344CB8AC3E}">
        <p14:creationId xmlns:p14="http://schemas.microsoft.com/office/powerpoint/2010/main" val="60665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20065" y="636240"/>
            <a:ext cx="7024744" cy="782848"/>
          </a:xfrm>
        </p:spPr>
        <p:txBody>
          <a:bodyPr>
            <a:normAutofit/>
          </a:bodyPr>
          <a:lstStyle/>
          <a:p>
            <a:r>
              <a:rPr lang="en-US" sz="3600" dirty="0"/>
              <a:t>What is an SVM?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7529" y="1419087"/>
            <a:ext cx="10726271" cy="530238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An SVM is a supervised machine learning technique</a:t>
            </a:r>
            <a:r>
              <a:rPr lang="en-US" dirty="0"/>
              <a:t>. </a:t>
            </a:r>
          </a:p>
          <a:p>
            <a:r>
              <a:rPr lang="en-US" dirty="0"/>
              <a:t>It uses known and labeled data to “train” </a:t>
            </a:r>
          </a:p>
          <a:p>
            <a:r>
              <a:rPr lang="en-US" dirty="0"/>
              <a:t>It uses different “</a:t>
            </a:r>
            <a:r>
              <a:rPr lang="en-US" b="1" dirty="0"/>
              <a:t>kernels</a:t>
            </a:r>
            <a:r>
              <a:rPr lang="en-US" dirty="0"/>
              <a:t>” options such as linear, gamma, sigmoid, and Gaussian. </a:t>
            </a:r>
          </a:p>
          <a:p>
            <a:r>
              <a:rPr lang="en-US" dirty="0"/>
              <a:t>SVM can perform feature transformation into higher (or infinite Hilbert Space) dimensional space so that input vectors (</a:t>
            </a:r>
            <a:r>
              <a:rPr lang="en-US" b="1" dirty="0"/>
              <a:t>x</a:t>
            </a:r>
            <a:r>
              <a:rPr lang="en-US" dirty="0"/>
              <a:t>) are </a:t>
            </a:r>
            <a:r>
              <a:rPr lang="en-US" b="1" dirty="0"/>
              <a:t>separable by </a:t>
            </a:r>
            <a:r>
              <a:rPr lang="en-US" b="1" dirty="0" err="1"/>
              <a:t>hyperplane</a:t>
            </a:r>
            <a:r>
              <a:rPr lang="en-US" b="1" dirty="0"/>
              <a:t> </a:t>
            </a:r>
            <a:r>
              <a:rPr lang="en-US" dirty="0"/>
              <a:t>(high dimensional plane). </a:t>
            </a:r>
          </a:p>
          <a:p>
            <a:r>
              <a:rPr lang="en-US" dirty="0"/>
              <a:t>If you need data separated into more than two groups, you will need more than one SVM.</a:t>
            </a:r>
            <a:endParaRPr lang="en-US" altLang="zh-CN" b="1" dirty="0"/>
          </a:p>
          <a:p>
            <a:pPr indent="-342900">
              <a:buSzPct val="65000"/>
              <a:buFont typeface="Wingdings" charset="0"/>
              <a:buChar char="n"/>
            </a:pPr>
            <a:r>
              <a:rPr lang="en-US" altLang="zh-CN" dirty="0"/>
              <a:t>Most </a:t>
            </a:r>
            <a:r>
              <a:rPr lang="zh-CN" altLang="en-US" dirty="0">
                <a:latin typeface="Times New Roman"/>
              </a:rPr>
              <a:t>“</a:t>
            </a:r>
            <a:r>
              <a:rPr lang="en-US" altLang="zh-CN" dirty="0"/>
              <a:t>important</a:t>
            </a:r>
            <a:r>
              <a:rPr lang="zh-CN" altLang="en-US" dirty="0">
                <a:latin typeface="Times New Roman"/>
              </a:rPr>
              <a:t>”</a:t>
            </a:r>
            <a:r>
              <a:rPr lang="en-US" altLang="zh-CN" dirty="0"/>
              <a:t> training points are </a:t>
            </a:r>
            <a:r>
              <a:rPr lang="en-US" altLang="zh-CN" b="1" dirty="0"/>
              <a:t>support vectors; </a:t>
            </a:r>
            <a:r>
              <a:rPr lang="en-US" altLang="zh-CN" dirty="0"/>
              <a:t>they define the </a:t>
            </a:r>
            <a:r>
              <a:rPr lang="en-US" altLang="zh-CN" dirty="0" err="1"/>
              <a:t>hyperplane</a:t>
            </a:r>
            <a:r>
              <a:rPr lang="en-US" altLang="zh-CN" dirty="0"/>
              <a:t>.</a:t>
            </a:r>
          </a:p>
          <a:p>
            <a:pPr indent="-342900">
              <a:buSzPct val="65000"/>
              <a:buFont typeface="Wingdings" charset="0"/>
              <a:buChar char="n"/>
            </a:pPr>
            <a:r>
              <a:rPr lang="en-US" altLang="zh-CN" b="1" dirty="0"/>
              <a:t>Quadratic optimization algorithms </a:t>
            </a:r>
            <a:r>
              <a:rPr lang="en-US" altLang="zh-CN" dirty="0"/>
              <a:t>can identify which training points x</a:t>
            </a:r>
            <a:r>
              <a:rPr lang="en-US" altLang="zh-CN" baseline="-25000" dirty="0"/>
              <a:t>i </a:t>
            </a:r>
            <a:r>
              <a:rPr lang="en-US" altLang="zh-CN" dirty="0"/>
              <a:t>are support vectors with non-zero </a:t>
            </a:r>
            <a:r>
              <a:rPr lang="en-US" altLang="zh-CN" dirty="0" err="1"/>
              <a:t>Lagrangian</a:t>
            </a:r>
            <a:r>
              <a:rPr lang="en-US" altLang="zh-CN" dirty="0"/>
              <a:t> multipliers </a:t>
            </a:r>
            <a:r>
              <a:rPr lang="el-GR" i="1" dirty="0">
                <a:cs typeface="Times New Roman" charset="0"/>
              </a:rPr>
              <a:t>α</a:t>
            </a:r>
            <a:r>
              <a:rPr lang="en-US" altLang="zh-CN" i="1" baseline="-25000" dirty="0" err="1">
                <a:cs typeface="Times New Roman" charset="0"/>
              </a:rPr>
              <a:t>i</a:t>
            </a:r>
            <a:r>
              <a:rPr lang="en-US" altLang="zh-CN" i="1" dirty="0">
                <a:cs typeface="Times New Roman" charset="0"/>
              </a:rPr>
              <a:t>. (See the “math” slides for details)</a:t>
            </a:r>
            <a:endParaRPr lang="en-US" altLang="zh-CN" dirty="0">
              <a:cs typeface="Times New Roman" charset="0"/>
            </a:endParaRPr>
          </a:p>
          <a:p>
            <a:endParaRPr lang="en-US" dirty="0"/>
          </a:p>
          <a:p>
            <a:r>
              <a:rPr lang="en-US" sz="2100" dirty="0"/>
              <a:t>Kernels: http://scikit-learn.org/stable/modules/svm.html#svm-kernels</a:t>
            </a:r>
          </a:p>
          <a:p>
            <a:r>
              <a:rPr lang="en-US" sz="2100" dirty="0"/>
              <a:t>SVMs: http://scikit-learn.org/stable/modules/svm.html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7CFD-21A5-9E4C-BE4B-7AC5B02F571A}" type="datetime4">
              <a:rPr lang="en-US" smtClean="0"/>
              <a:pPr/>
              <a:t>April 23,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92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7D8F9-67FC-C928-BCEC-C55AF7A0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51022"/>
            <a:ext cx="5853361" cy="4869697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w</a:t>
            </a:r>
            <a:r>
              <a:rPr lang="en-US" sz="3200" dirty="0"/>
              <a:t> originates in the origin and is orthogonal (90 degrees) to the separating lines/hyperplanes. </a:t>
            </a:r>
          </a:p>
          <a:p>
            <a:r>
              <a:rPr lang="en-US" sz="3200" dirty="0"/>
              <a:t>Let </a:t>
            </a:r>
            <a:r>
              <a:rPr lang="en-US" sz="3200" b="1" dirty="0"/>
              <a:t>v</a:t>
            </a:r>
            <a:r>
              <a:rPr lang="en-US" sz="3200" dirty="0"/>
              <a:t> be any new </a:t>
            </a:r>
            <a:r>
              <a:rPr lang="en-US" sz="3200" b="1" dirty="0"/>
              <a:t>test vector</a:t>
            </a:r>
            <a:r>
              <a:rPr lang="en-US" sz="3200" dirty="0"/>
              <a:t>. </a:t>
            </a:r>
          </a:p>
          <a:p>
            <a:r>
              <a:rPr lang="en-US" sz="3200" dirty="0"/>
              <a:t>We want to know the label of </a:t>
            </a:r>
            <a:r>
              <a:rPr lang="en-US" sz="3200" b="1" dirty="0"/>
              <a:t>v. </a:t>
            </a:r>
          </a:p>
          <a:p>
            <a:r>
              <a:rPr lang="en-US" sz="3200" dirty="0"/>
              <a:t>Using </a:t>
            </a:r>
            <a:r>
              <a:rPr lang="en-US" sz="3200" b="1" dirty="0" err="1"/>
              <a:t>w</a:t>
            </a:r>
            <a:r>
              <a:rPr lang="en-US" sz="3200" baseline="30000" dirty="0" err="1"/>
              <a:t>T</a:t>
            </a:r>
            <a:r>
              <a:rPr lang="en-US" sz="3200" b="1" dirty="0" err="1"/>
              <a:t>x</a:t>
            </a:r>
            <a:r>
              <a:rPr lang="en-US" sz="3200" dirty="0"/>
              <a:t> + b - 1 ≥ 0</a:t>
            </a:r>
            <a:r>
              <a:rPr lang="en-US" sz="3200" dirty="0">
                <a:sym typeface="Wingdings" panose="05000000000000000000" pitchFamily="2" charset="2"/>
              </a:rPr>
              <a:t>  if we knew </a:t>
            </a:r>
            <a:r>
              <a:rPr lang="en-US" sz="3200" b="1" dirty="0">
                <a:sym typeface="Wingdings" panose="05000000000000000000" pitchFamily="2" charset="2"/>
              </a:rPr>
              <a:t>w</a:t>
            </a:r>
            <a:r>
              <a:rPr lang="en-US" sz="3200" dirty="0">
                <a:sym typeface="Wingdings" panose="05000000000000000000" pitchFamily="2" charset="2"/>
              </a:rPr>
              <a:t> and b, we would know the label of </a:t>
            </a:r>
            <a:r>
              <a:rPr lang="en-US" sz="3200" b="1" dirty="0">
                <a:sym typeface="Wingdings" panose="05000000000000000000" pitchFamily="2" charset="2"/>
              </a:rPr>
              <a:t>v.</a:t>
            </a:r>
          </a:p>
          <a:p>
            <a:r>
              <a:rPr lang="en-US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What if we project v onto w?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37B44C-8640-0EBE-8191-AD224F8E092D}"/>
              </a:ext>
            </a:extLst>
          </p:cNvPr>
          <p:cNvSpPr txBox="1">
            <a:spLocks/>
          </p:cNvSpPr>
          <p:nvPr/>
        </p:nvSpPr>
        <p:spPr>
          <a:xfrm>
            <a:off x="2253782" y="430916"/>
            <a:ext cx="9400335" cy="982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Next Concept </a:t>
            </a:r>
            <a:r>
              <a:rPr lang="en-US" sz="3200" dirty="0"/>
              <a:t>– </a:t>
            </a:r>
          </a:p>
          <a:p>
            <a:r>
              <a:rPr lang="en-US" sz="3200" dirty="0"/>
              <a:t>Classifying any new vector </a:t>
            </a:r>
            <a:r>
              <a:rPr lang="en-US" sz="3200" b="1" dirty="0"/>
              <a:t>v</a:t>
            </a:r>
            <a:endParaRPr lang="en-US" sz="3200" dirty="0"/>
          </a:p>
        </p:txBody>
      </p:sp>
      <p:pic>
        <p:nvPicPr>
          <p:cNvPr id="5" name="Picture 31" descr="C:\Documents and Settings\All Users\Documents\My Pictures\Sample Pictures\1lap_asr_r_500.jpg">
            <a:extLst>
              <a:ext uri="{FF2B5EF4-FFF2-40B4-BE49-F238E27FC236}">
                <a16:creationId xmlns:a16="http://schemas.microsoft.com/office/drawing/2014/main" id="{1465C292-F191-D0D6-4ED8-28737D6A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225" y="635884"/>
            <a:ext cx="876300" cy="876300"/>
          </a:xfrm>
          <a:prstGeom prst="rect">
            <a:avLst/>
          </a:prstGeom>
          <a:noFill/>
        </p:spPr>
      </p:pic>
      <p:sp>
        <p:nvSpPr>
          <p:cNvPr id="6" name="Line 21">
            <a:extLst>
              <a:ext uri="{FF2B5EF4-FFF2-40B4-BE49-F238E27FC236}">
                <a16:creationId xmlns:a16="http://schemas.microsoft.com/office/drawing/2014/main" id="{7CD91F19-C895-AA4F-C564-CFB4672F1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0706" y="2488316"/>
            <a:ext cx="3664735" cy="37338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818A67-ABDF-4770-5E3B-87BDEBD595C8}"/>
              </a:ext>
            </a:extLst>
          </p:cNvPr>
          <p:cNvGrpSpPr/>
          <p:nvPr/>
        </p:nvGrpSpPr>
        <p:grpSpPr>
          <a:xfrm>
            <a:off x="1094601" y="2181283"/>
            <a:ext cx="3992473" cy="3655368"/>
            <a:chOff x="1951127" y="2359967"/>
            <a:chExt cx="3992473" cy="3655368"/>
          </a:xfrm>
        </p:grpSpPr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C2ED4CB8-8BEF-4D68-F9EF-6DB770C47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2667000"/>
              <a:ext cx="0" cy="3200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6DC6B1D-7565-EE38-9E10-055536953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5867400"/>
              <a:ext cx="304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8AA51392-5221-579F-5775-D8B00C894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276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6595F4F-8016-CC91-B2FA-4DA2309C2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886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715EE45B-6A17-80BD-0265-FAD2F2DC0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20944D41-AAD5-7F0E-F9FD-B6CB51E8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E9E4BF09-4023-F357-773E-A465B4BEE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419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85E49CBA-5D5A-5522-C042-C1970AB69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3434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FDD87356-84F4-6B6D-3E0C-156518556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634" y="4722167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56B31847-020F-8290-786B-96B27506B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2578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9E118C13-B520-244E-4705-7FC039B95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8006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52857033-87FE-12F9-D874-DA3590C5C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1816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D84F65FC-52A6-9E40-36A6-6E4F25B22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273" y="38862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40D5FE14-9542-DA67-F323-ADBC93C4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2895600"/>
              <a:ext cx="2514600" cy="2514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EAD8C042-B9E7-470B-4A4E-C6381CEBE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950" y="3429000"/>
              <a:ext cx="2533649" cy="258633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A55A24-25F2-C028-7F73-4082A381FE2E}"/>
                </a:ext>
              </a:extLst>
            </p:cNvPr>
            <p:cNvSpPr txBox="1"/>
            <p:nvPr/>
          </p:nvSpPr>
          <p:spPr>
            <a:xfrm>
              <a:off x="5398707" y="5600099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sz="1600" dirty="0"/>
                <a:t>1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B12F7F-30D4-60DC-3B73-39E43B19C00F}"/>
                </a:ext>
              </a:extLst>
            </p:cNvPr>
            <p:cNvSpPr txBox="1"/>
            <p:nvPr/>
          </p:nvSpPr>
          <p:spPr>
            <a:xfrm>
              <a:off x="1951127" y="235996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sz="1600" dirty="0"/>
                <a:t>2</a:t>
              </a:r>
              <a:endParaRPr lang="en-US" dirty="0"/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5AAEC26-2139-CF3E-D7FC-AAD4DEF29BF7}"/>
              </a:ext>
            </a:extLst>
          </p:cNvPr>
          <p:cNvCxnSpPr/>
          <p:nvPr/>
        </p:nvCxnSpPr>
        <p:spPr>
          <a:xfrm flipV="1">
            <a:off x="3867874" y="4774316"/>
            <a:ext cx="761999" cy="6470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44AEE05-9FBF-BF22-A92E-F9CED9ED7B27}"/>
              </a:ext>
            </a:extLst>
          </p:cNvPr>
          <p:cNvSpPr txBox="1"/>
          <p:nvPr/>
        </p:nvSpPr>
        <p:spPr>
          <a:xfrm>
            <a:off x="4005615" y="5153213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891ED24-7669-303C-E4E8-9E768BF98B85}"/>
              </a:ext>
            </a:extLst>
          </p:cNvPr>
          <p:cNvCxnSpPr>
            <a:stCxn id="9" idx="0"/>
          </p:cNvCxnSpPr>
          <p:nvPr/>
        </p:nvCxnSpPr>
        <p:spPr>
          <a:xfrm flipV="1">
            <a:off x="1505674" y="3974216"/>
            <a:ext cx="2069191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DBAD615-6054-6193-2DC0-5ED750D7FD53}"/>
              </a:ext>
            </a:extLst>
          </p:cNvPr>
          <p:cNvSpPr txBox="1"/>
          <p:nvPr/>
        </p:nvSpPr>
        <p:spPr>
          <a:xfrm>
            <a:off x="2831181" y="392718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AB115-0DFB-6587-559F-11F374E0B8D6}"/>
              </a:ext>
            </a:extLst>
          </p:cNvPr>
          <p:cNvSpPr txBox="1"/>
          <p:nvPr/>
        </p:nvSpPr>
        <p:spPr>
          <a:xfrm>
            <a:off x="1450031" y="3088311"/>
            <a:ext cx="95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6974D8-4C9B-24A1-1204-C78B07BFF852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505674" y="1850323"/>
            <a:ext cx="2363983" cy="383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4B241F6-15FC-5AEE-9212-1F2A68E58B8A}"/>
              </a:ext>
            </a:extLst>
          </p:cNvPr>
          <p:cNvSpPr/>
          <p:nvPr/>
        </p:nvSpPr>
        <p:spPr>
          <a:xfrm rot="2746544">
            <a:off x="3284679" y="4196449"/>
            <a:ext cx="214107" cy="224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CA4C8D9-E774-D46E-657B-A9A34CBD5C60}"/>
              </a:ext>
            </a:extLst>
          </p:cNvPr>
          <p:cNvSpPr/>
          <p:nvPr/>
        </p:nvSpPr>
        <p:spPr>
          <a:xfrm>
            <a:off x="3867874" y="1756063"/>
            <a:ext cx="175225" cy="152399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3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EB61-8D7F-63CD-C21C-CD6EFECF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871" y="304532"/>
            <a:ext cx="10666455" cy="708479"/>
          </a:xfrm>
        </p:spPr>
        <p:txBody>
          <a:bodyPr>
            <a:normAutofit/>
          </a:bodyPr>
          <a:lstStyle/>
          <a:p>
            <a:r>
              <a:rPr lang="en-US" dirty="0"/>
              <a:t>Quick Review of the Dot Product (Projection)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52616-2615-299E-D2CF-6E1CF01DF981}"/>
              </a:ext>
            </a:extLst>
          </p:cNvPr>
          <p:cNvSpPr txBox="1"/>
          <p:nvPr/>
        </p:nvSpPr>
        <p:spPr>
          <a:xfrm>
            <a:off x="191549" y="1988774"/>
            <a:ext cx="7147935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dot product – also called the “inner product”  - is the </a:t>
            </a:r>
            <a:r>
              <a:rPr lang="en-US" sz="2800" b="1" u="sng" dirty="0"/>
              <a:t>PROJECTION </a:t>
            </a:r>
            <a:r>
              <a:rPr lang="en-US" sz="2800" dirty="0"/>
              <a:t>of one vector on to another. It is also a measure of similarity. </a:t>
            </a:r>
          </a:p>
          <a:p>
            <a:endParaRPr lang="en-US" sz="2800" dirty="0"/>
          </a:p>
          <a:p>
            <a:r>
              <a:rPr lang="en-US" sz="2800" dirty="0"/>
              <a:t>A dot B = </a:t>
            </a:r>
            <a:r>
              <a:rPr lang="en-US" sz="2800" b="1" dirty="0"/>
              <a:t>|A| |B| cos Theta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magnitude</a:t>
            </a:r>
            <a:r>
              <a:rPr lang="en-US" sz="2800" dirty="0"/>
              <a:t> of a vector is </a:t>
            </a:r>
          </a:p>
          <a:p>
            <a:r>
              <a:rPr lang="en-US" sz="2800" b="1" dirty="0"/>
              <a:t>sqrt(x1^2 + x2^ + ... + xn^2)</a:t>
            </a:r>
          </a:p>
        </p:txBody>
      </p:sp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0D109B8B-BDE3-ECE1-994D-3991DFC8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484" y="1498117"/>
            <a:ext cx="4622246" cy="47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71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7D8F9-67FC-C928-BCEC-C55AF7A0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783" y="1699847"/>
            <a:ext cx="5382806" cy="481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Using the general idea that if </a:t>
            </a:r>
          </a:p>
          <a:p>
            <a:pPr marL="0" indent="0">
              <a:buNone/>
            </a:pPr>
            <a:r>
              <a:rPr lang="en-US" sz="2800" b="1" dirty="0"/>
              <a:t>w </a:t>
            </a:r>
            <a:r>
              <a:rPr lang="en-US" sz="3200" b="1" dirty="0"/>
              <a:t>dot</a:t>
            </a:r>
            <a:r>
              <a:rPr lang="en-US" sz="4400" dirty="0"/>
              <a:t> </a:t>
            </a:r>
            <a:r>
              <a:rPr lang="en-US" sz="2800" b="1" dirty="0"/>
              <a:t>v</a:t>
            </a:r>
            <a:r>
              <a:rPr lang="en-US" sz="2800" dirty="0"/>
              <a:t> &gt;= c  the label is +1</a:t>
            </a:r>
          </a:p>
          <a:p>
            <a:pPr marL="0" indent="0">
              <a:buNone/>
            </a:pPr>
            <a:r>
              <a:rPr lang="en-US" sz="2800" dirty="0"/>
              <a:t>we can generalize this as:</a:t>
            </a:r>
          </a:p>
          <a:p>
            <a:pPr marL="0" indent="0">
              <a:buNone/>
            </a:pPr>
            <a:r>
              <a:rPr lang="en-US" sz="2800" b="1" dirty="0"/>
              <a:t>If w dot</a:t>
            </a:r>
            <a:r>
              <a:rPr lang="en-US" sz="4400" dirty="0"/>
              <a:t> </a:t>
            </a:r>
            <a:r>
              <a:rPr lang="en-US" sz="2800" b="1" dirty="0"/>
              <a:t>v</a:t>
            </a:r>
            <a:r>
              <a:rPr lang="en-US" sz="2800" dirty="0"/>
              <a:t>  + b &gt;= 0 we have a positive example (+1) and if </a:t>
            </a:r>
          </a:p>
          <a:p>
            <a:pPr marL="0" indent="0">
              <a:buNone/>
            </a:pPr>
            <a:r>
              <a:rPr lang="en-US" sz="2800" b="1" dirty="0"/>
              <a:t>If w dot v</a:t>
            </a:r>
            <a:r>
              <a:rPr lang="en-US" sz="2800" dirty="0"/>
              <a:t>  + b &lt;= 0 we have a negative (-1) example.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As |</a:t>
            </a:r>
            <a:r>
              <a:rPr lang="en-US" b="1" dirty="0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| increases, the projection onto </a:t>
            </a:r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dirty="0">
                <a:solidFill>
                  <a:srgbClr val="C00000"/>
                </a:solidFill>
              </a:rPr>
              <a:t> will increase (and reverse).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37B44C-8640-0EBE-8191-AD224F8E092D}"/>
              </a:ext>
            </a:extLst>
          </p:cNvPr>
          <p:cNvSpPr txBox="1">
            <a:spLocks/>
          </p:cNvSpPr>
          <p:nvPr/>
        </p:nvSpPr>
        <p:spPr>
          <a:xfrm>
            <a:off x="2327739" y="902584"/>
            <a:ext cx="92843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Projecting some vector onto </a:t>
            </a:r>
            <a:r>
              <a:rPr lang="en-US" sz="3600" b="1" dirty="0"/>
              <a:t>w</a:t>
            </a:r>
            <a:endParaRPr lang="en-US" sz="3600" dirty="0"/>
          </a:p>
        </p:txBody>
      </p:sp>
      <p:pic>
        <p:nvPicPr>
          <p:cNvPr id="5" name="Picture 31" descr="C:\Documents and Settings\All Users\Documents\My Pictures\Sample Pictures\1lap_asr_r_500.jpg">
            <a:extLst>
              <a:ext uri="{FF2B5EF4-FFF2-40B4-BE49-F238E27FC236}">
                <a16:creationId xmlns:a16="http://schemas.microsoft.com/office/drawing/2014/main" id="{1465C292-F191-D0D6-4ED8-28737D6A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225" y="635884"/>
            <a:ext cx="876300" cy="876300"/>
          </a:xfrm>
          <a:prstGeom prst="rect">
            <a:avLst/>
          </a:prstGeom>
          <a:noFill/>
        </p:spPr>
      </p:pic>
      <p:sp>
        <p:nvSpPr>
          <p:cNvPr id="6" name="Line 21">
            <a:extLst>
              <a:ext uri="{FF2B5EF4-FFF2-40B4-BE49-F238E27FC236}">
                <a16:creationId xmlns:a16="http://schemas.microsoft.com/office/drawing/2014/main" id="{7CD91F19-C895-AA4F-C564-CFB4672F1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0706" y="2488316"/>
            <a:ext cx="3664735" cy="37338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818A67-ABDF-4770-5E3B-87BDEBD595C8}"/>
              </a:ext>
            </a:extLst>
          </p:cNvPr>
          <p:cNvGrpSpPr/>
          <p:nvPr/>
        </p:nvGrpSpPr>
        <p:grpSpPr>
          <a:xfrm>
            <a:off x="1094601" y="2181283"/>
            <a:ext cx="3992473" cy="3655368"/>
            <a:chOff x="1951127" y="2359967"/>
            <a:chExt cx="3992473" cy="3655368"/>
          </a:xfrm>
        </p:grpSpPr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C2ED4CB8-8BEF-4D68-F9EF-6DB770C47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2667000"/>
              <a:ext cx="0" cy="3200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6DC6B1D-7565-EE38-9E10-055536953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5867400"/>
              <a:ext cx="304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8AA51392-5221-579F-5775-D8B00C894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276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6595F4F-8016-CC91-B2FA-4DA2309C2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886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715EE45B-6A17-80BD-0265-FAD2F2DC0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20944D41-AAD5-7F0E-F9FD-B6CB51E8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E9E4BF09-4023-F357-773E-A465B4BEE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419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85E49CBA-5D5A-5522-C042-C1970AB69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3434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FDD87356-84F4-6B6D-3E0C-156518556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634" y="4722167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56B31847-020F-8290-786B-96B27506B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2578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9E118C13-B520-244E-4705-7FC039B95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8006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52857033-87FE-12F9-D874-DA3590C5C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1816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D84F65FC-52A6-9E40-36A6-6E4F25B22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273" y="3886200"/>
              <a:ext cx="152400" cy="15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40D5FE14-9542-DA67-F323-ADBC93C4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2895600"/>
              <a:ext cx="2514600" cy="2514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EAD8C042-B9E7-470B-4A4E-C6381CEBE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950" y="3429000"/>
              <a:ext cx="2533649" cy="258633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A55A24-25F2-C028-7F73-4082A381FE2E}"/>
                </a:ext>
              </a:extLst>
            </p:cNvPr>
            <p:cNvSpPr txBox="1"/>
            <p:nvPr/>
          </p:nvSpPr>
          <p:spPr>
            <a:xfrm>
              <a:off x="5398707" y="5600099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sz="1600" dirty="0"/>
                <a:t>1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B12F7F-30D4-60DC-3B73-39E43B19C00F}"/>
                </a:ext>
              </a:extLst>
            </p:cNvPr>
            <p:cNvSpPr txBox="1"/>
            <p:nvPr/>
          </p:nvSpPr>
          <p:spPr>
            <a:xfrm>
              <a:off x="1951127" y="235996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sz="1600" dirty="0"/>
                <a:t>2</a:t>
              </a:r>
              <a:endParaRPr lang="en-US" dirty="0"/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5AAEC26-2139-CF3E-D7FC-AAD4DEF29BF7}"/>
              </a:ext>
            </a:extLst>
          </p:cNvPr>
          <p:cNvCxnSpPr/>
          <p:nvPr/>
        </p:nvCxnSpPr>
        <p:spPr>
          <a:xfrm flipV="1">
            <a:off x="3867874" y="4774316"/>
            <a:ext cx="761999" cy="6470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44AEE05-9FBF-BF22-A92E-F9CED9ED7B27}"/>
              </a:ext>
            </a:extLst>
          </p:cNvPr>
          <p:cNvSpPr txBox="1"/>
          <p:nvPr/>
        </p:nvSpPr>
        <p:spPr>
          <a:xfrm>
            <a:off x="4005615" y="5153213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891ED24-7669-303C-E4E8-9E768BF98B85}"/>
              </a:ext>
            </a:extLst>
          </p:cNvPr>
          <p:cNvCxnSpPr>
            <a:stCxn id="9" idx="0"/>
          </p:cNvCxnSpPr>
          <p:nvPr/>
        </p:nvCxnSpPr>
        <p:spPr>
          <a:xfrm flipV="1">
            <a:off x="1505674" y="3974216"/>
            <a:ext cx="2069191" cy="1714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DBAD615-6054-6193-2DC0-5ED750D7FD53}"/>
              </a:ext>
            </a:extLst>
          </p:cNvPr>
          <p:cNvSpPr txBox="1"/>
          <p:nvPr/>
        </p:nvSpPr>
        <p:spPr>
          <a:xfrm>
            <a:off x="2831181" y="392718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AB115-0DFB-6587-559F-11F374E0B8D6}"/>
              </a:ext>
            </a:extLst>
          </p:cNvPr>
          <p:cNvSpPr txBox="1"/>
          <p:nvPr/>
        </p:nvSpPr>
        <p:spPr>
          <a:xfrm>
            <a:off x="1499021" y="3265393"/>
            <a:ext cx="95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6974D8-4C9B-24A1-1204-C78B07BFF852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505674" y="3859916"/>
            <a:ext cx="179731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4B241F6-15FC-5AEE-9212-1F2A68E58B8A}"/>
              </a:ext>
            </a:extLst>
          </p:cNvPr>
          <p:cNvSpPr/>
          <p:nvPr/>
        </p:nvSpPr>
        <p:spPr>
          <a:xfrm rot="2746544">
            <a:off x="3284679" y="4196449"/>
            <a:ext cx="214107" cy="224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7E7B4A0-34F6-C65F-A47A-A5B2E101D712}"/>
              </a:ext>
            </a:extLst>
          </p:cNvPr>
          <p:cNvSpPr/>
          <p:nvPr/>
        </p:nvSpPr>
        <p:spPr>
          <a:xfrm>
            <a:off x="1608562" y="3681686"/>
            <a:ext cx="175225" cy="152399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2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069" y="400762"/>
            <a:ext cx="8220263" cy="726943"/>
          </a:xfrm>
        </p:spPr>
        <p:txBody>
          <a:bodyPr>
            <a:noAutofit/>
          </a:bodyPr>
          <a:lstStyle/>
          <a:p>
            <a:r>
              <a:rPr lang="en-US" sz="3600" dirty="0"/>
              <a:t>Maximizing the </a:t>
            </a:r>
            <a:r>
              <a:rPr lang="en-US" sz="3600" b="1" dirty="0"/>
              <a:t>margin m</a:t>
            </a:r>
            <a:r>
              <a:rPr lang="en-US" sz="3600" dirty="0"/>
              <a:t> 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785110" y="1181100"/>
            <a:ext cx="34290" cy="415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19400" y="533400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83280" y="3505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191000" y="4038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276600" y="4343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604260" y="4648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724400" y="4648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4267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876800" y="28498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5943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6324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6705600" y="45643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470911" y="1720168"/>
            <a:ext cx="3743896" cy="333932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705099" y="2656419"/>
            <a:ext cx="3337560" cy="300543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2672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00600" y="524256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5666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523494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5000" y="525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2200" y="524256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75120" y="522732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86600" y="522732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13660" y="49530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13660" y="44958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3660" y="41148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28900" y="36804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13660" y="333756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28900" y="284988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13660" y="23622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86786" y="30851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+ b ≥ + 1</a:t>
            </a:r>
            <a:endParaRPr lang="en-US" b="1" dirty="0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2285999" y="1470660"/>
            <a:ext cx="5059680" cy="4551372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2628900" y="1905000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Up Arrow 38"/>
          <p:cNvSpPr/>
          <p:nvPr/>
        </p:nvSpPr>
        <p:spPr>
          <a:xfrm rot="2610548">
            <a:off x="5918441" y="1428768"/>
            <a:ext cx="1447581" cy="2657678"/>
          </a:xfrm>
          <a:prstGeom prst="upArrow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256719" y="1446893"/>
            <a:ext cx="2055371" cy="646331"/>
          </a:xfrm>
          <a:prstGeom prst="rect">
            <a:avLst/>
          </a:prstGeom>
          <a:solidFill>
            <a:schemeClr val="accent3">
              <a:lumMod val="95000"/>
              <a:alpha val="27000"/>
            </a:schemeClr>
          </a:solidFill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everything on this </a:t>
            </a:r>
          </a:p>
          <a:p>
            <a:r>
              <a:rPr lang="en-US" dirty="0"/>
              <a:t>side classifies as “1”</a:t>
            </a:r>
          </a:p>
        </p:txBody>
      </p:sp>
      <p:sp>
        <p:nvSpPr>
          <p:cNvPr id="41" name="Up Arrow 40"/>
          <p:cNvSpPr/>
          <p:nvPr/>
        </p:nvSpPr>
        <p:spPr>
          <a:xfrm rot="2610548" flipV="1">
            <a:off x="3005978" y="4090557"/>
            <a:ext cx="1447581" cy="2529434"/>
          </a:xfrm>
          <a:prstGeom prst="upArrow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 flipH="1">
            <a:off x="5582626" y="4387216"/>
            <a:ext cx="825794" cy="840104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26553" y="597375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+ b ≤ - 1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391400" y="581986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+ b =0</a:t>
            </a:r>
            <a:endParaRPr lang="en-US" b="1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33552" y="2522337"/>
            <a:ext cx="2510344" cy="2819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49349" y="25586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17103" y="5810906"/>
            <a:ext cx="2125903" cy="646331"/>
          </a:xfrm>
          <a:prstGeom prst="rect">
            <a:avLst/>
          </a:prstGeom>
          <a:solidFill>
            <a:schemeClr val="accent3">
              <a:lumMod val="95000"/>
              <a:alpha val="26000"/>
            </a:schemeClr>
          </a:solidFill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everything on this </a:t>
            </a:r>
          </a:p>
          <a:p>
            <a:r>
              <a:rPr lang="en-US" dirty="0"/>
              <a:t>side classifies as “-1”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86701" y="4420331"/>
            <a:ext cx="10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0099"/>
                </a:solidFill>
              </a:rPr>
              <a:t>margin m</a:t>
            </a:r>
          </a:p>
        </p:txBody>
      </p:sp>
    </p:spTree>
    <p:extLst>
      <p:ext uri="{BB962C8B-B14F-4D97-AF65-F5344CB8AC3E}">
        <p14:creationId xmlns:p14="http://schemas.microsoft.com/office/powerpoint/2010/main" val="2755445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86100" y="342901"/>
            <a:ext cx="6667500" cy="75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/>
              <a:t>A Review of Vector Math, cont.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69020" y="1002528"/>
            <a:ext cx="8077200" cy="130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Arial" charset="0"/>
              </a:rPr>
              <a:t>The goal of an SVM is to determine (via training) the “best” line in 2D (or </a:t>
            </a:r>
            <a:r>
              <a:rPr lang="en-US" sz="2000" kern="0" dirty="0" err="1">
                <a:latin typeface="Arial" charset="0"/>
              </a:rPr>
              <a:t>hyperplane</a:t>
            </a:r>
            <a:r>
              <a:rPr lang="en-US" sz="2000" kern="0" dirty="0">
                <a:latin typeface="Arial" charset="0"/>
              </a:rPr>
              <a:t> in higher D) that </a:t>
            </a:r>
            <a:r>
              <a:rPr lang="en-US" sz="2000" b="1" kern="0" dirty="0">
                <a:latin typeface="Arial" charset="0"/>
              </a:rPr>
              <a:t>separates</a:t>
            </a:r>
            <a:r>
              <a:rPr lang="en-US" sz="2000" kern="0" dirty="0">
                <a:latin typeface="Arial" charset="0"/>
              </a:rPr>
              <a:t> two classes. </a:t>
            </a:r>
          </a:p>
          <a:p>
            <a:r>
              <a:rPr lang="en-US" sz="2000" b="1" kern="0" dirty="0">
                <a:latin typeface="Arial" charset="0"/>
              </a:rPr>
              <a:t>There are an infinite number of possible lines (</a:t>
            </a:r>
            <a:r>
              <a:rPr lang="en-US" sz="2000" b="1" kern="0" dirty="0" err="1">
                <a:latin typeface="Arial" charset="0"/>
              </a:rPr>
              <a:t>hyperplanes</a:t>
            </a:r>
            <a:r>
              <a:rPr lang="en-US" sz="2000" b="1" kern="0" dirty="0">
                <a:latin typeface="Arial" charset="0"/>
              </a:rPr>
              <a:t>)</a:t>
            </a:r>
            <a:r>
              <a:rPr lang="en-US" sz="2000" kern="0" dirty="0">
                <a:latin typeface="Arial" charset="0"/>
              </a:rPr>
              <a:t> that may work.  </a:t>
            </a:r>
            <a:endParaRPr lang="en-US" sz="2000" b="1" kern="0" dirty="0">
              <a:latin typeface="Arial" charset="0"/>
            </a:endParaRPr>
          </a:p>
          <a:p>
            <a:pPr marL="0" indent="0">
              <a:buNone/>
            </a:pPr>
            <a:endParaRPr lang="en-US" sz="2000" kern="0" dirty="0">
              <a:latin typeface="Arial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529967" y="25908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529967" y="5791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587367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815967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507278" y="364534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4130167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120767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834767" y="4267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053967" y="4724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901567" y="51816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291967" y="4724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87167" y="5105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255099" y="3870459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596767" y="2819400"/>
            <a:ext cx="2514600" cy="25146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606167" y="3200400"/>
            <a:ext cx="2971800" cy="29718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606167" y="2514600"/>
            <a:ext cx="3886200" cy="388620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5044567" y="4981576"/>
            <a:ext cx="723900" cy="733425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31046" y="5018063"/>
            <a:ext cx="378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C00CC"/>
                </a:solidFill>
                <a:latin typeface="Tahoma" pitchFamily="34" charset="0"/>
              </a:rPr>
              <a:t>m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533220" y="3200400"/>
            <a:ext cx="2739947" cy="2590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pic>
        <p:nvPicPr>
          <p:cNvPr id="29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0183" y="2955925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1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6300" cy="8763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566474" y="55238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18894" y="228376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sz="1600" dirty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92859" y="2450574"/>
            <a:ext cx="3733800" cy="41549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kern="0" dirty="0">
              <a:solidFill>
                <a:srgbClr val="00B050"/>
              </a:solidFill>
              <a:latin typeface="Arial" charset="0"/>
              <a:sym typeface="Wingdings" panose="05000000000000000000" pitchFamily="2" charset="2"/>
            </a:endParaRPr>
          </a:p>
          <a:p>
            <a:endParaRPr lang="en-US" sz="2400" b="1" kern="0" dirty="0">
              <a:solidFill>
                <a:srgbClr val="00B050"/>
              </a:solidFill>
              <a:latin typeface="Arial" charset="0"/>
              <a:sym typeface="Wingdings" panose="05000000000000000000" pitchFamily="2" charset="2"/>
            </a:endParaRPr>
          </a:p>
          <a:p>
            <a:r>
              <a:rPr lang="en-US" sz="2400" b="1" kern="0" dirty="0">
                <a:latin typeface="Arial" charset="0"/>
                <a:sym typeface="Wingdings" panose="05000000000000000000" pitchFamily="2" charset="2"/>
              </a:rPr>
              <a:t>An SVM algorithm must determine </a:t>
            </a:r>
            <a:r>
              <a:rPr lang="en-US" sz="2400" kern="0" dirty="0">
                <a:latin typeface="Arial" charset="0"/>
                <a:sym typeface="Wingdings" panose="05000000000000000000" pitchFamily="2" charset="2"/>
              </a:rPr>
              <a:t>the </a:t>
            </a:r>
            <a:r>
              <a:rPr lang="en-US" sz="2400" u="sng" kern="0" dirty="0">
                <a:latin typeface="Arial" charset="0"/>
                <a:sym typeface="Wingdings" panose="05000000000000000000" pitchFamily="2" charset="2"/>
              </a:rPr>
              <a:t>weight vector </a:t>
            </a:r>
            <a:r>
              <a:rPr lang="en-US" sz="2400" b="1" u="sng" kern="0" dirty="0">
                <a:latin typeface="Arial" charset="0"/>
                <a:sym typeface="Wingdings" panose="05000000000000000000" pitchFamily="2" charset="2"/>
              </a:rPr>
              <a:t>w</a:t>
            </a:r>
            <a:r>
              <a:rPr lang="en-US" sz="2400" u="sng" kern="0" dirty="0">
                <a:latin typeface="Arial" charset="0"/>
                <a:sym typeface="Wingdings" panose="05000000000000000000" pitchFamily="2" charset="2"/>
              </a:rPr>
              <a:t> (and bias b)</a:t>
            </a:r>
            <a:r>
              <a:rPr lang="en-US" sz="2400" kern="0" dirty="0">
                <a:latin typeface="Arial" charset="0"/>
                <a:sym typeface="Wingdings" panose="05000000000000000000" pitchFamily="2" charset="2"/>
              </a:rPr>
              <a:t>that will result in a line (hyperplane) that </a:t>
            </a:r>
            <a:r>
              <a:rPr lang="en-US" sz="2400" u="sng" kern="0" dirty="0">
                <a:latin typeface="Arial" charset="0"/>
                <a:sym typeface="Wingdings" panose="05000000000000000000" pitchFamily="2" charset="2"/>
              </a:rPr>
              <a:t>best separates the two classes</a:t>
            </a:r>
            <a:r>
              <a:rPr lang="en-US" sz="2400" u="sng" kern="0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. </a:t>
            </a:r>
          </a:p>
          <a:p>
            <a:endParaRPr lang="en-US" sz="2400" kern="0" dirty="0">
              <a:latin typeface="Arial" charset="0"/>
              <a:sym typeface="Wingdings" panose="05000000000000000000" pitchFamily="2" charset="2"/>
            </a:endParaRPr>
          </a:p>
          <a:p>
            <a:endParaRPr lang="en-US" sz="2400" kern="0" dirty="0">
              <a:latin typeface="Arial" charset="0"/>
              <a:sym typeface="Wingdings" panose="05000000000000000000" pitchFamily="2" charset="2"/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3507538" y="2432113"/>
            <a:ext cx="1629284" cy="4109974"/>
          </a:xfrm>
          <a:prstGeom prst="line">
            <a:avLst/>
          </a:prstGeom>
          <a:ln w="25400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3785883" y="2402713"/>
            <a:ext cx="1665377" cy="39686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3163620" y="2529817"/>
            <a:ext cx="1665377" cy="39686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cxnSp>
        <p:nvCxnSpPr>
          <p:cNvPr id="39" name="Straight Arrow Connector 38"/>
          <p:cNvCxnSpPr>
            <a:stCxn id="28" idx="0"/>
          </p:cNvCxnSpPr>
          <p:nvPr/>
        </p:nvCxnSpPr>
        <p:spPr>
          <a:xfrm flipV="1">
            <a:off x="2533220" y="4457700"/>
            <a:ext cx="3474401" cy="13335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50724" y="4335462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Line 25"/>
          <p:cNvSpPr>
            <a:spLocks noChangeShapeType="1"/>
          </p:cNvSpPr>
          <p:nvPr/>
        </p:nvSpPr>
        <p:spPr bwMode="auto">
          <a:xfrm flipH="1">
            <a:off x="4319903" y="5157855"/>
            <a:ext cx="582041" cy="191363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292294" y="5143500"/>
            <a:ext cx="378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C00CC"/>
                </a:solidFill>
                <a:latin typeface="Tahoma" pitchFamily="34" charset="0"/>
              </a:rPr>
              <a:t>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92936" y="277296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2554" y="41910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?</a:t>
            </a:r>
          </a:p>
        </p:txBody>
      </p:sp>
      <p:sp>
        <p:nvSpPr>
          <p:cNvPr id="2" name="Oval 8">
            <a:extLst>
              <a:ext uri="{FF2B5EF4-FFF2-40B4-BE49-F238E27FC236}">
                <a16:creationId xmlns:a16="http://schemas.microsoft.com/office/drawing/2014/main" id="{952377FD-0DCF-A89E-72F9-883A6F949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050" y="399179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0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3DDD-2E29-9118-A47B-258AD462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Proof</a:t>
            </a:r>
            <a:r>
              <a:rPr lang="en-US" dirty="0"/>
              <a:t> of </a:t>
            </a:r>
            <a:r>
              <a:rPr lang="en-US" b="1" dirty="0"/>
              <a:t>margin</a:t>
            </a:r>
            <a:r>
              <a:rPr lang="en-US" dirty="0"/>
              <a:t>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9B957-9E58-F932-D6F2-3AE1479D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522" y="365125"/>
            <a:ext cx="5538260" cy="6305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Here, the green vector shows </a:t>
            </a:r>
          </a:p>
          <a:p>
            <a:pPr marL="0" indent="0">
              <a:buNone/>
            </a:pPr>
            <a:r>
              <a:rPr lang="en-US" dirty="0"/>
              <a:t>x</a:t>
            </a:r>
            <a:r>
              <a:rPr lang="en-US" baseline="30000" dirty="0"/>
              <a:t>-</a:t>
            </a:r>
            <a:r>
              <a:rPr lang="en-US" dirty="0"/>
              <a:t> – x</a:t>
            </a:r>
            <a:r>
              <a:rPr lang="en-US" baseline="30000" dirty="0"/>
              <a:t>+</a:t>
            </a:r>
          </a:p>
          <a:p>
            <a:pPr marL="0" indent="0">
              <a:buNone/>
            </a:pPr>
            <a:r>
              <a:rPr lang="en-US" dirty="0"/>
              <a:t>which is the difference between these two points.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margin</a:t>
            </a:r>
            <a:r>
              <a:rPr lang="en-US" dirty="0"/>
              <a:t> = [(x</a:t>
            </a:r>
            <a:r>
              <a:rPr lang="en-US" baseline="30000" dirty="0"/>
              <a:t>-</a:t>
            </a:r>
            <a:r>
              <a:rPr lang="en-US" dirty="0"/>
              <a:t> – x</a:t>
            </a:r>
            <a:r>
              <a:rPr lang="en-US" baseline="30000" dirty="0"/>
              <a:t>+</a:t>
            </a:r>
            <a:r>
              <a:rPr lang="en-US" dirty="0"/>
              <a:t>) dot </a:t>
            </a:r>
            <a:r>
              <a:rPr lang="en-US" b="1" dirty="0"/>
              <a:t>w]/||w||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r>
              <a:rPr lang="en-US" dirty="0"/>
              <a:t>Because </a:t>
            </a:r>
            <a:r>
              <a:rPr lang="en-US" b="1" dirty="0">
                <a:solidFill>
                  <a:srgbClr val="00B050"/>
                </a:solidFill>
              </a:rPr>
              <a:t>w/||w||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is a “</a:t>
            </a:r>
            <a:r>
              <a:rPr lang="en-US" b="1" dirty="0">
                <a:solidFill>
                  <a:srgbClr val="00B050"/>
                </a:solidFill>
              </a:rPr>
              <a:t>unit vector</a:t>
            </a:r>
            <a:r>
              <a:rPr lang="en-US" dirty="0"/>
              <a:t>” and the product will give the </a:t>
            </a:r>
            <a:r>
              <a:rPr lang="en-US" b="1" dirty="0"/>
              <a:t>distance between x+ and x-  </a:t>
            </a:r>
            <a:r>
              <a:rPr lang="en-US" dirty="0">
                <a:solidFill>
                  <a:srgbClr val="C00000"/>
                </a:solidFill>
              </a:rPr>
              <a:t>ALONG </a:t>
            </a:r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b="1" dirty="0"/>
              <a:t>. 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This is exactly the distance between the two margin lines and is 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solve this....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BCAC0BB0-26FA-980B-1CCE-561404E991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6670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DD32EBD4-02CB-4294-2CAD-C733CDDB4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58674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DE34DFC0-5FE1-9CD0-0FA2-E7DBFA230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6CA57890-5CBE-072D-C93B-0AC0E724A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95D17FA-C61F-DB8D-17B6-55400556C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295" y="344658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03EF890-F5D2-A878-C51C-2D6A6E320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786063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477E8FAC-AAA5-F99F-3D45-BE093F46D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0844" y="2863335"/>
            <a:ext cx="2514600" cy="25146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AC502952-9B8B-13FB-21A1-DDC8F6038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2382" y="3276598"/>
            <a:ext cx="2971800" cy="29718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Line 21">
            <a:extLst>
              <a:ext uri="{FF2B5EF4-FFF2-40B4-BE49-F238E27FC236}">
                <a16:creationId xmlns:a16="http://schemas.microsoft.com/office/drawing/2014/main" id="{C4914BFF-F2D0-C363-C279-5EF6EC5ED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060576"/>
            <a:ext cx="4343400" cy="4416425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9" name="Picture 22" descr="txp_fig">
            <a:extLst>
              <a:ext uri="{FF2B5EF4-FFF2-40B4-BE49-F238E27FC236}">
                <a16:creationId xmlns:a16="http://schemas.microsoft.com/office/drawing/2014/main" id="{7940AD2B-40A7-4C7F-157B-E7A34FE780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81150" y="1676401"/>
            <a:ext cx="2057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3" descr="txp_fig">
            <a:extLst>
              <a:ext uri="{FF2B5EF4-FFF2-40B4-BE49-F238E27FC236}">
                <a16:creationId xmlns:a16="http://schemas.microsoft.com/office/drawing/2014/main" id="{7BC5D3FB-687B-59A5-7BB1-71C1218BA6D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79295" y="2385430"/>
            <a:ext cx="2039938" cy="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4" descr="txp_fig">
            <a:extLst>
              <a:ext uri="{FF2B5EF4-FFF2-40B4-BE49-F238E27FC236}">
                <a16:creationId xmlns:a16="http://schemas.microsoft.com/office/drawing/2014/main" id="{B8BE56A9-59E9-38FA-8A7D-0357B8EA7CB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819401" y="6019801"/>
            <a:ext cx="2308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Line 25">
            <a:extLst>
              <a:ext uri="{FF2B5EF4-FFF2-40B4-BE49-F238E27FC236}">
                <a16:creationId xmlns:a16="http://schemas.microsoft.com/office/drawing/2014/main" id="{4717DD66-6328-36CA-F50F-851C3F6C5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5057776"/>
            <a:ext cx="723900" cy="733425"/>
          </a:xfrm>
          <a:prstGeom prst="line">
            <a:avLst/>
          </a:prstGeom>
          <a:noFill/>
          <a:ln w="25400">
            <a:solidFill>
              <a:srgbClr val="FF00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3A8A9437-4ECA-DAD6-3553-57AD93D0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378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CC00CC"/>
                </a:solidFill>
                <a:latin typeface="Tahoma" pitchFamily="34" charset="0"/>
              </a:rPr>
              <a:t>m</a:t>
            </a:r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1207C6F6-8B4C-D8CB-8F39-D953D23A07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1509" y="3276598"/>
            <a:ext cx="2790091" cy="2608383"/>
          </a:xfrm>
          <a:prstGeom prst="line">
            <a:avLst/>
          </a:prstGeom>
          <a:noFill/>
          <a:ln w="25400">
            <a:solidFill>
              <a:srgbClr val="9933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5" name="Picture 29" descr="txp_fig">
            <a:extLst>
              <a:ext uri="{FF2B5EF4-FFF2-40B4-BE49-F238E27FC236}">
                <a16:creationId xmlns:a16="http://schemas.microsoft.com/office/drawing/2014/main" id="{335340A7-8A84-3B4B-8EA5-410C1BD285C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105401" y="3124200"/>
            <a:ext cx="28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7C224-AE3D-41B8-8474-BB2A5219C0E2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362200" y="3631299"/>
            <a:ext cx="474662" cy="2236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4D1183-837A-B78C-E9AC-3194DC32EED0}"/>
              </a:ext>
            </a:extLst>
          </p:cNvPr>
          <p:cNvCxnSpPr>
            <a:stCxn id="4" idx="0"/>
          </p:cNvCxnSpPr>
          <p:nvPr/>
        </p:nvCxnSpPr>
        <p:spPr>
          <a:xfrm flipV="1">
            <a:off x="2362200" y="3581400"/>
            <a:ext cx="1638300" cy="228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52BC4E-3BBF-600C-0877-1B33441DDD7E}"/>
              </a:ext>
            </a:extLst>
          </p:cNvPr>
          <p:cNvSpPr txBox="1"/>
          <p:nvPr/>
        </p:nvSpPr>
        <p:spPr>
          <a:xfrm>
            <a:off x="4057322" y="314587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dirty="0"/>
              <a:t>(+)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38C742-EEE3-8BF6-FDF0-D87DDA12038A}"/>
              </a:ext>
            </a:extLst>
          </p:cNvPr>
          <p:cNvSpPr txBox="1"/>
          <p:nvPr/>
        </p:nvSpPr>
        <p:spPr>
          <a:xfrm>
            <a:off x="2404518" y="3065583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dirty="0"/>
              <a:t>(-)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89FA66-1E78-A47D-F890-78D104EF9A2F}"/>
              </a:ext>
            </a:extLst>
          </p:cNvPr>
          <p:cNvCxnSpPr/>
          <p:nvPr/>
        </p:nvCxnSpPr>
        <p:spPr>
          <a:xfrm flipH="1">
            <a:off x="2931695" y="3446580"/>
            <a:ext cx="1030705" cy="13482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09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57D0-2B32-3949-EAC9-ECD40779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A92E-9809-30B3-51A2-725C2A26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1" y="1407459"/>
            <a:ext cx="11223811" cy="5316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|margin m|</a:t>
            </a:r>
            <a:r>
              <a:rPr lang="en-US" dirty="0"/>
              <a:t> = [(x(-)  - (x(+)) dot </a:t>
            </a:r>
            <a:r>
              <a:rPr lang="en-US" b="1" dirty="0"/>
              <a:t>w] / ||w||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|margin m| = [(</a:t>
            </a:r>
            <a:r>
              <a:rPr lang="en-US" dirty="0">
                <a:solidFill>
                  <a:srgbClr val="C00000"/>
                </a:solidFill>
              </a:rPr>
              <a:t>x(-) </a:t>
            </a:r>
            <a:r>
              <a:rPr lang="en-US" dirty="0">
                <a:sym typeface="Wingdings" panose="05000000000000000000" pitchFamily="2" charset="2"/>
              </a:rPr>
              <a:t>dot   </a:t>
            </a:r>
            <a:r>
              <a:rPr lang="en-US" b="1" dirty="0">
                <a:sym typeface="Wingdings" panose="05000000000000000000" pitchFamily="2" charset="2"/>
              </a:rPr>
              <a:t>w)  - (</a:t>
            </a:r>
            <a:r>
              <a:rPr lang="en-US" dirty="0">
                <a:solidFill>
                  <a:srgbClr val="0070C0"/>
                </a:solidFill>
              </a:rPr>
              <a:t>x(+)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   </a:t>
            </a:r>
            <a:r>
              <a:rPr lang="en-US" dirty="0">
                <a:sym typeface="Wingdings" panose="05000000000000000000" pitchFamily="2" charset="2"/>
              </a:rPr>
              <a:t>dot  </a:t>
            </a:r>
            <a:r>
              <a:rPr lang="en-US" b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)] / ||</a:t>
            </a:r>
            <a:r>
              <a:rPr lang="en-US" b="1" dirty="0">
                <a:sym typeface="Wingdings" panose="05000000000000000000" pitchFamily="2" charset="2"/>
              </a:rPr>
              <a:t>w||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Now, recall that we have the following equation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yi</a:t>
            </a:r>
            <a:r>
              <a:rPr lang="en-US" sz="2800" dirty="0">
                <a:highlight>
                  <a:srgbClr val="FFFF00"/>
                </a:highlight>
              </a:rPr>
              <a:t>(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8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xi</a:t>
            </a:r>
            <a:r>
              <a:rPr lang="en-US" sz="2800" kern="0" dirty="0">
                <a:highlight>
                  <a:srgbClr val="FFFF00"/>
                </a:highlight>
                <a:latin typeface="Arial" charset="0"/>
              </a:rPr>
              <a:t> + b)  - 1 &gt;= 0  </a:t>
            </a:r>
          </a:p>
          <a:p>
            <a:pPr marL="0" indent="0">
              <a:buNone/>
            </a:pPr>
            <a:endParaRPr lang="en-US" sz="2800" kern="0" dirty="0">
              <a:latin typeface="Arial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x(+) and x(-) are </a:t>
            </a:r>
            <a:r>
              <a:rPr lang="en-US" kern="0" dirty="0">
                <a:latin typeface="Arial" charset="0"/>
                <a:sym typeface="Wingdings" panose="05000000000000000000" pitchFamily="2" charset="2"/>
              </a:rPr>
              <a:t>ON the margin lines, so we have </a:t>
            </a:r>
          </a:p>
          <a:p>
            <a:pPr marL="0" indent="0">
              <a:buNone/>
            </a:pPr>
            <a:r>
              <a:rPr lang="en-US" sz="2800" b="1" kern="0" dirty="0" err="1">
                <a:latin typeface="Arial" charset="0"/>
              </a:rPr>
              <a:t>w</a:t>
            </a:r>
            <a:r>
              <a:rPr lang="en-US" sz="2800" kern="0" baseline="30000" dirty="0" err="1">
                <a:latin typeface="Arial" charset="0"/>
              </a:rPr>
              <a:t>T</a:t>
            </a:r>
            <a:r>
              <a:rPr lang="en-US" sz="2800" b="1" kern="0" dirty="0" err="1">
                <a:latin typeface="Arial" charset="0"/>
              </a:rPr>
              <a:t>x</a:t>
            </a:r>
            <a:r>
              <a:rPr lang="en-US" sz="2800" kern="0" dirty="0">
                <a:latin typeface="Arial" charset="0"/>
              </a:rPr>
              <a:t> + b  - 1 = 0  for </a:t>
            </a:r>
            <a:r>
              <a:rPr lang="en-US" dirty="0"/>
              <a:t>x(+)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2800" b="1" kern="0" dirty="0" err="1">
                <a:solidFill>
                  <a:srgbClr val="0070C0"/>
                </a:solidFill>
                <a:latin typeface="Arial" charset="0"/>
              </a:rPr>
              <a:t>w</a:t>
            </a:r>
            <a:r>
              <a:rPr lang="en-US" sz="2800" kern="0" baseline="30000" dirty="0" err="1">
                <a:solidFill>
                  <a:srgbClr val="0070C0"/>
                </a:solidFill>
                <a:latin typeface="Arial" charset="0"/>
              </a:rPr>
              <a:t>T</a:t>
            </a:r>
            <a:r>
              <a:rPr lang="en-US" sz="2800" b="1" kern="0" dirty="0" err="1">
                <a:solidFill>
                  <a:srgbClr val="0070C0"/>
                </a:solidFill>
                <a:latin typeface="Arial" charset="0"/>
              </a:rPr>
              <a:t>x</a:t>
            </a:r>
            <a:r>
              <a:rPr lang="en-US" sz="2800" b="1" kern="0" dirty="0">
                <a:solidFill>
                  <a:srgbClr val="0070C0"/>
                </a:solidFill>
                <a:latin typeface="Arial" charset="0"/>
              </a:rPr>
              <a:t> = 1 - b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kern="0" dirty="0" err="1">
                <a:latin typeface="Arial" charset="0"/>
              </a:rPr>
              <a:t>w</a:t>
            </a:r>
            <a:r>
              <a:rPr lang="en-US" sz="2800" kern="0" baseline="30000" dirty="0" err="1">
                <a:latin typeface="Arial" charset="0"/>
              </a:rPr>
              <a:t>T</a:t>
            </a:r>
            <a:r>
              <a:rPr lang="en-US" sz="2800" b="1" kern="0" dirty="0" err="1">
                <a:latin typeface="Arial" charset="0"/>
              </a:rPr>
              <a:t>x</a:t>
            </a:r>
            <a:r>
              <a:rPr lang="en-US" sz="2800" kern="0" dirty="0">
                <a:latin typeface="Arial" charset="0"/>
              </a:rPr>
              <a:t> + b  + 1 = 0  for </a:t>
            </a:r>
            <a:r>
              <a:rPr lang="en-US" dirty="0"/>
              <a:t>x(-)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2800" b="1" kern="0" dirty="0" err="1">
                <a:solidFill>
                  <a:srgbClr val="C00000"/>
                </a:solidFill>
                <a:latin typeface="Arial" charset="0"/>
              </a:rPr>
              <a:t>w</a:t>
            </a:r>
            <a:r>
              <a:rPr lang="en-US" sz="2800" kern="0" baseline="30000" dirty="0" err="1">
                <a:solidFill>
                  <a:srgbClr val="C00000"/>
                </a:solidFill>
                <a:latin typeface="Arial" charset="0"/>
              </a:rPr>
              <a:t>T</a:t>
            </a:r>
            <a:r>
              <a:rPr lang="en-US" sz="2800" b="1" kern="0" dirty="0" err="1">
                <a:solidFill>
                  <a:srgbClr val="C00000"/>
                </a:solidFill>
                <a:latin typeface="Arial" charset="0"/>
              </a:rPr>
              <a:t>x</a:t>
            </a:r>
            <a:r>
              <a:rPr lang="en-US" sz="2800" b="1" kern="0" dirty="0">
                <a:solidFill>
                  <a:srgbClr val="C00000"/>
                </a:solidFill>
                <a:latin typeface="Arial" charset="0"/>
              </a:rPr>
              <a:t> = -1 - b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Plug these in...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82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FC94-EFD1-8F15-46B7-50C138B8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1B425-6D27-BBB0-9B8A-B7E20738D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m = [(</a:t>
            </a:r>
            <a:r>
              <a:rPr lang="en-US" dirty="0"/>
              <a:t>x(-)</a:t>
            </a:r>
            <a:r>
              <a:rPr lang="en-US" dirty="0">
                <a:sym typeface="Wingdings" panose="05000000000000000000" pitchFamily="2" charset="2"/>
              </a:rPr>
              <a:t> dot  </a:t>
            </a:r>
            <a:r>
              <a:rPr lang="en-US" b="1" dirty="0">
                <a:sym typeface="Wingdings" panose="05000000000000000000" pitchFamily="2" charset="2"/>
              </a:rPr>
              <a:t>w)  - (</a:t>
            </a:r>
            <a:r>
              <a:rPr lang="en-US" dirty="0"/>
              <a:t>x(+)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dot  </a:t>
            </a:r>
            <a:r>
              <a:rPr lang="en-US" b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)  ] / ||</a:t>
            </a:r>
            <a:r>
              <a:rPr lang="en-US" b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||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m = magnitude of  [(</a:t>
            </a:r>
            <a:r>
              <a:rPr lang="en-US" sz="2800" b="1" kern="0" dirty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sz="2800" kern="0" dirty="0">
                <a:solidFill>
                  <a:srgbClr val="C00000"/>
                </a:solidFill>
                <a:latin typeface="Arial" charset="0"/>
              </a:rPr>
              <a:t> 1 – b)</a:t>
            </a:r>
            <a:r>
              <a:rPr lang="en-US" sz="2800" b="1" kern="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- (</a:t>
            </a:r>
            <a:r>
              <a:rPr lang="en-US" sz="2800" b="1" kern="0" dirty="0">
                <a:solidFill>
                  <a:srgbClr val="0070C0"/>
                </a:solidFill>
                <a:latin typeface="Arial" charset="0"/>
              </a:rPr>
              <a:t>1 - b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] / ||</a:t>
            </a:r>
            <a:r>
              <a:rPr lang="en-US" b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||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m =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  2/||</a:t>
            </a:r>
            <a:r>
              <a:rPr 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w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||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The length of the margin is 2/||w||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56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9399-53AA-BAE4-F3E3-9951641D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Formula:</a:t>
            </a:r>
            <a:br>
              <a:rPr lang="en-US" dirty="0"/>
            </a:br>
            <a:r>
              <a:rPr lang="en-US" sz="4000" dirty="0"/>
              <a:t>Shortest Distance between two parallel hyperplanes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AB5EB-3DE7-9718-865E-E1075CD9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Hyperplane 1: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 + (b – 1)= 0</a:t>
            </a:r>
          </a:p>
          <a:p>
            <a:pPr marL="0" indent="0">
              <a:buNone/>
            </a:pPr>
            <a:r>
              <a:rPr lang="en-US" dirty="0"/>
              <a:t>Hyperplane 2: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 + (b + 1) =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Distance (shortest) = | (b – 1) – (b + 1)| / ||</a:t>
            </a:r>
            <a:r>
              <a:rPr lang="en-US" b="1" dirty="0"/>
              <a:t>w</a:t>
            </a:r>
            <a:r>
              <a:rPr lang="en-US" dirty="0"/>
              <a:t>|| = </a:t>
            </a:r>
            <a:r>
              <a:rPr lang="en-US" b="1" dirty="0">
                <a:highlight>
                  <a:srgbClr val="FFFF00"/>
                </a:highlight>
              </a:rPr>
              <a:t>2/||w||</a:t>
            </a:r>
          </a:p>
          <a:p>
            <a:pPr marL="0" indent="0">
              <a:buNone/>
            </a:pPr>
            <a:r>
              <a:rPr lang="en-US" dirty="0"/>
              <a:t>(Here, we are letting b be (b – 1) and we are letting b2 be ( b + 1)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General Formula: </a:t>
            </a:r>
          </a:p>
          <a:p>
            <a:pPr marL="0" indent="0">
              <a:buNone/>
            </a:pPr>
            <a:r>
              <a:rPr lang="en-US" dirty="0"/>
              <a:t>Given any plane: w1x1 + w2x2 + w3x3 + ... + </a:t>
            </a:r>
            <a:r>
              <a:rPr lang="en-US" dirty="0" err="1"/>
              <a:t>wnxn</a:t>
            </a:r>
            <a:r>
              <a:rPr lang="en-US" dirty="0"/>
              <a:t> + b = 0</a:t>
            </a:r>
          </a:p>
          <a:p>
            <a:pPr marL="0" indent="0">
              <a:buNone/>
            </a:pPr>
            <a:r>
              <a:rPr lang="en-US" dirty="0"/>
              <a:t>and a parallel plane: w1x1 + w2x2 + w3x3 + ... + </a:t>
            </a:r>
            <a:r>
              <a:rPr lang="en-US" dirty="0" err="1"/>
              <a:t>wnxn</a:t>
            </a:r>
            <a:r>
              <a:rPr lang="en-US" dirty="0"/>
              <a:t> + b2 = 0</a:t>
            </a:r>
          </a:p>
          <a:p>
            <a:pPr marL="0" indent="0">
              <a:buNone/>
            </a:pPr>
            <a:r>
              <a:rPr lang="en-US" dirty="0" err="1"/>
              <a:t>Dist</a:t>
            </a:r>
            <a:r>
              <a:rPr lang="en-US" dirty="0"/>
              <a:t> = | b – b2| / sqrt(w1^2 + w2^2 + ... + wn^2)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/>
              <a:t>| b – b2| / ||</a:t>
            </a:r>
            <a:r>
              <a:rPr lang="en-US" b="1" dirty="0"/>
              <a:t>w</a:t>
            </a:r>
            <a:r>
              <a:rPr lang="en-US" dirty="0"/>
              <a:t>||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5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3963" y="5715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Maximizing margin m </a:t>
            </a:r>
            <a:r>
              <a:rPr lang="en-US" sz="3600" dirty="0">
                <a:sym typeface="Wingdings" panose="05000000000000000000" pitchFamily="2" charset="2"/>
              </a:rPr>
              <a:t> SAME AS Minimizing </a:t>
            </a:r>
            <a:r>
              <a:rPr lang="en-US" sz="3600" b="1" dirty="0">
                <a:sym typeface="Wingdings" panose="05000000000000000000" pitchFamily="2" charset="2"/>
              </a:rPr>
              <a:t>w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endParaRPr lang="en-US" sz="3600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478" y="1676400"/>
            <a:ext cx="10879014" cy="4800600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Goal: To maximize the margin m = 2/||w||   </a:t>
            </a:r>
          </a:p>
          <a:p>
            <a:pPr marL="457200" lvl="1" indent="0">
              <a:buNone/>
            </a:pPr>
            <a:endParaRPr lang="en-US" b="1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SAME as: maximizing 1/||w||</a:t>
            </a:r>
          </a:p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SAME as: minimization of ||w||</a:t>
            </a:r>
          </a:p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SAME as: 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minimization of ½||w||^2</a:t>
            </a:r>
          </a:p>
          <a:p>
            <a:pPr marL="457200" lvl="1" indent="0">
              <a:buNone/>
            </a:pPr>
            <a:endParaRPr lang="en-US" b="1" dirty="0">
              <a:latin typeface="Arial" charset="0"/>
            </a:endParaRPr>
          </a:p>
          <a:p>
            <a:pPr marL="457200" lvl="1" indent="0">
              <a:buNone/>
            </a:pPr>
            <a:endParaRPr lang="en-US" b="1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Why?  Because  MIN  ½||w||^2 </a:t>
            </a:r>
            <a:r>
              <a:rPr lang="en-US" dirty="0">
                <a:latin typeface="Arial" charset="0"/>
              </a:rPr>
              <a:t>as we will see if more mathematically convenient and the same as the original goal.</a:t>
            </a:r>
          </a:p>
          <a:p>
            <a:pPr marL="457200" lvl="1" indent="0">
              <a:buNone/>
            </a:pPr>
            <a:endParaRPr lang="en-US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This is the basic </a:t>
            </a:r>
            <a:r>
              <a:rPr lang="en-US" b="1" dirty="0">
                <a:solidFill>
                  <a:srgbClr val="C00000"/>
                </a:solidFill>
              </a:rPr>
              <a:t>quadratic </a:t>
            </a:r>
            <a:r>
              <a:rPr lang="en-US" dirty="0">
                <a:solidFill>
                  <a:srgbClr val="C00000"/>
                </a:solidFill>
              </a:rPr>
              <a:t>optimization problem. </a:t>
            </a:r>
          </a:p>
          <a:p>
            <a:pPr marL="457200" lvl="1" indent="0">
              <a:buNone/>
            </a:pPr>
            <a:endParaRPr lang="en-US" dirty="0">
              <a:latin typeface="Arial" charset="0"/>
            </a:endParaRPr>
          </a:p>
          <a:p>
            <a:pPr marL="457200" lvl="1" indent="0">
              <a:buNone/>
            </a:pPr>
            <a:endParaRPr lang="en-US" b="1" dirty="0">
              <a:latin typeface="Arial" charset="0"/>
            </a:endParaRPr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8229601" y="6389688"/>
            <a:ext cx="2282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Image: Martin Law Michigan State university</a:t>
            </a:r>
          </a:p>
        </p:txBody>
      </p:sp>
      <p:pic>
        <p:nvPicPr>
          <p:cNvPr id="94239" name="Picture 31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8763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3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7924800" cy="2286000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latin typeface="Arial" charset="0"/>
              </a:rPr>
            </a:br>
            <a:r>
              <a:rPr lang="en-US" sz="5400" b="1" dirty="0">
                <a:latin typeface="Arial" charset="0"/>
              </a:rPr>
              <a:t>Understanding</a:t>
            </a:r>
            <a:br>
              <a:rPr lang="en-US" sz="5400" b="1" dirty="0">
                <a:latin typeface="Arial" charset="0"/>
              </a:rPr>
            </a:br>
            <a:r>
              <a:rPr lang="en-US" sz="5400" b="1" dirty="0">
                <a:latin typeface="Arial" charset="0"/>
              </a:rPr>
              <a:t>SVM (Support Vector Machine)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3100" y="2965068"/>
            <a:ext cx="6400800" cy="1041655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Professor Ami M. Gates</a:t>
            </a:r>
          </a:p>
          <a:p>
            <a:endParaRPr lang="en-US" sz="2800" dirty="0">
              <a:latin typeface="Arial" charset="0"/>
            </a:endParaRPr>
          </a:p>
        </p:txBody>
      </p:sp>
      <p:pic>
        <p:nvPicPr>
          <p:cNvPr id="2052" name="Picture 4" descr="C:\Documents and Settings\All Users\Documents\My Pictures\Sample Pictures\1lap_asr_r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419600"/>
            <a:ext cx="2438400" cy="24384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905375" y="22383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3" name="Picture 5" descr="http://www.ionchannels.org/pdb-image/2AJB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953000" y="4419600"/>
            <a:ext cx="2419350" cy="2438400"/>
          </a:xfrm>
          <a:prstGeom prst="rect">
            <a:avLst/>
          </a:prstGeom>
          <a:noFill/>
        </p:spPr>
      </p:pic>
      <p:pic>
        <p:nvPicPr>
          <p:cNvPr id="2055" name="Picture 7" descr="C:\Documents and Settings\The One\My Documents\My Pictures\2d2m_hemoglobin_gutlesswor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419600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798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FE99-E710-6D91-48F8-FDECC576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0E155-FABA-A017-FAD3-36EB7D71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 far, we know that to maximize the margin, we will minimize the weight vector </a:t>
            </a:r>
            <a:r>
              <a:rPr lang="en-US" b="1" dirty="0"/>
              <a:t>w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can must do this while adhering the  </a:t>
            </a:r>
            <a:r>
              <a:rPr lang="en-US" b="1" dirty="0"/>
              <a:t>constraints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constraints?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that points above are +1 and points below are -1.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highlight>
                  <a:srgbClr val="FFFF00"/>
                </a:highlight>
              </a:rPr>
              <a:t>yi</a:t>
            </a:r>
            <a:r>
              <a:rPr lang="en-US" sz="2800" dirty="0">
                <a:highlight>
                  <a:srgbClr val="FFFF00"/>
                </a:highlight>
              </a:rPr>
              <a:t>(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8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xi</a:t>
            </a:r>
            <a:r>
              <a:rPr lang="en-US" sz="2800" kern="0" dirty="0">
                <a:highlight>
                  <a:srgbClr val="FFFF00"/>
                </a:highlight>
                <a:latin typeface="Arial" charset="0"/>
              </a:rPr>
              <a:t> + b)  - 1 &gt;= 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64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31" y="515815"/>
            <a:ext cx="10237004" cy="686836"/>
          </a:xfrm>
        </p:spPr>
        <p:txBody>
          <a:bodyPr>
            <a:normAutofit fontScale="90000"/>
          </a:bodyPr>
          <a:lstStyle/>
          <a:p>
            <a:r>
              <a:rPr lang="en-US" dirty="0"/>
              <a:t>Lagrange Multipliers for </a:t>
            </a:r>
            <a:br>
              <a:rPr lang="en-US" dirty="0"/>
            </a:br>
            <a:r>
              <a:rPr lang="en-US" dirty="0"/>
              <a:t>Constrained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631" y="1817076"/>
            <a:ext cx="9999784" cy="4525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b="1" dirty="0"/>
              <a:t>mathematical optimization</a:t>
            </a:r>
            <a:r>
              <a:rPr lang="en-US" dirty="0"/>
              <a:t>, the method of </a:t>
            </a:r>
            <a:r>
              <a:rPr lang="en-US" b="1" u="sng" dirty="0"/>
              <a:t>Lagrange multipliers </a:t>
            </a:r>
            <a:r>
              <a:rPr lang="en-US" dirty="0"/>
              <a:t>is a strategy for </a:t>
            </a:r>
            <a:r>
              <a:rPr lang="en-US" b="1" dirty="0"/>
              <a:t>finding the local maxima and minima of a function </a:t>
            </a:r>
            <a:r>
              <a:rPr lang="en-US" b="1" dirty="0">
                <a:solidFill>
                  <a:srgbClr val="C00000"/>
                </a:solidFill>
              </a:rPr>
              <a:t>subject to constraints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(i.e., subject to the condition that one or more equations have to be satisfied exactly by the chosen values of the variables).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00000"/>
                </a:solidFill>
              </a:rPr>
              <a:t>In our case, we want to minimize ½ ||w||^2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70C0"/>
                </a:solidFill>
              </a:rPr>
              <a:t>What are our conditions/constraints?</a:t>
            </a:r>
          </a:p>
        </p:txBody>
      </p:sp>
    </p:spTree>
    <p:extLst>
      <p:ext uri="{BB962C8B-B14F-4D97-AF65-F5344CB8AC3E}">
        <p14:creationId xmlns:p14="http://schemas.microsoft.com/office/powerpoint/2010/main" val="1655785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E1EA-C3AF-8AF3-E8C0-0E334EE3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59" y="1584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are the constraints?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27BC-0743-705E-726B-893432C7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3" y="1469571"/>
            <a:ext cx="11114315" cy="5023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Recall that our goal is to </a:t>
            </a:r>
            <a:r>
              <a:rPr lang="en-US" b="1" dirty="0"/>
              <a:t>maximize the margin m </a:t>
            </a:r>
            <a:r>
              <a:rPr lang="en-US" dirty="0"/>
              <a:t>so that we can create the </a:t>
            </a:r>
            <a:r>
              <a:rPr lang="en-US" b="1" dirty="0"/>
              <a:t>best separation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 have also required that our labels are +1</a:t>
            </a:r>
            <a:r>
              <a:rPr lang="en-US" dirty="0"/>
              <a:t> for points above  </a:t>
            </a:r>
          </a:p>
          <a:p>
            <a:pPr marL="0" indent="0">
              <a:buNone/>
            </a:pPr>
            <a:r>
              <a:rPr lang="en-US" dirty="0"/>
              <a:t>and -1 for points below.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 – this is our </a:t>
            </a:r>
            <a:r>
              <a:rPr lang="en-US" b="1" dirty="0"/>
              <a:t>constraint</a:t>
            </a:r>
            <a:r>
              <a:rPr lang="en-US" dirty="0"/>
              <a:t>:  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yi</a:t>
            </a:r>
            <a:r>
              <a:rPr lang="en-US" sz="2800" dirty="0">
                <a:highlight>
                  <a:srgbClr val="FFFF00"/>
                </a:highlight>
              </a:rPr>
              <a:t>(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8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xi</a:t>
            </a:r>
            <a:r>
              <a:rPr lang="en-US" sz="2800" kern="0" dirty="0">
                <a:highlight>
                  <a:srgbClr val="FFFF00"/>
                </a:highlight>
                <a:latin typeface="Arial" charset="0"/>
              </a:rPr>
              <a:t> + b)  - 1 &gt;= 0  </a:t>
            </a:r>
            <a:endParaRPr lang="en-US" sz="2800" kern="0" dirty="0">
              <a:latin typeface="Arial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Therefore – our complete </a:t>
            </a:r>
            <a:r>
              <a:rPr lang="en-US" b="1" dirty="0"/>
              <a:t>optimization problem including the requirement that all points labeled with + 1 (or -1) are in the correct location is: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MIN </a:t>
            </a:r>
            <a:r>
              <a:rPr lang="en-US" dirty="0"/>
              <a:t>(1/2 ||</a:t>
            </a:r>
            <a:r>
              <a:rPr lang="en-US" b="1" dirty="0"/>
              <a:t>w</a:t>
            </a:r>
            <a:r>
              <a:rPr lang="en-US" dirty="0"/>
              <a:t>||^2)</a:t>
            </a:r>
            <a:r>
              <a:rPr lang="en-US" b="1" dirty="0"/>
              <a:t>   subject to </a:t>
            </a:r>
            <a:r>
              <a:rPr lang="en-US" sz="2800" dirty="0" err="1">
                <a:highlight>
                  <a:srgbClr val="FFFF00"/>
                </a:highlight>
              </a:rPr>
              <a:t>yi</a:t>
            </a:r>
            <a:r>
              <a:rPr lang="en-US" sz="2800" dirty="0">
                <a:highlight>
                  <a:srgbClr val="FFFF00"/>
                </a:highlight>
              </a:rPr>
              <a:t>(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8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xi</a:t>
            </a:r>
            <a:r>
              <a:rPr lang="en-US" sz="2800" kern="0" dirty="0">
                <a:highlight>
                  <a:srgbClr val="FFFF00"/>
                </a:highlight>
                <a:latin typeface="Arial" charset="0"/>
              </a:rPr>
              <a:t> + b)  - 1 &gt;= 0  for all xi, </a:t>
            </a:r>
            <a:r>
              <a:rPr lang="en-US" sz="2800" kern="0" dirty="0" err="1">
                <a:highlight>
                  <a:srgbClr val="FFFF00"/>
                </a:highlight>
                <a:latin typeface="Arial" charset="0"/>
              </a:rPr>
              <a:t>yi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14AF3-B334-1CE1-C167-6E1E7232473F}"/>
              </a:ext>
            </a:extLst>
          </p:cNvPr>
          <p:cNvSpPr/>
          <p:nvPr/>
        </p:nvSpPr>
        <p:spPr>
          <a:xfrm>
            <a:off x="337159" y="5361140"/>
            <a:ext cx="9909131" cy="9018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82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444" y="457200"/>
            <a:ext cx="8670403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The SVM Problem Constraints – and Min - Max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03385" y="1600200"/>
            <a:ext cx="11078307" cy="4999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Using Lagrange </a:t>
            </a:r>
            <a:r>
              <a:rPr lang="en-US" dirty="0"/>
              <a:t>will allow us to solve the optimization problem without having to worry about missing or failing to meet any constraints.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Here is our new optimization equation: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Let L = ½||w||^2 – </a:t>
            </a:r>
            <a:r>
              <a:rPr lang="en-US" b="1" dirty="0" err="1">
                <a:solidFill>
                  <a:srgbClr val="C0000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l-GR" b="1" dirty="0">
                <a:solidFill>
                  <a:srgbClr val="C00000"/>
                </a:solidFill>
              </a:rPr>
              <a:t>λ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[</a:t>
            </a:r>
            <a:r>
              <a:rPr lang="en-US" b="1" dirty="0" err="1">
                <a:solidFill>
                  <a:srgbClr val="0070C0"/>
                </a:solidFill>
                <a:highlight>
                  <a:srgbClr val="FFFF00"/>
                </a:highlight>
              </a:rPr>
              <a:t>yi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(w dot xi + b) – 1</a:t>
            </a:r>
            <a:r>
              <a:rPr lang="en-US" b="1" dirty="0">
                <a:solidFill>
                  <a:srgbClr val="0070C0"/>
                </a:solidFill>
              </a:rPr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the 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are the </a:t>
            </a:r>
            <a:r>
              <a:rPr lang="en-US" dirty="0" err="1"/>
              <a:t>Lagrangian</a:t>
            </a:r>
            <a:r>
              <a:rPr lang="en-US" dirty="0"/>
              <a:t> multipliers.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What? Why?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goal here is to create an optimization problem that INCLUDES the constraints.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52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9F49-6F22-A03B-2710-6B364923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73" y="18166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Lagrange Explained: Part 1 Definition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CA40FE9-F7C4-C50A-AB95-7070B446C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65" y="1507231"/>
            <a:ext cx="8935655" cy="5182895"/>
          </a:xfrm>
        </p:spPr>
      </p:pic>
    </p:spTree>
    <p:extLst>
      <p:ext uri="{BB962C8B-B14F-4D97-AF65-F5344CB8AC3E}">
        <p14:creationId xmlns:p14="http://schemas.microsoft.com/office/powerpoint/2010/main" val="3168934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C971E9F-7731-4F89-CB70-BC581E8FD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65125"/>
            <a:ext cx="6425676" cy="6341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8BF6D-61C9-B02D-860F-E5971881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4DBF-1240-2412-05B0-6F19BB43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59" y="1363904"/>
            <a:ext cx="55919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you want the </a:t>
            </a:r>
            <a:r>
              <a:rPr lang="en-US" b="1" dirty="0"/>
              <a:t>minimum</a:t>
            </a:r>
            <a:r>
              <a:rPr lang="en-US" dirty="0"/>
              <a:t> of function </a:t>
            </a:r>
          </a:p>
          <a:p>
            <a:pPr marL="0" indent="0">
              <a:buNone/>
            </a:pPr>
            <a:r>
              <a:rPr lang="en-US" dirty="0"/>
              <a:t>0= x</a:t>
            </a:r>
            <a:r>
              <a:rPr lang="en-US" baseline="30000" dirty="0"/>
              <a:t>2</a:t>
            </a:r>
            <a:r>
              <a:rPr lang="en-US" dirty="0"/>
              <a:t> – y – 2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you also want the </a:t>
            </a:r>
            <a:r>
              <a:rPr lang="en-US" b="1" dirty="0"/>
              <a:t>constraint</a:t>
            </a:r>
            <a:r>
              <a:rPr lang="en-US" dirty="0"/>
              <a:t> that </a:t>
            </a:r>
          </a:p>
          <a:p>
            <a:pPr marL="0" indent="0">
              <a:buNone/>
            </a:pPr>
            <a:r>
              <a:rPr lang="en-US" dirty="0"/>
              <a:t>0 = 2x – y + 1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08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FC0E2-341F-08D0-BA8B-4AE457A6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2" y="2124635"/>
            <a:ext cx="11026588" cy="4621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f is: </a:t>
            </a:r>
            <a:r>
              <a:rPr lang="en-US" dirty="0">
                <a:solidFill>
                  <a:srgbClr val="0070C0"/>
                </a:solidFill>
              </a:rPr>
              <a:t>x^2 – 2 – y =0</a:t>
            </a:r>
            <a:r>
              <a:rPr lang="en-US" dirty="0"/>
              <a:t>, </a:t>
            </a:r>
            <a:r>
              <a:rPr lang="en-US" b="1" dirty="0"/>
              <a:t>constraint: </a:t>
            </a:r>
            <a:r>
              <a:rPr lang="en-US" b="1" dirty="0">
                <a:solidFill>
                  <a:srgbClr val="C00000"/>
                </a:solidFill>
              </a:rPr>
              <a:t>g is:  </a:t>
            </a:r>
            <a:r>
              <a:rPr lang="en-US" dirty="0">
                <a:solidFill>
                  <a:srgbClr val="C00000"/>
                </a:solidFill>
              </a:rPr>
              <a:t>2x + 1 – y = 0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-y + x^2 - 2 </a:t>
            </a:r>
            <a:r>
              <a:rPr lang="en-US" dirty="0"/>
              <a:t>–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2x + 1 – y 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L = -y + x^2 - 2 </a:t>
            </a:r>
            <a:r>
              <a:rPr lang="en-US" dirty="0"/>
              <a:t>–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2x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 - 1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 + y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dL/dx = 2x - 2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ym typeface="Wingdings" panose="05000000000000000000" pitchFamily="2" charset="2"/>
              </a:rPr>
              <a:t>     -2x = 2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ym typeface="Wingdings" panose="05000000000000000000" pitchFamily="2" charset="2"/>
              </a:rPr>
              <a:t>   x = </a:t>
            </a:r>
            <a:r>
              <a:rPr lang="el-GR" dirty="0">
                <a:sym typeface="Wingdings" panose="05000000000000000000" pitchFamily="2" charset="2"/>
              </a:rPr>
              <a:t>λ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dL/</a:t>
            </a:r>
            <a:r>
              <a:rPr lang="en-US" dirty="0" err="1">
                <a:sym typeface="Wingdings" panose="05000000000000000000" pitchFamily="2" charset="2"/>
              </a:rPr>
              <a:t>dy</a:t>
            </a:r>
            <a:r>
              <a:rPr lang="en-US" dirty="0">
                <a:sym typeface="Wingdings" panose="05000000000000000000" pitchFamily="2" charset="2"/>
              </a:rPr>
              <a:t> = -1 + 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ym typeface="Wingdings" panose="05000000000000000000" pitchFamily="2" charset="2"/>
              </a:rPr>
              <a:t>     </a:t>
            </a:r>
            <a:r>
              <a:rPr lang="el-GR" dirty="0">
                <a:sym typeface="Wingdings" panose="05000000000000000000" pitchFamily="2" charset="2"/>
              </a:rPr>
              <a:t>λ</a:t>
            </a:r>
            <a:r>
              <a:rPr lang="en-US" dirty="0">
                <a:sym typeface="Wingdings" panose="05000000000000000000" pitchFamily="2" charset="2"/>
              </a:rPr>
              <a:t> = 1    x = 1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Get y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x^2 – 2 – y =0</a:t>
            </a:r>
          </a:p>
          <a:p>
            <a:pPr marL="0" indent="0">
              <a:buNone/>
            </a:pPr>
            <a:r>
              <a:rPr lang="en-US" dirty="0"/>
              <a:t>(1)^2 – 2 – y =0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1 – 2 – y = 0    </a:t>
            </a:r>
            <a:r>
              <a:rPr 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-1 = y  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and when y = -1, 2x + 1 – (-1) = 0  2x = -2   x = -1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30ECD2B-3B17-BC7E-B56F-E005774D4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59" y="111677"/>
            <a:ext cx="3198382" cy="31566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6CB540-1F6B-75C6-8214-EDCB33BB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" y="293407"/>
            <a:ext cx="3913094" cy="880969"/>
          </a:xfrm>
        </p:spPr>
        <p:txBody>
          <a:bodyPr/>
          <a:lstStyle/>
          <a:p>
            <a:r>
              <a:rPr lang="en-US" dirty="0"/>
              <a:t>Example 1 Cont.</a:t>
            </a:r>
          </a:p>
        </p:txBody>
      </p:sp>
      <p:pic>
        <p:nvPicPr>
          <p:cNvPr id="6" name="Picture 5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E0B75F90-FE77-5FF3-C1F7-56D502A0D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94" y="356066"/>
            <a:ext cx="3868604" cy="88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A9390-7CC6-37DC-A3F7-65DC17294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3" y="1461648"/>
            <a:ext cx="4808220" cy="58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4D769C-810C-AB08-13F4-B618EC03233A}"/>
              </a:ext>
            </a:extLst>
          </p:cNvPr>
          <p:cNvSpPr txBox="1"/>
          <p:nvPr/>
        </p:nvSpPr>
        <p:spPr>
          <a:xfrm>
            <a:off x="5817477" y="3473669"/>
            <a:ext cx="601797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Note that when y = -1, </a:t>
            </a:r>
          </a:p>
          <a:p>
            <a:r>
              <a:rPr lang="en-US" sz="3600" b="1" dirty="0"/>
              <a:t>x can be 1 or -1. </a:t>
            </a:r>
          </a:p>
          <a:p>
            <a:r>
              <a:rPr lang="en-US" sz="3600" dirty="0"/>
              <a:t>Here, x = -1 for our solution.</a:t>
            </a:r>
          </a:p>
        </p:txBody>
      </p:sp>
    </p:spTree>
    <p:extLst>
      <p:ext uri="{BB962C8B-B14F-4D97-AF65-F5344CB8AC3E}">
        <p14:creationId xmlns:p14="http://schemas.microsoft.com/office/powerpoint/2010/main" val="1572937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EC35F-51B8-55FC-FC38-CF93EF49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Constrained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Optimization</a:t>
            </a:r>
          </a:p>
        </p:txBody>
      </p:sp>
      <p:pic>
        <p:nvPicPr>
          <p:cNvPr id="7" name="Content Placeholder 6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01D70AB5-E05D-08B6-3136-B5E86F7A4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6949"/>
          <a:stretch/>
        </p:blipFill>
        <p:spPr>
          <a:xfrm>
            <a:off x="4777316" y="1152039"/>
            <a:ext cx="6780700" cy="45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1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772400" cy="838200"/>
          </a:xfrm>
        </p:spPr>
        <p:txBody>
          <a:bodyPr/>
          <a:lstStyle/>
          <a:p>
            <a:r>
              <a:rPr lang="en-US" sz="3600" dirty="0"/>
              <a:t>The SVM Problem Constraints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03385" y="1600200"/>
            <a:ext cx="11078307" cy="4999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Using Lagrange </a:t>
            </a:r>
            <a:r>
              <a:rPr lang="en-US" dirty="0"/>
              <a:t>will allow us to solve the optimization problem without having to worry about missing or failing to meet any constraints.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Let L = ½||w||^2 –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[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(w dot xi + b) – 1]</a:t>
            </a:r>
            <a:r>
              <a:rPr lang="en-US" b="1" dirty="0"/>
              <a:t>, </a:t>
            </a:r>
            <a:r>
              <a:rPr lang="en-US" dirty="0"/>
              <a:t>where the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are the Lagrange multipliers.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Now – what do we do to optimize?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We take the </a:t>
            </a:r>
            <a:r>
              <a:rPr lang="en-US" b="1" u="sng" dirty="0">
                <a:solidFill>
                  <a:srgbClr val="C00000"/>
                </a:solidFill>
              </a:rPr>
              <a:t>partial derivatives </a:t>
            </a:r>
            <a:r>
              <a:rPr lang="en-US" b="1" dirty="0">
                <a:solidFill>
                  <a:srgbClr val="C00000"/>
                </a:solidFill>
              </a:rPr>
              <a:t>(for each factor), set to 0, and solve.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51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7918-EC63-4A76-EB5B-2BB1196B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this out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A345-1142-B4CF-B182-B7D14D22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 = ½||w||^2 –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>
                <a:solidFill>
                  <a:srgbClr val="0070C0"/>
                </a:solidFill>
              </a:rPr>
              <a:t>i [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(w dot xi + b) – 1]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 = ½||w||^2 –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[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 w dot xi + </a:t>
            </a:r>
            <a:r>
              <a:rPr lang="en-US" b="1" dirty="0" err="1">
                <a:solidFill>
                  <a:srgbClr val="0070C0"/>
                </a:solidFill>
              </a:rPr>
              <a:t>yib</a:t>
            </a:r>
            <a:r>
              <a:rPr lang="en-US" b="1" dirty="0">
                <a:solidFill>
                  <a:srgbClr val="0070C0"/>
                </a:solidFill>
              </a:rPr>
              <a:t>) – 1]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 = ½||w||^2 –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[ 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 w dot xi  +  </a:t>
            </a:r>
            <a:r>
              <a:rPr lang="en-US" b="1" dirty="0" err="1">
                <a:solidFill>
                  <a:srgbClr val="0070C0"/>
                </a:solidFill>
              </a:rPr>
              <a:t>yib</a:t>
            </a:r>
            <a:r>
              <a:rPr lang="en-US" b="1" dirty="0">
                <a:solidFill>
                  <a:srgbClr val="0070C0"/>
                </a:solidFill>
              </a:rPr>
              <a:t>  – 1]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 = ½||w||^2 –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[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 w dot xi   +  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yib</a:t>
            </a:r>
            <a:r>
              <a:rPr lang="en-US" b="1" dirty="0">
                <a:solidFill>
                  <a:srgbClr val="0070C0"/>
                </a:solidFill>
              </a:rPr>
              <a:t>    – 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]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A632-5BF3-0109-E3C5-EEF6F023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Books and Sites “View” of SVMs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F9B63-D4D4-39F1-32BB-A8CF751A6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few slides show a few different “representations” of SVMs. </a:t>
            </a:r>
          </a:p>
        </p:txBody>
      </p:sp>
    </p:spTree>
    <p:extLst>
      <p:ext uri="{BB962C8B-B14F-4D97-AF65-F5344CB8AC3E}">
        <p14:creationId xmlns:p14="http://schemas.microsoft.com/office/powerpoint/2010/main" val="13681710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456D-9AB4-5ADC-44A2-D781A4D3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79"/>
            <a:ext cx="10515600" cy="1325563"/>
          </a:xfrm>
        </p:spPr>
        <p:txBody>
          <a:bodyPr/>
          <a:lstStyle/>
          <a:p>
            <a:r>
              <a:rPr lang="en-US" dirty="0"/>
              <a:t>Gradient of the Loss Function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b="1" dirty="0"/>
              <a:t>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26AA-9390-1155-3D71-63066C1B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488142"/>
            <a:ext cx="11734800" cy="5369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 = ½||w||^2 –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[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 w dot xi   +  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yib</a:t>
            </a:r>
            <a:r>
              <a:rPr lang="en-US" b="1" dirty="0">
                <a:solidFill>
                  <a:srgbClr val="0070C0"/>
                </a:solidFill>
              </a:rPr>
              <a:t>    – 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]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dL/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dirty="0"/>
              <a:t> = </a:t>
            </a:r>
            <a:r>
              <a:rPr lang="en-US" b="1" dirty="0"/>
              <a:t>w</a:t>
            </a:r>
            <a:r>
              <a:rPr lang="en-US" dirty="0"/>
              <a:t> – </a:t>
            </a:r>
            <a:r>
              <a:rPr lang="en-US" dirty="0" err="1"/>
              <a:t>SUM_i</a:t>
            </a:r>
            <a:r>
              <a:rPr lang="en-US" dirty="0"/>
              <a:t>  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 </a:t>
            </a:r>
            <a:r>
              <a:rPr lang="en-US" b="1" dirty="0"/>
              <a:t>x</a:t>
            </a:r>
            <a:r>
              <a:rPr lang="en-US" dirty="0"/>
              <a:t>i</a:t>
            </a:r>
          </a:p>
          <a:p>
            <a:pPr marL="0" indent="0">
              <a:buNone/>
            </a:pPr>
            <a:r>
              <a:rPr lang="en-US" dirty="0"/>
              <a:t>Set to 0 and solve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</a:t>
            </a:r>
            <a:r>
              <a:rPr lang="en-US" dirty="0"/>
              <a:t> – </a:t>
            </a:r>
            <a:r>
              <a:rPr lang="en-US" dirty="0" err="1"/>
              <a:t>SUM_i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 </a:t>
            </a:r>
            <a:r>
              <a:rPr lang="en-US" b="1" dirty="0"/>
              <a:t>x</a:t>
            </a:r>
            <a:r>
              <a:rPr lang="en-US" dirty="0"/>
              <a:t>i = 0 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w</a:t>
            </a:r>
            <a:r>
              <a:rPr lang="en-US" dirty="0">
                <a:highlight>
                  <a:srgbClr val="FFFF00"/>
                </a:highlight>
              </a:rPr>
              <a:t> = </a:t>
            </a:r>
            <a:r>
              <a:rPr lang="en-US" dirty="0" err="1">
                <a:highlight>
                  <a:srgbClr val="FFFF00"/>
                </a:highlight>
              </a:rPr>
              <a:t>SUM_i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 err="1">
                <a:highlight>
                  <a:srgbClr val="FFFF00"/>
                </a:highlight>
              </a:rPr>
              <a:t>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yi</a:t>
            </a: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b="1" dirty="0">
                <a:highlight>
                  <a:srgbClr val="FFFF00"/>
                </a:highlight>
              </a:rPr>
              <a:t>x</a:t>
            </a:r>
            <a:r>
              <a:rPr lang="en-US" dirty="0">
                <a:highlight>
                  <a:srgbClr val="FFFF00"/>
                </a:highlight>
              </a:rPr>
              <a:t>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next slide shows why the derivative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comes out this way.</a:t>
            </a:r>
          </a:p>
        </p:txBody>
      </p:sp>
    </p:spTree>
    <p:extLst>
      <p:ext uri="{BB962C8B-B14F-4D97-AF65-F5344CB8AC3E}">
        <p14:creationId xmlns:p14="http://schemas.microsoft.com/office/powerpoint/2010/main" val="1675081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DC65-9E36-1DDA-D7FF-CE6B5792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 (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 ||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||^2) = 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84DA-31C2-ED50-4AAA-7C38FAF7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1825625"/>
            <a:ext cx="11896165" cy="4351338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Suppose we have that L = 1/2 ||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||^2, where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[w1   w2   …   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 then,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 = 1/2(sqrt(w1^2 + w2^2 + … + wn^2))^2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1/2( w1^2 + w2^2 + … + wn^2 )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1/2w1^2 + 1/2w2^2 + … + 1/2wn^2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dL/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[dL/dw1   dL/dw2   …  dL/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dwn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dL/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[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w1    w2    …   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564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6A66-FAEF-0D13-B8E6-E22D6FF1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</p:spPr>
        <p:txBody>
          <a:bodyPr>
            <a:normAutofit fontScale="90000"/>
          </a:bodyPr>
          <a:lstStyle/>
          <a:p>
            <a:r>
              <a:rPr lang="en-US" dirty="0"/>
              <a:t>Extra Math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A707-D6CC-AE05-AD25-646AD615B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246094"/>
            <a:ext cx="11842376" cy="5316071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sqrt(a + b) * sqrt(a + b) = (a + b)^1/2  * (a + b)^1/2 = (a + b) ^(1/2 + 1/2) = (a + b)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same as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[w1 w2 w3 …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dot [w1 w2 w3 …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w1^2 + w2^2 + w3^2 + … + wn^2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sqrt(w1^2 + w2^2 + w3^2 + … + wn^2)^2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w1^2 + w2^2 + w3^2 + … + wn^2 (just FYI)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81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7A2F-118D-2E1E-E99E-8141346F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of L </a:t>
            </a:r>
            <a:r>
              <a:rPr lang="en-US" dirty="0" err="1"/>
              <a:t>wrt</a:t>
            </a:r>
            <a:r>
              <a:rPr lang="en-US" dirty="0"/>
              <a:t>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AAA04-39E7-0EEC-CFB0-B085344A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 = ½||w||^2 –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[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 w dot xi   +  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 b    – 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]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dL/</a:t>
            </a:r>
            <a:r>
              <a:rPr lang="en-US" dirty="0" err="1"/>
              <a:t>db</a:t>
            </a:r>
            <a:r>
              <a:rPr lang="en-US" dirty="0"/>
              <a:t> = – </a:t>
            </a:r>
            <a:r>
              <a:rPr lang="en-US" dirty="0" err="1"/>
              <a:t>SUM_i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Set to 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SUM_i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= 0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 err="1">
                <a:solidFill>
                  <a:srgbClr val="0070C0"/>
                </a:solidFill>
                <a:highlight>
                  <a:srgbClr val="FFFF00"/>
                </a:highlight>
              </a:rPr>
              <a:t>SUM_i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l-GR" b="1" dirty="0">
                <a:solidFill>
                  <a:srgbClr val="0070C0"/>
                </a:solidFill>
                <a:highlight>
                  <a:srgbClr val="FFFF00"/>
                </a:highlight>
              </a:rPr>
              <a:t>λ</a:t>
            </a:r>
            <a:r>
              <a:rPr lang="en-US" b="1" dirty="0" err="1">
                <a:solidFill>
                  <a:srgbClr val="0070C0"/>
                </a:solidFill>
                <a:highlight>
                  <a:srgbClr val="FFFF00"/>
                </a:highlight>
              </a:rPr>
              <a:t>i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0070C0"/>
                </a:solidFill>
                <a:highlight>
                  <a:srgbClr val="FFFF00"/>
                </a:highlight>
              </a:rPr>
              <a:t>yi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  = 0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**This is an important result. It tells us that anytime we see </a:t>
            </a:r>
            <a:r>
              <a:rPr lang="en-US" sz="3200" b="1" dirty="0" err="1">
                <a:solidFill>
                  <a:srgbClr val="C00000"/>
                </a:solidFill>
              </a:rPr>
              <a:t>SUM_i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l-GR" sz="3200" b="1" dirty="0">
                <a:solidFill>
                  <a:srgbClr val="C00000"/>
                </a:solidFill>
              </a:rPr>
              <a:t>λ</a:t>
            </a:r>
            <a:r>
              <a:rPr lang="en-US" sz="3200" b="1" dirty="0" err="1">
                <a:solidFill>
                  <a:srgbClr val="C00000"/>
                </a:solidFill>
              </a:rPr>
              <a:t>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yi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dirty="0">
                <a:solidFill>
                  <a:srgbClr val="C00000"/>
                </a:solidFill>
              </a:rPr>
              <a:t>we can update it to 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59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456D-9AB4-5ADC-44A2-D781A4D3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of the Loss Function </a:t>
            </a:r>
            <a:r>
              <a:rPr lang="en-US" dirty="0" err="1"/>
              <a:t>wrt</a:t>
            </a:r>
            <a:r>
              <a:rPr lang="en-US" dirty="0"/>
              <a:t>  </a:t>
            </a:r>
            <a:r>
              <a:rPr lang="el-GR" dirty="0"/>
              <a:t>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26AA-9390-1155-3D71-63066C1B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825624"/>
            <a:ext cx="11734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 = ½||w||^2 –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[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(w dot xi + b) – 1]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dL/d</a:t>
            </a:r>
            <a:r>
              <a:rPr lang="el-GR" dirty="0"/>
              <a:t>λ</a:t>
            </a:r>
            <a:r>
              <a:rPr lang="en-US" dirty="0"/>
              <a:t> = – </a:t>
            </a:r>
            <a:r>
              <a:rPr lang="en-US" dirty="0" err="1"/>
              <a:t>SUM_i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(w dot xi) + b -1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Set dL/d</a:t>
            </a:r>
            <a:r>
              <a:rPr lang="el-GR" dirty="0"/>
              <a:t>λ</a:t>
            </a:r>
            <a:r>
              <a:rPr lang="en-US" dirty="0"/>
              <a:t> to 0  ...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SUM_i</a:t>
            </a:r>
            <a:r>
              <a:rPr lang="en-US" dirty="0"/>
              <a:t>   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(w dot xi) + b -1  = 0  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SUM_i</a:t>
            </a:r>
            <a:r>
              <a:rPr lang="en-US" dirty="0">
                <a:highlight>
                  <a:srgbClr val="FFFF00"/>
                </a:highlight>
              </a:rPr>
              <a:t>   </a:t>
            </a:r>
            <a:r>
              <a:rPr lang="en-US" b="1" dirty="0" err="1">
                <a:solidFill>
                  <a:srgbClr val="0070C0"/>
                </a:solidFill>
                <a:highlight>
                  <a:srgbClr val="FFFF00"/>
                </a:highlight>
              </a:rPr>
              <a:t>yi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(w dot xi) + b -1  = 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25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CABA-AE8F-6C4A-D9F0-F4C2C817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Derivatives (Gradient)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0866-FC76-29B2-41C8-94275FBE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dL/</a:t>
            </a:r>
            <a:r>
              <a:rPr lang="en-US" dirty="0" err="1">
                <a:highlight>
                  <a:srgbClr val="FFFF00"/>
                </a:highlight>
              </a:rPr>
              <a:t>dw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w = </a:t>
            </a:r>
            <a:r>
              <a:rPr lang="en-US" b="1" dirty="0" err="1">
                <a:highlight>
                  <a:srgbClr val="FFFF00"/>
                </a:highlight>
              </a:rPr>
              <a:t>SUM_i</a:t>
            </a:r>
            <a:r>
              <a:rPr lang="en-US" b="1" dirty="0">
                <a:highlight>
                  <a:srgbClr val="FFFF00"/>
                </a:highlight>
              </a:rPr>
              <a:t>   </a:t>
            </a:r>
            <a:r>
              <a:rPr lang="el-GR" b="1" dirty="0">
                <a:highlight>
                  <a:srgbClr val="FFFF00"/>
                </a:highlight>
              </a:rPr>
              <a:t>λ</a:t>
            </a:r>
            <a:r>
              <a:rPr lang="en-US" b="1" dirty="0" err="1">
                <a:highlight>
                  <a:srgbClr val="FFFF00"/>
                </a:highlight>
              </a:rPr>
              <a:t>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yi</a:t>
            </a:r>
            <a:r>
              <a:rPr lang="en-US" b="1" dirty="0">
                <a:highlight>
                  <a:srgbClr val="FFFF00"/>
                </a:highlight>
              </a:rPr>
              <a:t>  xi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dL/</a:t>
            </a:r>
            <a:r>
              <a:rPr lang="en-US" dirty="0" err="1">
                <a:highlight>
                  <a:srgbClr val="FFFF00"/>
                </a:highlight>
              </a:rPr>
              <a:t>db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 err="1">
                <a:highlight>
                  <a:srgbClr val="FFFF00"/>
                </a:highlight>
              </a:rPr>
              <a:t>SUM_i</a:t>
            </a:r>
            <a:r>
              <a:rPr lang="en-US" b="1" dirty="0">
                <a:highlight>
                  <a:srgbClr val="FFFF00"/>
                </a:highlight>
              </a:rPr>
              <a:t>   </a:t>
            </a:r>
            <a:r>
              <a:rPr lang="el-GR" b="1" dirty="0">
                <a:highlight>
                  <a:srgbClr val="FFFF00"/>
                </a:highlight>
              </a:rPr>
              <a:t>λ</a:t>
            </a:r>
            <a:r>
              <a:rPr lang="en-US" b="1" dirty="0" err="1">
                <a:highlight>
                  <a:srgbClr val="FFFF00"/>
                </a:highlight>
              </a:rPr>
              <a:t>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yi</a:t>
            </a:r>
            <a:r>
              <a:rPr lang="en-US" b="1" dirty="0">
                <a:highlight>
                  <a:srgbClr val="FFFF00"/>
                </a:highlight>
              </a:rPr>
              <a:t>  =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dL/d</a:t>
            </a:r>
            <a:r>
              <a:rPr lang="el-GR" dirty="0"/>
              <a:t>λ</a:t>
            </a:r>
            <a:r>
              <a:rPr lang="en-US" dirty="0"/>
              <a:t>    </a:t>
            </a:r>
            <a:r>
              <a:rPr lang="en-US" dirty="0">
                <a:sym typeface="Wingdings" panose="05000000000000000000" pitchFamily="2" charset="2"/>
              </a:rPr>
              <a:t> We do not need this one. 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SUM_i</a:t>
            </a:r>
            <a:r>
              <a:rPr lang="en-US" dirty="0"/>
              <a:t>   </a:t>
            </a:r>
            <a:r>
              <a:rPr lang="en-US" b="1" dirty="0" err="1"/>
              <a:t>yi</a:t>
            </a:r>
            <a:r>
              <a:rPr lang="en-US" b="1" dirty="0"/>
              <a:t>(w dot xi) + b -1  = 0</a:t>
            </a:r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410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A3E2-1848-55D1-87B0-365EB84F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Optimization Problem – </a:t>
            </a:r>
            <a:r>
              <a:rPr lang="en-US" u="sng" dirty="0"/>
              <a:t>Plug in </a:t>
            </a:r>
            <a:r>
              <a:rPr lang="en-US" dirty="0"/>
              <a:t>the derivative values for </a:t>
            </a:r>
            <a:r>
              <a:rPr lang="en-US" b="1" dirty="0"/>
              <a:t>w</a:t>
            </a:r>
            <a:r>
              <a:rPr lang="en-US" dirty="0"/>
              <a:t> and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46BB-9942-E2D1-C5C7-AC71727E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021568"/>
            <a:ext cx="11723915" cy="46731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Here is what we have now: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 =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½||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w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||^2      </a:t>
            </a:r>
            <a:r>
              <a:rPr lang="en-US" b="1" dirty="0">
                <a:solidFill>
                  <a:srgbClr val="0070C0"/>
                </a:solidFill>
              </a:rPr>
              <a:t>–      [    </a:t>
            </a:r>
            <a:r>
              <a:rPr lang="en-US" b="1" dirty="0" err="1">
                <a:solidFill>
                  <a:srgbClr val="0070C0"/>
                </a:solidFill>
              </a:rPr>
              <a:t>SUM_i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l-GR" b="1" dirty="0">
                <a:solidFill>
                  <a:srgbClr val="0070C0"/>
                </a:solidFill>
              </a:rPr>
              <a:t>λ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  [</a:t>
            </a:r>
            <a:r>
              <a:rPr lang="en-US" b="1" dirty="0" err="1">
                <a:solidFill>
                  <a:srgbClr val="0070C0"/>
                </a:solidFill>
              </a:rPr>
              <a:t>yi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b="1" dirty="0">
                <a:solidFill>
                  <a:srgbClr val="0070C0"/>
                </a:solidFill>
              </a:rPr>
              <a:t> dot xi +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) – 1]      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  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plug in....  </a:t>
            </a:r>
            <a:r>
              <a:rPr lang="en-US" dirty="0" err="1">
                <a:solidFill>
                  <a:srgbClr val="C00000"/>
                </a:solidFill>
              </a:rPr>
              <a:t>SUM_i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yi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i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    plug in....  </a:t>
            </a:r>
            <a:r>
              <a:rPr lang="en-US" dirty="0" err="1">
                <a:solidFill>
                  <a:srgbClr val="00B050"/>
                </a:solidFill>
              </a:rPr>
              <a:t>SUM_i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rgbClr val="00B050"/>
                </a:solidFill>
              </a:rPr>
              <a:t>λ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yi</a:t>
            </a:r>
            <a:r>
              <a:rPr lang="en-US" dirty="0">
                <a:solidFill>
                  <a:srgbClr val="00B050"/>
                </a:solidFill>
              </a:rPr>
              <a:t> =0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------------------------------- PLUG IN............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L =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½ [(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00"/>
                </a:highlight>
              </a:rPr>
              <a:t>SUM_i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l-GR" sz="2400" dirty="0">
                <a:solidFill>
                  <a:srgbClr val="C00000"/>
                </a:solidFill>
                <a:highlight>
                  <a:srgbClr val="FFFF00"/>
                </a:highlight>
              </a:rPr>
              <a:t>λ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00"/>
                </a:highlight>
              </a:rPr>
              <a:t>i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00"/>
                </a:highlight>
              </a:rPr>
              <a:t>yi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 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x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i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) dot (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00"/>
                </a:highlight>
              </a:rPr>
              <a:t>SUM_k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l-GR" sz="2400" dirty="0">
                <a:solidFill>
                  <a:srgbClr val="C00000"/>
                </a:solidFill>
                <a:highlight>
                  <a:srgbClr val="FFFF00"/>
                </a:highlight>
              </a:rPr>
              <a:t>λ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k 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00"/>
                </a:highlight>
              </a:rPr>
              <a:t>yk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xk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) ]    </a:t>
            </a:r>
            <a:r>
              <a:rPr lang="en-US" sz="2400" b="1" dirty="0">
                <a:solidFill>
                  <a:srgbClr val="0070C0"/>
                </a:solidFill>
              </a:rPr>
              <a:t>–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          (</a:t>
            </a:r>
            <a:r>
              <a:rPr lang="en-US" sz="2400" b="1" dirty="0" err="1">
                <a:solidFill>
                  <a:srgbClr val="0070C0"/>
                </a:solidFill>
              </a:rPr>
              <a:t>SUM_i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l-GR" sz="2400" b="1" dirty="0">
                <a:solidFill>
                  <a:srgbClr val="0070C0"/>
                </a:solidFill>
              </a:rPr>
              <a:t>λ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b="1" dirty="0" err="1">
                <a:solidFill>
                  <a:srgbClr val="0070C0"/>
                </a:solidFill>
              </a:rPr>
              <a:t>yi</a:t>
            </a:r>
            <a:r>
              <a:rPr lang="en-US" sz="2400" b="1" dirty="0">
                <a:solidFill>
                  <a:srgbClr val="0070C0"/>
                </a:solidFill>
              </a:rPr>
              <a:t>  xi )  dot  (</a:t>
            </a:r>
            <a:r>
              <a:rPr lang="en-US" sz="2400" dirty="0" err="1">
                <a:solidFill>
                  <a:srgbClr val="C00000"/>
                </a:solidFill>
              </a:rPr>
              <a:t>SUM_k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λ</a:t>
            </a:r>
            <a:r>
              <a:rPr lang="en-US" sz="2400" dirty="0">
                <a:solidFill>
                  <a:srgbClr val="C00000"/>
                </a:solidFill>
              </a:rPr>
              <a:t>k </a:t>
            </a:r>
            <a:r>
              <a:rPr lang="en-US" sz="2400" dirty="0" err="1">
                <a:solidFill>
                  <a:srgbClr val="C00000"/>
                </a:solidFill>
              </a:rPr>
              <a:t>yi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b="1" dirty="0" err="1">
                <a:solidFill>
                  <a:srgbClr val="C00000"/>
                </a:solidFill>
              </a:rPr>
              <a:t>xk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  <a:r>
              <a:rPr lang="en-US" sz="2400" b="1" dirty="0">
                <a:solidFill>
                  <a:srgbClr val="0070C0"/>
                </a:solidFill>
              </a:rPr>
              <a:t>   -  </a:t>
            </a:r>
            <a:r>
              <a:rPr lang="en-US" sz="2400" dirty="0">
                <a:solidFill>
                  <a:srgbClr val="00B050"/>
                </a:solidFill>
              </a:rPr>
              <a:t>b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SUM_i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l-GR" sz="2400" dirty="0">
                <a:solidFill>
                  <a:srgbClr val="00B050"/>
                </a:solidFill>
              </a:rPr>
              <a:t>λ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yi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b="1" dirty="0">
                <a:solidFill>
                  <a:srgbClr val="0070C0"/>
                </a:solidFill>
              </a:rPr>
              <a:t> + </a:t>
            </a:r>
            <a:r>
              <a:rPr lang="en-US" sz="2400" b="1" dirty="0" err="1">
                <a:solidFill>
                  <a:srgbClr val="0070C0"/>
                </a:solidFill>
              </a:rPr>
              <a:t>SUM_i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l-GR" sz="2400" b="1" dirty="0">
                <a:solidFill>
                  <a:srgbClr val="0070C0"/>
                </a:solidFill>
              </a:rPr>
              <a:t>λ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Here is what we see now...notice that the first two terms of L are the same.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Note that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SUM_i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l-GR" sz="2800" dirty="0">
                <a:solidFill>
                  <a:srgbClr val="00B050"/>
                </a:solidFill>
              </a:rPr>
              <a:t>λ</a:t>
            </a:r>
            <a:r>
              <a:rPr lang="en-US" sz="2800" dirty="0" err="1">
                <a:solidFill>
                  <a:srgbClr val="00B050"/>
                </a:solidFill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yi</a:t>
            </a:r>
            <a:r>
              <a:rPr lang="en-US" sz="2800" dirty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00B050"/>
                </a:solidFill>
              </a:rPr>
              <a:t> =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0</a:t>
            </a:r>
            <a:r>
              <a:rPr lang="en-US" sz="2800" dirty="0"/>
              <a:t>.</a:t>
            </a:r>
            <a:endParaRPr lang="en-US" dirty="0">
              <a:sym typeface="Wingdings" panose="05000000000000000000" pitchFamily="2" charset="2"/>
            </a:endParaRPr>
          </a:p>
          <a:p>
            <a:pPr marL="457200" lvl="1" indent="0" algn="r">
              <a:buNone/>
            </a:pPr>
            <a:r>
              <a:rPr lang="en-US" sz="1800" dirty="0">
                <a:sym typeface="Wingdings" panose="05000000000000000000" pitchFamily="2" charset="2"/>
              </a:rPr>
              <a:t>NOTE: </a:t>
            </a:r>
            <a:r>
              <a:rPr lang="en-US" sz="1800" b="1" dirty="0">
                <a:sym typeface="Wingdings" panose="05000000000000000000" pitchFamily="2" charset="2"/>
              </a:rPr>
              <a:t>w </a:t>
            </a:r>
            <a:r>
              <a:rPr lang="en-US" sz="1800" dirty="0">
                <a:sym typeface="Wingdings" panose="05000000000000000000" pitchFamily="2" charset="2"/>
              </a:rPr>
              <a:t>dot </a:t>
            </a:r>
            <a:r>
              <a:rPr lang="en-US" sz="1800" b="1" dirty="0">
                <a:sym typeface="Wingdings" panose="05000000000000000000" pitchFamily="2" charset="2"/>
              </a:rPr>
              <a:t>w </a:t>
            </a:r>
            <a:r>
              <a:rPr lang="en-US" sz="1800" dirty="0">
                <a:sym typeface="Wingdings" panose="05000000000000000000" pitchFamily="2" charset="2"/>
              </a:rPr>
              <a:t>is the same as </a:t>
            </a:r>
            <a:r>
              <a:rPr lang="en-US" sz="2000" b="1" dirty="0">
                <a:solidFill>
                  <a:srgbClr val="0070C0"/>
                </a:solidFill>
              </a:rPr>
              <a:t>||</a:t>
            </a:r>
            <a:r>
              <a:rPr lang="en-US" sz="2000" b="1" dirty="0">
                <a:solidFill>
                  <a:srgbClr val="C00000"/>
                </a:solidFill>
              </a:rPr>
              <a:t>w</a:t>
            </a:r>
            <a:r>
              <a:rPr lang="en-US" sz="2000" b="1" dirty="0">
                <a:solidFill>
                  <a:srgbClr val="0070C0"/>
                </a:solidFill>
              </a:rPr>
              <a:t>||^2 </a:t>
            </a: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60883A-FBB8-F67A-7340-0B7797913CF5}"/>
              </a:ext>
            </a:extLst>
          </p:cNvPr>
          <p:cNvCxnSpPr/>
          <p:nvPr/>
        </p:nvCxnSpPr>
        <p:spPr>
          <a:xfrm flipV="1">
            <a:off x="6363788" y="4358141"/>
            <a:ext cx="914400" cy="925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BF6981-6F8D-79D8-150D-0AAC4500AA3E}"/>
              </a:ext>
            </a:extLst>
          </p:cNvPr>
          <p:cNvSpPr txBox="1"/>
          <p:nvPr/>
        </p:nvSpPr>
        <p:spPr>
          <a:xfrm>
            <a:off x="7278188" y="400365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1285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A45A-06F8-B86C-8581-952382E8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Simplification and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77950-7787-F7F0-1A0B-5B9EEB5C2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L =  - ½[(</a:t>
            </a:r>
            <a:r>
              <a:rPr lang="en-US" sz="2800" dirty="0" err="1"/>
              <a:t>SUM_i</a:t>
            </a:r>
            <a:r>
              <a:rPr lang="en-US" sz="2800" dirty="0"/>
              <a:t> </a:t>
            </a:r>
            <a:r>
              <a:rPr lang="el-GR" sz="2800" dirty="0"/>
              <a:t>λ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yi</a:t>
            </a:r>
            <a:r>
              <a:rPr lang="en-US" sz="2800" dirty="0"/>
              <a:t>  </a:t>
            </a:r>
            <a:r>
              <a:rPr lang="en-US" sz="2800" b="1" dirty="0"/>
              <a:t>x</a:t>
            </a:r>
            <a:r>
              <a:rPr lang="en-US" sz="2800" dirty="0"/>
              <a:t>i</a:t>
            </a:r>
            <a:r>
              <a:rPr lang="en-US" sz="2800" b="1" dirty="0"/>
              <a:t>) dot (</a:t>
            </a:r>
            <a:r>
              <a:rPr lang="en-US" sz="2800" dirty="0" err="1"/>
              <a:t>SUM_k</a:t>
            </a:r>
            <a:r>
              <a:rPr lang="en-US" sz="2800" dirty="0"/>
              <a:t> </a:t>
            </a:r>
            <a:r>
              <a:rPr lang="el-GR" sz="2800" dirty="0"/>
              <a:t>λ</a:t>
            </a:r>
            <a:r>
              <a:rPr lang="en-US" sz="2800" dirty="0"/>
              <a:t>k </a:t>
            </a:r>
            <a:r>
              <a:rPr lang="en-US" sz="2800" dirty="0" err="1"/>
              <a:t>yk</a:t>
            </a:r>
            <a:r>
              <a:rPr lang="en-US" sz="2800" dirty="0"/>
              <a:t>  </a:t>
            </a:r>
            <a:r>
              <a:rPr lang="en-US" sz="2800" b="1" dirty="0" err="1"/>
              <a:t>xk</a:t>
            </a:r>
            <a:r>
              <a:rPr lang="en-US" sz="2800" b="1" dirty="0"/>
              <a:t>)]  +  </a:t>
            </a:r>
            <a:r>
              <a:rPr lang="en-US" sz="2800" b="1" dirty="0" err="1">
                <a:solidFill>
                  <a:srgbClr val="C00000"/>
                </a:solidFill>
              </a:rPr>
              <a:t>SUM_i</a:t>
            </a:r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l-GR" sz="2800" b="1" dirty="0">
                <a:solidFill>
                  <a:srgbClr val="C00000"/>
                </a:solidFill>
              </a:rPr>
              <a:t>λ</a:t>
            </a:r>
            <a:r>
              <a:rPr lang="en-US" sz="2800" b="1" dirty="0" err="1">
                <a:solidFill>
                  <a:srgbClr val="C00000"/>
                </a:solidFill>
              </a:rPr>
              <a:t>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 rewrite as a double sum and simplify</a:t>
            </a:r>
          </a:p>
          <a:p>
            <a:pPr marL="0" indent="0">
              <a:buNone/>
            </a:pPr>
            <a:r>
              <a:rPr lang="en-US" sz="2800" b="1" dirty="0"/>
              <a:t>L = </a:t>
            </a:r>
            <a:r>
              <a:rPr lang="en-US" sz="2800" b="1" dirty="0" err="1">
                <a:solidFill>
                  <a:srgbClr val="C00000"/>
                </a:solidFill>
              </a:rPr>
              <a:t>SUM_i</a:t>
            </a:r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l-GR" sz="2800" b="1" dirty="0">
                <a:solidFill>
                  <a:srgbClr val="C00000"/>
                </a:solidFill>
              </a:rPr>
              <a:t>λ</a:t>
            </a:r>
            <a:r>
              <a:rPr lang="en-US" sz="2800" b="1" dirty="0" err="1">
                <a:solidFill>
                  <a:srgbClr val="C00000"/>
                </a:solidFill>
              </a:rPr>
              <a:t>i</a:t>
            </a:r>
            <a:r>
              <a:rPr lang="en-US" sz="2800" b="1" dirty="0">
                <a:solidFill>
                  <a:srgbClr val="C00000"/>
                </a:solidFill>
              </a:rPr>
              <a:t>    </a:t>
            </a:r>
            <a:r>
              <a:rPr lang="en-US" sz="2800" b="1" dirty="0"/>
              <a:t>- ½(</a:t>
            </a:r>
            <a:r>
              <a:rPr lang="en-US" sz="2800" dirty="0" err="1"/>
              <a:t>SUM_i</a:t>
            </a:r>
            <a:r>
              <a:rPr lang="en-US" sz="2800" dirty="0"/>
              <a:t>  </a:t>
            </a:r>
            <a:r>
              <a:rPr lang="en-US" sz="2800" dirty="0" err="1"/>
              <a:t>SUM_k</a:t>
            </a:r>
            <a:r>
              <a:rPr lang="en-US" sz="2800" dirty="0"/>
              <a:t>  </a:t>
            </a:r>
            <a:r>
              <a:rPr lang="el-GR" sz="2800" dirty="0">
                <a:solidFill>
                  <a:srgbClr val="0070C0"/>
                </a:solidFill>
              </a:rPr>
              <a:t>λ</a:t>
            </a:r>
            <a:r>
              <a:rPr lang="en-US" sz="2800" dirty="0" err="1">
                <a:solidFill>
                  <a:srgbClr val="0070C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dirty="0">
                <a:solidFill>
                  <a:srgbClr val="0070C0"/>
                </a:solidFill>
              </a:rPr>
              <a:t>λ</a:t>
            </a:r>
            <a:r>
              <a:rPr lang="en-US" sz="2800" dirty="0">
                <a:solidFill>
                  <a:srgbClr val="0070C0"/>
                </a:solidFill>
              </a:rPr>
              <a:t>k  </a:t>
            </a:r>
            <a:r>
              <a:rPr lang="en-US" sz="2800" dirty="0" err="1">
                <a:solidFill>
                  <a:srgbClr val="7030A0"/>
                </a:solidFill>
              </a:rPr>
              <a:t>yi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yk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b="1" dirty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</a:rPr>
              <a:t>i dot </a:t>
            </a:r>
            <a:r>
              <a:rPr lang="en-US" sz="2800" b="1" dirty="0" err="1">
                <a:solidFill>
                  <a:srgbClr val="00B050"/>
                </a:solidFill>
              </a:rPr>
              <a:t>x</a:t>
            </a:r>
            <a:r>
              <a:rPr lang="en-US" sz="2800" dirty="0" err="1">
                <a:solidFill>
                  <a:srgbClr val="00B050"/>
                </a:solidFill>
              </a:rPr>
              <a:t>k</a:t>
            </a:r>
            <a:r>
              <a:rPr lang="en-US" sz="2800" b="1" dirty="0"/>
              <a:t>)  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This optimization depends </a:t>
            </a:r>
            <a:r>
              <a:rPr lang="en-US" dirty="0">
                <a:sym typeface="Wingdings" panose="05000000000000000000" pitchFamily="2" charset="2"/>
              </a:rPr>
              <a:t>only on the </a:t>
            </a:r>
            <a:r>
              <a:rPr 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dot product of pairs of samples</a:t>
            </a:r>
            <a:r>
              <a:rPr lang="en-US" dirty="0">
                <a:sym typeface="Wingdings" panose="05000000000000000000" pitchFamily="2" charset="2"/>
              </a:rPr>
              <a:t>. 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THIS IS CRITICAL!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E910F-AA82-440B-4162-2FDB4B57F8A0}"/>
              </a:ext>
            </a:extLst>
          </p:cNvPr>
          <p:cNvSpPr/>
          <p:nvPr/>
        </p:nvSpPr>
        <p:spPr>
          <a:xfrm>
            <a:off x="7492954" y="2660937"/>
            <a:ext cx="1698171" cy="6749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31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9971-AC16-EA39-B5C8-8C0C4AE3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Look at the Math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BDE9-9213-006F-C5B8-34E73BBD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" y="1690688"/>
            <a:ext cx="11770659" cy="480218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½||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||^2    – 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dot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i)   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   +   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½||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||^2    – 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] dot xi)   +   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1/2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i)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1/2 (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 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+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  1/2 ( </a:t>
            </a:r>
            <a:r>
              <a:rPr lang="en-US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SUMk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4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4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5314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8517892-4CAD-1683-ECC3-E210F271D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595337" cy="6858000"/>
          </a:xfrm>
        </p:spPr>
      </p:pic>
    </p:spTree>
    <p:extLst>
      <p:ext uri="{BB962C8B-B14F-4D97-AF65-F5344CB8AC3E}">
        <p14:creationId xmlns:p14="http://schemas.microsoft.com/office/powerpoint/2010/main" val="174812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0138-B578-8A45-F9C5-5F3952FC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063C932-CAE9-9A78-559D-28FB5089F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" y="2118168"/>
            <a:ext cx="11961522" cy="3368232"/>
          </a:xfrm>
        </p:spPr>
      </p:pic>
    </p:spTree>
    <p:extLst>
      <p:ext uri="{BB962C8B-B14F-4D97-AF65-F5344CB8AC3E}">
        <p14:creationId xmlns:p14="http://schemas.microsoft.com/office/powerpoint/2010/main" val="38455230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DC99-9064-D44F-039C-84A5DAA9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Pretty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6993-42B5-1699-382E-D6BB9866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next slide shows exactly what we just did – but prettier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729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AC10E4C-4EF2-CEB8-A704-11CB17F63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8" y="-4271"/>
            <a:ext cx="10894423" cy="6862271"/>
          </a:xfrm>
        </p:spPr>
      </p:pic>
    </p:spTree>
    <p:extLst>
      <p:ext uri="{BB962C8B-B14F-4D97-AF65-F5344CB8AC3E}">
        <p14:creationId xmlns:p14="http://schemas.microsoft.com/office/powerpoint/2010/main" val="3836000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F5EA-3CE7-5FBA-ABD7-EE07E11A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– Reminder – Our Goal is to </a:t>
            </a:r>
            <a:r>
              <a:rPr lang="en-US" b="1" dirty="0"/>
              <a:t>Maximize</a:t>
            </a:r>
            <a:r>
              <a:rPr lang="en-US" dirty="0"/>
              <a:t> this equation (called the Dual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626E-6DD7-79A0-8A25-E803F820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825625"/>
            <a:ext cx="1145612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L = </a:t>
            </a:r>
            <a:r>
              <a:rPr lang="en-US" sz="2800" b="1" dirty="0" err="1">
                <a:solidFill>
                  <a:srgbClr val="C00000"/>
                </a:solidFill>
              </a:rPr>
              <a:t>SUM_i</a:t>
            </a:r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l-GR" sz="2800" b="1" dirty="0">
                <a:solidFill>
                  <a:srgbClr val="C00000"/>
                </a:solidFill>
              </a:rPr>
              <a:t>λ</a:t>
            </a:r>
            <a:r>
              <a:rPr lang="en-US" sz="2800" b="1" dirty="0" err="1">
                <a:solidFill>
                  <a:srgbClr val="C00000"/>
                </a:solidFill>
              </a:rPr>
              <a:t>i</a:t>
            </a:r>
            <a:r>
              <a:rPr lang="en-US" sz="2800" b="1" dirty="0">
                <a:solidFill>
                  <a:srgbClr val="C00000"/>
                </a:solidFill>
              </a:rPr>
              <a:t>    </a:t>
            </a:r>
            <a:r>
              <a:rPr lang="en-US" sz="2800" b="1" dirty="0"/>
              <a:t>-   ½(</a:t>
            </a:r>
            <a:r>
              <a:rPr lang="en-US" sz="2800" dirty="0" err="1"/>
              <a:t>SUM_i</a:t>
            </a:r>
            <a:r>
              <a:rPr lang="en-US" sz="2800" dirty="0"/>
              <a:t>  </a:t>
            </a:r>
            <a:r>
              <a:rPr lang="en-US" sz="2800" dirty="0" err="1"/>
              <a:t>SUM_k</a:t>
            </a:r>
            <a:r>
              <a:rPr lang="en-US" sz="2800" dirty="0"/>
              <a:t>  </a:t>
            </a:r>
            <a:r>
              <a:rPr lang="el-GR" sz="2800" dirty="0">
                <a:solidFill>
                  <a:srgbClr val="0070C0"/>
                </a:solidFill>
              </a:rPr>
              <a:t>λ</a:t>
            </a:r>
            <a:r>
              <a:rPr lang="en-US" sz="2800" dirty="0" err="1">
                <a:solidFill>
                  <a:srgbClr val="0070C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dirty="0">
                <a:solidFill>
                  <a:srgbClr val="0070C0"/>
                </a:solidFill>
              </a:rPr>
              <a:t>λ</a:t>
            </a:r>
            <a:r>
              <a:rPr lang="en-US" sz="2800" dirty="0">
                <a:solidFill>
                  <a:srgbClr val="0070C0"/>
                </a:solidFill>
              </a:rPr>
              <a:t>k  </a:t>
            </a:r>
            <a:r>
              <a:rPr lang="en-US" sz="2800" dirty="0" err="1">
                <a:solidFill>
                  <a:srgbClr val="7030A0"/>
                </a:solidFill>
              </a:rPr>
              <a:t>yi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yk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b="1" dirty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</a:rPr>
              <a:t>i dot </a:t>
            </a:r>
            <a:r>
              <a:rPr lang="en-US" sz="2800" b="1" dirty="0" err="1">
                <a:solidFill>
                  <a:srgbClr val="00B050"/>
                </a:solidFill>
              </a:rPr>
              <a:t>x</a:t>
            </a:r>
            <a:r>
              <a:rPr lang="en-US" sz="2800" dirty="0" err="1">
                <a:solidFill>
                  <a:srgbClr val="00B050"/>
                </a:solidFill>
              </a:rPr>
              <a:t>k</a:t>
            </a:r>
            <a:r>
              <a:rPr lang="en-US" sz="2800" b="1" dirty="0"/>
              <a:t>)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dirty="0"/>
              <a:t>This optimization </a:t>
            </a:r>
            <a:r>
              <a:rPr lang="en-US" sz="2800" b="1" dirty="0"/>
              <a:t>depends ONLY on the pairs for dot products of samples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57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C707-CDC0-0FF7-E3D8-122626BB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Decision Rule in Terms of Dot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27B04-2FF2-1FD1-DE6E-A3D6AC3C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825625"/>
            <a:ext cx="1126671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Recall that the following was our </a:t>
            </a:r>
            <a:r>
              <a:rPr lang="en-US" b="1" dirty="0"/>
              <a:t>original decision rule</a:t>
            </a:r>
            <a:r>
              <a:rPr lang="en-US" dirty="0"/>
              <a:t>. This told us that is a point, xi, was &gt;= 0 then it must have label +1 (and if &lt;= 0, then label -1)</a:t>
            </a:r>
          </a:p>
          <a:p>
            <a:pPr marL="0" indent="0">
              <a:buNone/>
            </a:pP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w</a:t>
            </a:r>
            <a:r>
              <a:rPr lang="en-US" sz="2800" kern="0" baseline="30000" dirty="0" err="1">
                <a:highlight>
                  <a:srgbClr val="FFFF00"/>
                </a:highlight>
                <a:latin typeface="Arial" charset="0"/>
              </a:rPr>
              <a:t>T</a:t>
            </a:r>
            <a:r>
              <a:rPr lang="en-US" sz="2800" b="1" kern="0" dirty="0" err="1">
                <a:highlight>
                  <a:srgbClr val="FFFF00"/>
                </a:highlight>
                <a:latin typeface="Arial" charset="0"/>
              </a:rPr>
              <a:t>xi</a:t>
            </a:r>
            <a:r>
              <a:rPr lang="en-US" sz="2800" kern="0" dirty="0">
                <a:highlight>
                  <a:srgbClr val="FFFF00"/>
                </a:highlight>
                <a:latin typeface="Arial" charset="0"/>
              </a:rPr>
              <a:t> + b  - 1 &gt;= 0 then +1</a:t>
            </a:r>
          </a:p>
          <a:p>
            <a:pPr marL="0" indent="0">
              <a:buNone/>
            </a:pPr>
            <a:endParaRPr lang="en-US" kern="0" dirty="0">
              <a:highlight>
                <a:srgbClr val="FFFF00"/>
              </a:highlight>
              <a:latin typeface="Arial" charset="0"/>
            </a:endParaRPr>
          </a:p>
          <a:p>
            <a:pPr marL="0" indent="0">
              <a:buNone/>
            </a:pPr>
            <a:r>
              <a:rPr lang="en-US" kern="0" dirty="0">
                <a:latin typeface="Arial" charset="0"/>
              </a:rPr>
              <a:t>Let’s take the dL/</a:t>
            </a:r>
            <a:r>
              <a:rPr lang="en-US" kern="0" dirty="0" err="1">
                <a:latin typeface="Arial" charset="0"/>
              </a:rPr>
              <a:t>dw</a:t>
            </a:r>
            <a:r>
              <a:rPr lang="en-US" kern="0" dirty="0">
                <a:latin typeface="Arial" charset="0"/>
              </a:rPr>
              <a:t> and plug it into this Decision Rule as well. </a:t>
            </a:r>
          </a:p>
          <a:p>
            <a:pPr marL="0" indent="0">
              <a:buNone/>
            </a:pPr>
            <a:r>
              <a:rPr lang="en-US" kern="0" dirty="0">
                <a:latin typeface="Arial" charset="0"/>
              </a:rPr>
              <a:t>Recall: </a:t>
            </a:r>
            <a:r>
              <a:rPr lang="en-US" dirty="0"/>
              <a:t>dL/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dirty="0"/>
              <a:t> = 2(1/2)</a:t>
            </a:r>
            <a:r>
              <a:rPr lang="en-US" b="1" dirty="0"/>
              <a:t>w</a:t>
            </a:r>
            <a:r>
              <a:rPr lang="en-US" dirty="0"/>
              <a:t> – </a:t>
            </a:r>
            <a:r>
              <a:rPr lang="en-US" dirty="0" err="1"/>
              <a:t>SUM_i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yi</a:t>
            </a:r>
            <a:r>
              <a:rPr lang="en-US" dirty="0"/>
              <a:t>  </a:t>
            </a:r>
            <a:r>
              <a:rPr lang="en-US" b="1" dirty="0"/>
              <a:t>x</a:t>
            </a:r>
            <a:r>
              <a:rPr lang="en-US" dirty="0"/>
              <a:t>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w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= </a:t>
            </a:r>
            <a:r>
              <a:rPr lang="en-US" dirty="0" err="1">
                <a:solidFill>
                  <a:srgbClr val="0070C0"/>
                </a:solidFill>
              </a:rPr>
              <a:t>SUM_k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k </a:t>
            </a:r>
            <a:r>
              <a:rPr lang="en-US" dirty="0" err="1">
                <a:solidFill>
                  <a:srgbClr val="0070C0"/>
                </a:solidFill>
              </a:rPr>
              <a:t>yk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b="1" dirty="0" err="1">
                <a:solidFill>
                  <a:srgbClr val="0070C0"/>
                </a:solidFill>
              </a:rPr>
              <a:t>x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="1" dirty="0">
                <a:solidFill>
                  <a:srgbClr val="0070C0"/>
                </a:solidFill>
              </a:rPr>
              <a:t>       </a:t>
            </a:r>
            <a:r>
              <a:rPr lang="en-US" b="1" dirty="0"/>
              <a:t>PLUG THIS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kern="0" dirty="0" err="1">
                <a:latin typeface="Arial" charset="0"/>
              </a:rPr>
              <a:t>w</a:t>
            </a:r>
            <a:r>
              <a:rPr lang="en-US" sz="2800" kern="0" baseline="30000" dirty="0" err="1">
                <a:latin typeface="Arial" charset="0"/>
              </a:rPr>
              <a:t>T</a:t>
            </a:r>
            <a:r>
              <a:rPr lang="en-US" sz="2800" b="1" kern="0" dirty="0" err="1">
                <a:latin typeface="Arial" charset="0"/>
              </a:rPr>
              <a:t>xi</a:t>
            </a:r>
            <a:r>
              <a:rPr lang="en-US" sz="2800" kern="0" dirty="0">
                <a:latin typeface="Arial" charset="0"/>
              </a:rPr>
              <a:t> + b  - 1 &gt;= 0       </a:t>
            </a:r>
            <a:r>
              <a:rPr lang="en-US" sz="2800" kern="0" dirty="0">
                <a:latin typeface="Arial" charset="0"/>
                <a:sym typeface="Wingdings" panose="05000000000000000000" pitchFamily="2" charset="2"/>
              </a:rPr>
              <a:t>    </a:t>
            </a:r>
            <a:r>
              <a:rPr lang="en-US" b="1" kern="0" dirty="0">
                <a:latin typeface="Arial" charset="0"/>
                <a:sym typeface="Wingdings" panose="05000000000000000000" pitchFamily="2" charset="2"/>
              </a:rPr>
              <a:t>(</a:t>
            </a:r>
            <a:r>
              <a:rPr lang="en-US" dirty="0" err="1"/>
              <a:t>SUM_k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/>
              <a:t>k </a:t>
            </a:r>
            <a:r>
              <a:rPr lang="en-US" dirty="0" err="1"/>
              <a:t>yk</a:t>
            </a:r>
            <a:r>
              <a:rPr lang="en-US" dirty="0"/>
              <a:t>  </a:t>
            </a:r>
            <a:r>
              <a:rPr lang="en-US" b="1" dirty="0" err="1"/>
              <a:t>x</a:t>
            </a:r>
            <a:r>
              <a:rPr lang="en-US" dirty="0" err="1"/>
              <a:t>k</a:t>
            </a:r>
            <a:r>
              <a:rPr lang="en-US" b="1" dirty="0"/>
              <a:t> </a:t>
            </a:r>
            <a:r>
              <a:rPr lang="en-US" b="1" kern="0" dirty="0">
                <a:latin typeface="Arial" charset="0"/>
              </a:rPr>
              <a:t>) </a:t>
            </a:r>
            <a:r>
              <a:rPr lang="en-US" kern="0" dirty="0">
                <a:latin typeface="Arial" charset="0"/>
              </a:rPr>
              <a:t>dot</a:t>
            </a:r>
            <a:r>
              <a:rPr lang="en-US" b="1" kern="0" dirty="0">
                <a:latin typeface="Arial" charset="0"/>
              </a:rPr>
              <a:t> </a:t>
            </a:r>
            <a:r>
              <a:rPr lang="en-US" sz="2800" b="1" kern="0" dirty="0">
                <a:latin typeface="Arial" charset="0"/>
              </a:rPr>
              <a:t>xi</a:t>
            </a:r>
            <a:r>
              <a:rPr lang="en-US" sz="2800" kern="0" dirty="0">
                <a:latin typeface="Arial" charset="0"/>
              </a:rPr>
              <a:t> + b  - 1 &gt;= 0</a:t>
            </a:r>
          </a:p>
          <a:p>
            <a:pPr marL="0" indent="0">
              <a:buNone/>
            </a:pPr>
            <a:r>
              <a:rPr lang="en-US" sz="2800" kern="0" dirty="0">
                <a:highlight>
                  <a:srgbClr val="FFFF00"/>
                </a:highlight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highlight>
                  <a:srgbClr val="FFFF00"/>
                </a:highlight>
                <a:latin typeface="Arial" charset="0"/>
                <a:sym typeface="Wingdings" panose="05000000000000000000" pitchFamily="2" charset="2"/>
              </a:rPr>
              <a:t>SUM_k</a:t>
            </a:r>
            <a:r>
              <a:rPr lang="en-US" sz="2800" kern="0" dirty="0">
                <a:highlight>
                  <a:srgbClr val="FFFF00"/>
                </a:highlight>
                <a:latin typeface="Arial" charset="0"/>
                <a:sym typeface="Wingdings" panose="05000000000000000000" pitchFamily="2" charset="2"/>
              </a:rPr>
              <a:t>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k </a:t>
            </a:r>
            <a:r>
              <a:rPr lang="en-US" dirty="0" err="1">
                <a:highlight>
                  <a:srgbClr val="FFFF00"/>
                </a:highlight>
              </a:rPr>
              <a:t>yk</a:t>
            </a: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b="1" dirty="0" err="1">
                <a:solidFill>
                  <a:srgbClr val="C00000"/>
                </a:solidFill>
                <a:highlight>
                  <a:srgbClr val="FFFF00"/>
                </a:highlight>
              </a:rPr>
              <a:t>x</a:t>
            </a:r>
            <a:r>
              <a:rPr lang="en-US" dirty="0" err="1">
                <a:solidFill>
                  <a:srgbClr val="C00000"/>
                </a:solidFill>
                <a:highlight>
                  <a:srgbClr val="FFFF00"/>
                </a:highlight>
              </a:rPr>
              <a:t>k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dot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x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i    </a:t>
            </a:r>
            <a:r>
              <a:rPr lang="en-US" dirty="0">
                <a:highlight>
                  <a:srgbClr val="FFFF00"/>
                </a:highlight>
              </a:rPr>
              <a:t>+ b - 1  &gt;= 0   </a:t>
            </a:r>
            <a:endParaRPr lang="en-US" sz="2800" kern="0" dirty="0">
              <a:highlight>
                <a:srgbClr val="FFFF00"/>
              </a:highlight>
              <a:latin typeface="Arial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kern="0" dirty="0">
              <a:highlight>
                <a:srgbClr val="FFFF00"/>
              </a:highlight>
              <a:latin typeface="Arial" charset="0"/>
            </a:endParaRPr>
          </a:p>
          <a:p>
            <a:pPr marL="0" indent="0">
              <a:buNone/>
            </a:pPr>
            <a:endParaRPr lang="en-US" kern="0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695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4CC3-78B3-2406-E9CF-7D41FDE7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7CA4-22DB-A67E-C36A-84939477D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Decision Rule between all of our </a:t>
            </a:r>
            <a:r>
              <a:rPr lang="en-US" dirty="0" err="1"/>
              <a:t>xk</a:t>
            </a:r>
            <a:r>
              <a:rPr lang="en-US" dirty="0"/>
              <a:t> data point and any new vector xi </a:t>
            </a:r>
            <a:r>
              <a:rPr lang="en-US" b="1" dirty="0"/>
              <a:t>only depends on the dot product </a:t>
            </a:r>
            <a:r>
              <a:rPr lang="en-US" dirty="0"/>
              <a:t>between the k sample vectors and the new/unknown vector xi.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kern="0" dirty="0" err="1">
                <a:highlight>
                  <a:srgbClr val="FFFF00"/>
                </a:highlight>
                <a:latin typeface="Arial" charset="0"/>
                <a:sym typeface="Wingdings" panose="05000000000000000000" pitchFamily="2" charset="2"/>
              </a:rPr>
              <a:t>SUM_k</a:t>
            </a:r>
            <a:r>
              <a:rPr lang="en-US" sz="2800" kern="0" dirty="0">
                <a:highlight>
                  <a:srgbClr val="FFFF00"/>
                </a:highlight>
                <a:latin typeface="Arial" charset="0"/>
                <a:sym typeface="Wingdings" panose="05000000000000000000" pitchFamily="2" charset="2"/>
              </a:rPr>
              <a:t> </a:t>
            </a:r>
            <a:r>
              <a:rPr lang="el-GR" dirty="0">
                <a:highlight>
                  <a:srgbClr val="FFFF00"/>
                </a:highlight>
              </a:rPr>
              <a:t>λ</a:t>
            </a:r>
            <a:r>
              <a:rPr lang="en-US" dirty="0">
                <a:highlight>
                  <a:srgbClr val="FFFF00"/>
                </a:highlight>
              </a:rPr>
              <a:t>k </a:t>
            </a:r>
            <a:r>
              <a:rPr lang="en-US" dirty="0" err="1">
                <a:highlight>
                  <a:srgbClr val="FFFF00"/>
                </a:highlight>
              </a:rPr>
              <a:t>yk</a:t>
            </a: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b="1" dirty="0" err="1">
                <a:solidFill>
                  <a:srgbClr val="C00000"/>
                </a:solidFill>
                <a:highlight>
                  <a:srgbClr val="FFFF00"/>
                </a:highlight>
              </a:rPr>
              <a:t>x</a:t>
            </a:r>
            <a:r>
              <a:rPr lang="en-US" dirty="0" err="1">
                <a:solidFill>
                  <a:srgbClr val="C00000"/>
                </a:solidFill>
                <a:highlight>
                  <a:srgbClr val="FFFF00"/>
                </a:highlight>
              </a:rPr>
              <a:t>k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dot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x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i    </a:t>
            </a:r>
            <a:r>
              <a:rPr lang="en-US" dirty="0">
                <a:highlight>
                  <a:srgbClr val="FFFF00"/>
                </a:highlight>
              </a:rPr>
              <a:t>+ b - 1  &gt;=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12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EC5F-E693-C787-8AD1-9D54A2B0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3" y="365125"/>
            <a:ext cx="2106591" cy="3859633"/>
          </a:xfrm>
        </p:spPr>
        <p:txBody>
          <a:bodyPr>
            <a:noAutofit/>
          </a:bodyPr>
          <a:lstStyle/>
          <a:p>
            <a:r>
              <a:rPr lang="en-US" sz="2800" dirty="0"/>
              <a:t>One More Complication – </a:t>
            </a:r>
            <a:br>
              <a:rPr lang="en-US" sz="2800" dirty="0"/>
            </a:br>
            <a:r>
              <a:rPr lang="en-US" sz="2800" b="1" dirty="0"/>
              <a:t>The Dual Problem</a:t>
            </a:r>
          </a:p>
        </p:txBody>
      </p:sp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ACF4082-4A3C-65E1-D009-6171CF8E2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89" y="0"/>
            <a:ext cx="9463268" cy="680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445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56BC-07FA-24BF-5D48-625B321C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Final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B4ADE-CD79-2AE9-BE0F-2C2684E84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L = </a:t>
            </a:r>
            <a:r>
              <a:rPr lang="en-US" sz="2800" dirty="0" err="1"/>
              <a:t>SUM_i</a:t>
            </a:r>
            <a:r>
              <a:rPr lang="en-US" sz="2800" dirty="0"/>
              <a:t>  </a:t>
            </a:r>
            <a:r>
              <a:rPr lang="el-GR" sz="2800" dirty="0"/>
              <a:t>λ</a:t>
            </a:r>
            <a:r>
              <a:rPr lang="en-US" sz="2800" dirty="0" err="1"/>
              <a:t>i</a:t>
            </a:r>
            <a:r>
              <a:rPr lang="en-US" sz="2800" dirty="0"/>
              <a:t>    </a:t>
            </a:r>
            <a:r>
              <a:rPr lang="en-US" sz="2800" b="1" dirty="0"/>
              <a:t>- ½(</a:t>
            </a:r>
            <a:r>
              <a:rPr lang="en-US" sz="2800" dirty="0" err="1"/>
              <a:t>SUM_i</a:t>
            </a:r>
            <a:r>
              <a:rPr lang="en-US" sz="2800" dirty="0"/>
              <a:t>  </a:t>
            </a:r>
            <a:r>
              <a:rPr lang="en-US" sz="2800" dirty="0" err="1"/>
              <a:t>SUM_k</a:t>
            </a:r>
            <a:r>
              <a:rPr lang="en-US" sz="2800" dirty="0"/>
              <a:t>  </a:t>
            </a:r>
            <a:r>
              <a:rPr lang="el-GR" sz="2800" dirty="0">
                <a:solidFill>
                  <a:srgbClr val="0070C0"/>
                </a:solidFill>
              </a:rPr>
              <a:t>λ</a:t>
            </a:r>
            <a:r>
              <a:rPr lang="en-US" sz="2800" dirty="0" err="1">
                <a:solidFill>
                  <a:srgbClr val="0070C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dirty="0">
                <a:solidFill>
                  <a:srgbClr val="0070C0"/>
                </a:solidFill>
              </a:rPr>
              <a:t>λ</a:t>
            </a:r>
            <a:r>
              <a:rPr lang="en-US" sz="2800" dirty="0">
                <a:solidFill>
                  <a:srgbClr val="0070C0"/>
                </a:solidFill>
              </a:rPr>
              <a:t>k  </a:t>
            </a:r>
            <a:r>
              <a:rPr lang="en-US" sz="2800" dirty="0" err="1">
                <a:solidFill>
                  <a:srgbClr val="7030A0"/>
                </a:solidFill>
              </a:rPr>
              <a:t>yi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yk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x</a:t>
            </a:r>
            <a:r>
              <a:rPr lang="en-US" sz="2800" dirty="0">
                <a:solidFill>
                  <a:srgbClr val="C00000"/>
                </a:solidFill>
              </a:rPr>
              <a:t>i dot </a:t>
            </a:r>
            <a:r>
              <a:rPr lang="en-US" sz="2800" b="1" dirty="0" err="1">
                <a:solidFill>
                  <a:srgbClr val="C00000"/>
                </a:solidFill>
              </a:rPr>
              <a:t>x</a:t>
            </a:r>
            <a:r>
              <a:rPr lang="en-US" sz="2800" dirty="0" err="1">
                <a:solidFill>
                  <a:srgbClr val="C00000"/>
                </a:solidFill>
              </a:rPr>
              <a:t>k</a:t>
            </a:r>
            <a:r>
              <a:rPr lang="en-US" sz="2800" b="1" dirty="0"/>
              <a:t>)  </a:t>
            </a:r>
          </a:p>
          <a:p>
            <a:pPr marL="0" indent="0">
              <a:buNone/>
            </a:pPr>
            <a:r>
              <a:rPr lang="en-US" dirty="0"/>
              <a:t>(We can solve for the </a:t>
            </a:r>
            <a:r>
              <a:rPr lang="el-GR" sz="2800" dirty="0">
                <a:solidFill>
                  <a:srgbClr val="0070C0"/>
                </a:solidFill>
              </a:rPr>
              <a:t>λ</a:t>
            </a:r>
            <a:r>
              <a:rPr lang="en-US" sz="2800" dirty="0">
                <a:solidFill>
                  <a:srgbClr val="0070C0"/>
                </a:solidFill>
              </a:rPr>
              <a:t>’s </a:t>
            </a:r>
            <a:r>
              <a:rPr lang="en-US" sz="2800" dirty="0"/>
              <a:t>to optimize this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 </a:t>
            </a:r>
            <a:r>
              <a:rPr lang="en-US" b="1" dirty="0"/>
              <a:t>Decision Boundary</a:t>
            </a:r>
          </a:p>
          <a:p>
            <a:pPr marL="0" indent="0">
              <a:buNone/>
            </a:pPr>
            <a:r>
              <a:rPr lang="en-US" sz="2800" kern="0" dirty="0" err="1">
                <a:latin typeface="Arial" charset="0"/>
                <a:sym typeface="Wingdings" panose="05000000000000000000" pitchFamily="2" charset="2"/>
              </a:rPr>
              <a:t>SUM_k</a:t>
            </a:r>
            <a:r>
              <a:rPr lang="en-US" sz="2800" kern="0" dirty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l-GR" dirty="0"/>
              <a:t>λ</a:t>
            </a:r>
            <a:r>
              <a:rPr lang="en-US" dirty="0"/>
              <a:t>k </a:t>
            </a:r>
            <a:r>
              <a:rPr lang="en-US" dirty="0" err="1"/>
              <a:t>yk</a:t>
            </a:r>
            <a:r>
              <a:rPr lang="en-US" dirty="0"/>
              <a:t>  </a:t>
            </a:r>
            <a:r>
              <a:rPr lang="en-US" b="1" dirty="0" err="1">
                <a:solidFill>
                  <a:srgbClr val="C00000"/>
                </a:solidFill>
              </a:rPr>
              <a:t>x</a:t>
            </a:r>
            <a:r>
              <a:rPr lang="en-US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dot </a:t>
            </a:r>
            <a:r>
              <a:rPr lang="en-US" b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i    </a:t>
            </a:r>
            <a:r>
              <a:rPr lang="en-US" dirty="0"/>
              <a:t>+ b - 1  &gt;= 0   for any xi</a:t>
            </a:r>
            <a:endParaRPr lang="en-US" sz="2800" kern="0" dirty="0">
              <a:latin typeface="Arial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621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30A5-7112-8DEC-14BD-2B3F8538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dot-product Result and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1DFF-54F8-751D-9C0B-F9F6EFD96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If we have </a:t>
            </a:r>
            <a:r>
              <a:rPr lang="en-US" b="1" i="1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n</a:t>
            </a:r>
            <a:r>
              <a:rPr lang="en-US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points in our dataset, the SVM needs </a:t>
            </a:r>
            <a:r>
              <a:rPr lang="en-US" b="1" i="1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only</a:t>
            </a:r>
            <a:r>
              <a:rPr lang="en-US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the dot product of each pair of points to find a classifier</a:t>
            </a: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This is also true when we want to project data to higher dimensions. We don’t need to provide the SVM with exact projections; </a:t>
            </a:r>
            <a:r>
              <a:rPr lang="en-US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we only need to give it the dot product between all pairs of points in the projected space.</a:t>
            </a: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This is relevant because </a:t>
            </a:r>
            <a:r>
              <a:rPr lang="en-US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this is exactly what kernels do</a:t>
            </a: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. A kernel, short for </a:t>
            </a:r>
            <a:r>
              <a:rPr lang="en-US" b="0" i="1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kernel function</a:t>
            </a: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takes as input two points in the original space, and directly gives us the dot product in the projected space.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394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0586-15FD-CEA8-C27F-65BB30AC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Separability Using only the dot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F665D-D536-DCFE-60D2-054B44F8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20" y="2024433"/>
            <a:ext cx="11508017" cy="4702937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/>
              <a:t>L as well as the decision boundary equation only depend on the dot products of vectors. </a:t>
            </a:r>
          </a:p>
          <a:p>
            <a:pPr marL="514350" indent="-514350">
              <a:buAutoNum type="arabicParenR"/>
            </a:pPr>
            <a:r>
              <a:rPr lang="en-US" dirty="0"/>
              <a:t>Therefore, to optimize, we only need </a:t>
            </a:r>
            <a:r>
              <a:rPr lang="el-GR" dirty="0">
                <a:highlight>
                  <a:srgbClr val="FFFF00"/>
                </a:highlight>
              </a:rPr>
              <a:t>φ</a:t>
            </a: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b="1" dirty="0">
                <a:highlight>
                  <a:srgbClr val="FFFF00"/>
                </a:highlight>
              </a:rPr>
              <a:t>x</a:t>
            </a:r>
            <a:r>
              <a:rPr lang="en-US" dirty="0">
                <a:highlight>
                  <a:srgbClr val="FFFF00"/>
                </a:highlight>
              </a:rPr>
              <a:t>i</a:t>
            </a:r>
            <a:r>
              <a:rPr lang="en-US" b="1" dirty="0">
                <a:highlight>
                  <a:srgbClr val="FFFF00"/>
                </a:highlight>
              </a:rPr>
              <a:t>)</a:t>
            </a:r>
            <a:r>
              <a:rPr lang="en-US" dirty="0">
                <a:highlight>
                  <a:srgbClr val="FFFF00"/>
                </a:highlight>
              </a:rPr>
              <a:t> dot </a:t>
            </a:r>
            <a:r>
              <a:rPr lang="el-GR" dirty="0">
                <a:highlight>
                  <a:srgbClr val="FFFF00"/>
                </a:highlight>
              </a:rPr>
              <a:t>φ</a:t>
            </a: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b="1" dirty="0" err="1">
                <a:highlight>
                  <a:srgbClr val="FFFF00"/>
                </a:highlight>
              </a:rPr>
              <a:t>x</a:t>
            </a:r>
            <a:r>
              <a:rPr lang="en-US" dirty="0" err="1">
                <a:highlight>
                  <a:srgbClr val="FFFF00"/>
                </a:highlight>
              </a:rPr>
              <a:t>j</a:t>
            </a:r>
            <a:r>
              <a:rPr lang="en-US" dirty="0">
                <a:highlight>
                  <a:srgbClr val="FFFF00"/>
                </a:highlight>
              </a:rPr>
              <a:t>) </a:t>
            </a:r>
            <a:r>
              <a:rPr lang="en-US" dirty="0"/>
              <a:t>for all </a:t>
            </a:r>
            <a:r>
              <a:rPr lang="en-US" dirty="0" err="1"/>
              <a:t>xk</a:t>
            </a:r>
            <a:r>
              <a:rPr lang="en-US" dirty="0"/>
              <a:t> and for any kernel, </a:t>
            </a:r>
            <a:r>
              <a:rPr lang="el-GR" dirty="0"/>
              <a:t>φ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For the </a:t>
            </a:r>
            <a:r>
              <a:rPr lang="en-US" b="1" u="sng" dirty="0"/>
              <a:t>decision boundary</a:t>
            </a:r>
            <a:r>
              <a:rPr lang="en-US" dirty="0"/>
              <a:t>, all we need is: </a:t>
            </a:r>
            <a:r>
              <a:rPr lang="el-GR" dirty="0">
                <a:highlight>
                  <a:srgbClr val="FFFF00"/>
                </a:highlight>
              </a:rPr>
              <a:t>φ</a:t>
            </a: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b="1" dirty="0">
                <a:highlight>
                  <a:srgbClr val="FFFF00"/>
                </a:highlight>
              </a:rPr>
              <a:t>x</a:t>
            </a:r>
            <a:r>
              <a:rPr lang="en-US" dirty="0">
                <a:highlight>
                  <a:srgbClr val="FFFF00"/>
                </a:highlight>
              </a:rPr>
              <a:t>i) dot (</a:t>
            </a:r>
            <a:r>
              <a:rPr lang="el-GR" dirty="0">
                <a:highlight>
                  <a:srgbClr val="FFFF00"/>
                </a:highlight>
              </a:rPr>
              <a:t>φ</a:t>
            </a: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b="1" dirty="0" err="1">
                <a:highlight>
                  <a:srgbClr val="FFFF00"/>
                </a:highlight>
              </a:rPr>
              <a:t>x</a:t>
            </a:r>
            <a:r>
              <a:rPr lang="en-US" dirty="0" err="1">
                <a:highlight>
                  <a:srgbClr val="FFFF00"/>
                </a:highlight>
              </a:rPr>
              <a:t>new</a:t>
            </a:r>
            <a:r>
              <a:rPr lang="en-US" dirty="0">
                <a:highlight>
                  <a:srgbClr val="FFFF00"/>
                </a:highlight>
              </a:rPr>
              <a:t>)) for any kernel </a:t>
            </a:r>
            <a:r>
              <a:rPr lang="el-GR" dirty="0"/>
              <a:t>φ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Therefore – we only need dot products.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8306CEE-67CF-73B9-F895-5CB81C2D767A}"/>
                  </a:ext>
                </a:extLst>
              </p14:cNvPr>
              <p14:cNvContentPartPr/>
              <p14:nvPr/>
            </p14:nvContentPartPr>
            <p14:xfrm>
              <a:off x="1097434" y="20244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8306CEE-67CF-73B9-F895-5CB81C2D76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434" y="20157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9317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8DCE-BECB-48EF-29C1-4E1C6CB1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A175-7C7C-6000-9AEC-58B8725D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1825625"/>
            <a:ext cx="11090365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we have a function </a:t>
            </a:r>
            <a:r>
              <a:rPr lang="en-US" b="1" dirty="0">
                <a:highlight>
                  <a:srgbClr val="FFFF00"/>
                </a:highlight>
              </a:rPr>
              <a:t>K(xi, </a:t>
            </a:r>
            <a:r>
              <a:rPr lang="en-US" b="1" dirty="0" err="1">
                <a:highlight>
                  <a:srgbClr val="FFFF00"/>
                </a:highlight>
              </a:rPr>
              <a:t>xj</a:t>
            </a:r>
            <a:r>
              <a:rPr lang="en-US" b="1" dirty="0">
                <a:highlight>
                  <a:srgbClr val="FFFF00"/>
                </a:highlight>
              </a:rPr>
              <a:t>) =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l-GR" dirty="0">
                <a:highlight>
                  <a:srgbClr val="FFFF00"/>
                </a:highlight>
              </a:rPr>
              <a:t>φ</a:t>
            </a:r>
            <a:r>
              <a:rPr lang="en-US" dirty="0">
                <a:highlight>
                  <a:srgbClr val="FFFF00"/>
                </a:highlight>
              </a:rPr>
              <a:t>(xi)  dot </a:t>
            </a:r>
            <a:r>
              <a:rPr lang="el-GR" dirty="0">
                <a:highlight>
                  <a:srgbClr val="FFFF00"/>
                </a:highlight>
              </a:rPr>
              <a:t>φ</a:t>
            </a: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dirty="0" err="1">
                <a:highlight>
                  <a:srgbClr val="FFFF00"/>
                </a:highlight>
              </a:rPr>
              <a:t>xj</a:t>
            </a:r>
            <a:r>
              <a:rPr lang="en-US" dirty="0">
                <a:highlight>
                  <a:srgbClr val="FFFF00"/>
                </a:highlight>
              </a:rPr>
              <a:t>)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then we have what we need.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 is called a Kernel function.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Kernel function </a:t>
            </a:r>
            <a:r>
              <a:rPr lang="en-US" b="1" dirty="0"/>
              <a:t>provides the dot product in another space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DO NOT NEED THE ACTUAL TRANSFORMATION into the other space – we only need the function that defines the dot product.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kernel IS THAT FUNCTION.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B6DD-3FA2-1215-DD5D-322200B2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Representation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A9A02271-E7E3-2B70-DBE6-7F9E7E7C9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" y="1805651"/>
            <a:ext cx="11671423" cy="4907665"/>
          </a:xfrm>
        </p:spPr>
      </p:pic>
    </p:spTree>
    <p:extLst>
      <p:ext uri="{BB962C8B-B14F-4D97-AF65-F5344CB8AC3E}">
        <p14:creationId xmlns:p14="http://schemas.microsoft.com/office/powerpoint/2010/main" val="41062058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F82DC-9837-E825-6C4F-4AD1EE22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Polynomial Kernel (and Linear when d = 1)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546E04AB-F67D-D679-5575-66C335774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4" y="320231"/>
            <a:ext cx="10409419" cy="28365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4147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03E336-575A-0E11-760C-1AD08B5E1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the Polynomial Kernel Works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1B1BEE-5400-420D-3468-1D8CEF334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21394836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SVM Kernels and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6003-71E5-5FE6-44DC-B05671E5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Polynomial Kernel:</a:t>
            </a:r>
            <a:br>
              <a:rPr lang="en-US" b="1" dirty="0"/>
            </a:b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30000" dirty="0" err="1"/>
              <a:t>T</a:t>
            </a:r>
            <a:r>
              <a:rPr lang="en-US" dirty="0" err="1"/>
              <a:t>b</a:t>
            </a:r>
            <a:r>
              <a:rPr lang="en-US" dirty="0"/>
              <a:t> + r)^d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8DB7-C83A-E59E-530F-C0051990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a is a vector</a:t>
            </a:r>
          </a:p>
          <a:p>
            <a:r>
              <a:rPr lang="en-US" sz="4000" dirty="0"/>
              <a:t>b is a vector</a:t>
            </a:r>
          </a:p>
          <a:p>
            <a:r>
              <a:rPr lang="en-US" sz="4000" dirty="0"/>
              <a:t>r is the coefficient of the polynomial</a:t>
            </a:r>
          </a:p>
          <a:p>
            <a:r>
              <a:rPr lang="en-US" sz="4000" dirty="0"/>
              <a:t>d is the degree of the polynomial</a:t>
            </a:r>
          </a:p>
        </p:txBody>
      </p:sp>
    </p:spTree>
    <p:extLst>
      <p:ext uri="{BB962C8B-B14F-4D97-AF65-F5344CB8AC3E}">
        <p14:creationId xmlns:p14="http://schemas.microsoft.com/office/powerpoint/2010/main" val="26146569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E3C6-4685-0445-F2D7-76B97940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1263"/>
            <a:ext cx="11353800" cy="92868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Example 1 </a:t>
            </a:r>
            <a:r>
              <a:rPr lang="en-US" sz="4000" dirty="0"/>
              <a:t>Polynomial Kernel, r=1/2, d=2, a and b are 1D</a:t>
            </a:r>
            <a:endParaRPr lang="en-US" sz="4000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49D91-5FAD-BE98-3A06-D443EE42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409952"/>
            <a:ext cx="11717814" cy="5448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Let r = ½ and let d = 2</a:t>
            </a:r>
          </a:p>
          <a:p>
            <a:pPr marL="0" indent="0">
              <a:buNone/>
            </a:pPr>
            <a:r>
              <a:rPr lang="en-US" sz="2800" dirty="0"/>
              <a:t>(ab + 1/2)</a:t>
            </a:r>
            <a:r>
              <a:rPr lang="en-US" sz="2800" baseline="30000" dirty="0"/>
              <a:t>2</a:t>
            </a:r>
            <a:r>
              <a:rPr lang="en-US" sz="2800" dirty="0"/>
              <a:t> = (ab +1/2)(ab +1/2) = </a:t>
            </a:r>
          </a:p>
          <a:p>
            <a:pPr marL="0" indent="0">
              <a:buNone/>
            </a:pPr>
            <a:r>
              <a:rPr lang="en-US" sz="2800" dirty="0"/>
              <a:t>(ab)(ab)  + 1/2ab  + 1/2ab  + 1/4 = 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30000" dirty="0"/>
              <a:t>2</a:t>
            </a:r>
            <a:r>
              <a:rPr lang="en-US" sz="2800" dirty="0"/>
              <a:t>b</a:t>
            </a:r>
            <a:r>
              <a:rPr lang="en-US" sz="2800" baseline="30000" dirty="0"/>
              <a:t>2 </a:t>
            </a:r>
            <a:r>
              <a:rPr lang="en-US" sz="2800" dirty="0"/>
              <a:t>+ ab + 1/4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Now – can we write this as a dot product? Yes!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baseline="30000" dirty="0">
                <a:solidFill>
                  <a:srgbClr val="C00000"/>
                </a:solidFill>
              </a:rPr>
              <a:t>2 </a:t>
            </a:r>
            <a:r>
              <a:rPr lang="en-US" sz="2800" dirty="0">
                <a:solidFill>
                  <a:srgbClr val="C00000"/>
                </a:solidFill>
              </a:rPr>
              <a:t>, a , 1/2] dot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baseline="30000" dirty="0">
                <a:solidFill>
                  <a:srgbClr val="C00000"/>
                </a:solidFill>
              </a:rPr>
              <a:t>2 </a:t>
            </a:r>
            <a:r>
              <a:rPr lang="en-US" sz="2800" dirty="0">
                <a:solidFill>
                  <a:srgbClr val="C00000"/>
                </a:solidFill>
              </a:rPr>
              <a:t>, b , 1/2] </a:t>
            </a:r>
            <a:r>
              <a:rPr lang="en-US" sz="2800" dirty="0"/>
              <a:t>= a</a:t>
            </a:r>
            <a:r>
              <a:rPr lang="en-US" sz="2800" baseline="30000" dirty="0"/>
              <a:t>2</a:t>
            </a:r>
            <a:r>
              <a:rPr lang="en-US" sz="2800" dirty="0"/>
              <a:t>b</a:t>
            </a:r>
            <a:r>
              <a:rPr lang="en-US" sz="2800" baseline="30000" dirty="0"/>
              <a:t>2 </a:t>
            </a:r>
            <a:r>
              <a:rPr lang="en-US" sz="2800" dirty="0"/>
              <a:t>+ ab + 1/4</a:t>
            </a:r>
          </a:p>
          <a:p>
            <a:pPr marL="0" indent="0">
              <a:buNone/>
            </a:pPr>
            <a:r>
              <a:rPr lang="en-US" sz="2800" dirty="0"/>
              <a:t>which is (ab + 1/2)</a:t>
            </a:r>
            <a:r>
              <a:rPr lang="en-US" sz="2800" baseline="30000" dirty="0"/>
              <a:t>2</a:t>
            </a:r>
            <a:r>
              <a:rPr lang="en-US" sz="2800" dirty="0"/>
              <a:t>  Therefore, </a:t>
            </a:r>
            <a:r>
              <a:rPr lang="en-US" sz="2800" dirty="0">
                <a:solidFill>
                  <a:srgbClr val="C00000"/>
                </a:solidFill>
              </a:rPr>
              <a:t>K(</a:t>
            </a:r>
            <a:r>
              <a:rPr lang="en-US" sz="2800" dirty="0" err="1">
                <a:solidFill>
                  <a:srgbClr val="C00000"/>
                </a:solidFill>
              </a:rPr>
              <a:t>a,b</a:t>
            </a:r>
            <a:r>
              <a:rPr lang="en-US" sz="2800" dirty="0">
                <a:solidFill>
                  <a:srgbClr val="C00000"/>
                </a:solidFill>
              </a:rPr>
              <a:t>) = (ab + 1/2)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 is a dot product between a and b. 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/>
              <a:t>Notice that </a:t>
            </a:r>
            <a:r>
              <a:rPr lang="en-US" dirty="0"/>
              <a:t>a and b are cast into 3D space!   </a:t>
            </a:r>
          </a:p>
          <a:p>
            <a:pPr marL="0" indent="0">
              <a:buNone/>
            </a:pPr>
            <a:r>
              <a:rPr lang="en-US" dirty="0"/>
              <a:t>The transformation of a is [</a:t>
            </a:r>
            <a:r>
              <a:rPr lang="en-US" sz="2800" dirty="0"/>
              <a:t>a</a:t>
            </a:r>
            <a:r>
              <a:rPr lang="en-US" sz="2800" baseline="30000" dirty="0"/>
              <a:t>2 </a:t>
            </a:r>
            <a:r>
              <a:rPr lang="en-US" sz="2800" dirty="0"/>
              <a:t>, a , 1/2] </a:t>
            </a:r>
          </a:p>
          <a:p>
            <a:pPr marL="0" indent="0">
              <a:buNone/>
            </a:pPr>
            <a:r>
              <a:rPr lang="en-US" dirty="0"/>
              <a:t>The transformation of a is [b</a:t>
            </a:r>
            <a:r>
              <a:rPr lang="en-US" sz="2800" baseline="30000" dirty="0"/>
              <a:t>2 </a:t>
            </a:r>
            <a:r>
              <a:rPr lang="en-US" sz="2800" dirty="0"/>
              <a:t>, b , 1/2]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87993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E38A-0D55-8A02-D192-1E701B1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Let’s Check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E0F1-FADD-FCCC-6446-8D5EE240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200469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Let a = 2 and let b = 4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Next, per Example 1, r = 1/2 and d = 2 so that </a:t>
            </a:r>
            <a:r>
              <a:rPr lang="en-US" dirty="0">
                <a:highlight>
                  <a:srgbClr val="FFFF00"/>
                </a:highlight>
              </a:rPr>
              <a:t>K(</a:t>
            </a:r>
            <a:r>
              <a:rPr lang="en-US" dirty="0" err="1">
                <a:highlight>
                  <a:srgbClr val="FFFF00"/>
                </a:highlight>
              </a:rPr>
              <a:t>a,b</a:t>
            </a:r>
            <a:r>
              <a:rPr lang="en-US" dirty="0">
                <a:highlight>
                  <a:srgbClr val="FFFF00"/>
                </a:highlight>
              </a:rPr>
              <a:t>) = (ab + 1/2)^2</a:t>
            </a:r>
          </a:p>
          <a:p>
            <a:pPr marL="0" indent="0">
              <a:buNone/>
            </a:pPr>
            <a:r>
              <a:rPr lang="en-US" dirty="0"/>
              <a:t>If we plug in a and b, we should get the dot product </a:t>
            </a:r>
            <a:r>
              <a:rPr lang="en-US" b="1" dirty="0"/>
              <a:t>from the transformed space!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(ab + 1/2)^2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((2)(4) + 1/2)^2 </a:t>
            </a:r>
            <a:r>
              <a:rPr lang="en-US" dirty="0">
                <a:sym typeface="Wingdings" panose="05000000000000000000" pitchFamily="2" charset="2"/>
              </a:rPr>
              <a:t> (8.5)^2 = 72.25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OK - what happens if we </a:t>
            </a:r>
            <a:r>
              <a:rPr lang="en-US" b="1" dirty="0">
                <a:sym typeface="Wingdings" panose="05000000000000000000" pitchFamily="2" charset="2"/>
              </a:rPr>
              <a:t>transform </a:t>
            </a:r>
            <a:r>
              <a:rPr lang="en-US" dirty="0">
                <a:sym typeface="Wingdings" panose="05000000000000000000" pitchFamily="2" charset="2"/>
              </a:rPr>
              <a:t>a and b first and then get the dot product in the transformed space. </a:t>
            </a:r>
            <a:r>
              <a:rPr lang="en-US" b="1" dirty="0">
                <a:sym typeface="Wingdings" panose="05000000000000000000" pitchFamily="2" charset="2"/>
              </a:rPr>
              <a:t>It should be the same – it should be 72.25. Let’s see....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926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A742-D14F-74F3-837A-39F4ACA4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71" y="365125"/>
            <a:ext cx="2039471" cy="1325563"/>
          </a:xfrm>
        </p:spPr>
        <p:txBody>
          <a:bodyPr/>
          <a:lstStyle/>
          <a:p>
            <a:r>
              <a:rPr lang="en-US" dirty="0"/>
              <a:t>Recall: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A8DD-65D8-9453-B685-8F25C65F0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825625"/>
            <a:ext cx="6042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Let r = ½ and let d = 2</a:t>
            </a:r>
          </a:p>
          <a:p>
            <a:pPr marL="0" indent="0">
              <a:buNone/>
            </a:pPr>
            <a:r>
              <a:rPr lang="en-US" sz="2400" dirty="0"/>
              <a:t>(ab + 1/2)</a:t>
            </a:r>
            <a:r>
              <a:rPr lang="en-US" sz="2400" baseline="30000" dirty="0"/>
              <a:t>2</a:t>
            </a:r>
            <a:r>
              <a:rPr lang="en-US" sz="2400" dirty="0"/>
              <a:t> = (ab +1/2)(ab +1/2) = </a:t>
            </a:r>
          </a:p>
          <a:p>
            <a:pPr marL="0" indent="0">
              <a:buNone/>
            </a:pPr>
            <a:r>
              <a:rPr lang="en-US" sz="2400" dirty="0"/>
              <a:t>(ab)(ab)  + 1/2ab  + 1/2ab  + 1/4 = </a:t>
            </a:r>
          </a:p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baseline="30000" dirty="0"/>
              <a:t>2</a:t>
            </a:r>
            <a:r>
              <a:rPr lang="en-US" sz="2400" dirty="0"/>
              <a:t>b</a:t>
            </a:r>
            <a:r>
              <a:rPr lang="en-US" sz="2400" baseline="30000" dirty="0"/>
              <a:t>2 </a:t>
            </a:r>
            <a:r>
              <a:rPr lang="en-US" sz="2400" dirty="0"/>
              <a:t>+ ab + 1/4</a:t>
            </a:r>
          </a:p>
          <a:p>
            <a:pPr marL="0" indent="0">
              <a:buNone/>
            </a:pPr>
            <a:r>
              <a:rPr lang="en-US" sz="2400" dirty="0"/>
              <a:t>Now – can we write this as a dot product? Yes!</a:t>
            </a:r>
          </a:p>
          <a:p>
            <a:pPr marL="0" indent="0">
              <a:buNone/>
            </a:pPr>
            <a:r>
              <a:rPr lang="en-US" sz="2400" b="1" dirty="0"/>
              <a:t>[a</a:t>
            </a:r>
            <a:r>
              <a:rPr lang="en-US" sz="2400" b="1" baseline="30000" dirty="0"/>
              <a:t>2 </a:t>
            </a:r>
            <a:r>
              <a:rPr lang="en-US" sz="2400" b="1" dirty="0"/>
              <a:t>, a , 1/2] dot [b</a:t>
            </a:r>
            <a:r>
              <a:rPr lang="en-US" sz="2400" b="1" baseline="30000" dirty="0"/>
              <a:t>2 </a:t>
            </a:r>
            <a:r>
              <a:rPr lang="en-US" sz="2400" b="1" dirty="0"/>
              <a:t>, b , 1/2] </a:t>
            </a:r>
            <a:r>
              <a:rPr lang="en-US" sz="2400" dirty="0"/>
              <a:t>= a</a:t>
            </a:r>
            <a:r>
              <a:rPr lang="en-US" sz="2400" baseline="30000" dirty="0"/>
              <a:t>2</a:t>
            </a:r>
            <a:r>
              <a:rPr lang="en-US" sz="2400" dirty="0"/>
              <a:t>b</a:t>
            </a:r>
            <a:r>
              <a:rPr lang="en-US" sz="2400" baseline="30000" dirty="0"/>
              <a:t>2 </a:t>
            </a:r>
            <a:r>
              <a:rPr lang="en-US" sz="2400" dirty="0"/>
              <a:t>+ ab + 1/4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The transformation of a is [a</a:t>
            </a:r>
            <a:r>
              <a:rPr lang="en-US" sz="2400" b="1" baseline="30000" dirty="0"/>
              <a:t>2 </a:t>
            </a:r>
            <a:r>
              <a:rPr lang="en-US" sz="2400" b="1" dirty="0"/>
              <a:t>, a , 1/2] </a:t>
            </a:r>
          </a:p>
          <a:p>
            <a:pPr marL="0" indent="0">
              <a:buNone/>
            </a:pPr>
            <a:r>
              <a:rPr lang="en-US" sz="2400" b="1" dirty="0"/>
              <a:t>The transformation of a is [b</a:t>
            </a:r>
            <a:r>
              <a:rPr lang="en-US" sz="2400" b="1" baseline="30000" dirty="0"/>
              <a:t>2 </a:t>
            </a:r>
            <a:r>
              <a:rPr lang="en-US" sz="2400" b="1" dirty="0"/>
              <a:t>, b , 1/2]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F3035-6F7D-3036-E464-6720719E6DF8}"/>
              </a:ext>
            </a:extLst>
          </p:cNvPr>
          <p:cNvSpPr txBox="1"/>
          <p:nvPr/>
        </p:nvSpPr>
        <p:spPr>
          <a:xfrm>
            <a:off x="6526304" y="519953"/>
            <a:ext cx="51098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Let a = 2 and b = 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transformation of a is [a</a:t>
            </a:r>
            <a:r>
              <a:rPr lang="en-US" sz="2400" baseline="30000" dirty="0"/>
              <a:t>2 </a:t>
            </a:r>
            <a:r>
              <a:rPr lang="en-US" sz="2400" dirty="0"/>
              <a:t>, a , 1/2]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[4, 2, 1/2]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The transformation of b is [b</a:t>
            </a:r>
            <a:r>
              <a:rPr lang="en-US" sz="2400" baseline="30000" dirty="0"/>
              <a:t>2 </a:t>
            </a:r>
            <a:r>
              <a:rPr lang="en-US" sz="2400" dirty="0"/>
              <a:t>, b , 1/2]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[16, 4, 1/2]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[4, 2, 1/2] dot [16, 4, 1/2] = 64+8+1/4 = 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72.25!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 – the kernel works! </a:t>
            </a:r>
            <a:r>
              <a:rPr lang="en-US" sz="2400" dirty="0">
                <a:solidFill>
                  <a:srgbClr val="C00000"/>
                </a:solidFill>
              </a:rPr>
              <a:t>It returns the dot product from the transformed vectors WITHOUT requiring us to actually do the transformation.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3867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E3C6-4685-0445-F2D7-76B97940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1263"/>
            <a:ext cx="11353800" cy="92868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Example 2: </a:t>
            </a:r>
            <a:r>
              <a:rPr lang="en-US" sz="4000" dirty="0"/>
              <a:t>Polynomial Kernel, r=1/2, d=2, </a:t>
            </a:r>
            <a:r>
              <a:rPr lang="en-US" sz="4000" b="1" dirty="0"/>
              <a:t>a</a:t>
            </a:r>
            <a:r>
              <a:rPr lang="en-US" sz="4000" dirty="0"/>
              <a:t> and </a:t>
            </a:r>
            <a:r>
              <a:rPr lang="en-US" sz="4000" b="1" dirty="0"/>
              <a:t>b</a:t>
            </a:r>
            <a:r>
              <a:rPr lang="en-US" sz="4000" dirty="0"/>
              <a:t> are </a:t>
            </a:r>
            <a:r>
              <a:rPr lang="en-US" sz="4000" b="1" dirty="0"/>
              <a:t>2D</a:t>
            </a:r>
            <a:br>
              <a:rPr lang="en-US" sz="4000" b="1" dirty="0"/>
            </a:br>
            <a:r>
              <a:rPr lang="en-US" sz="4000" b="1" dirty="0"/>
              <a:t>a </a:t>
            </a:r>
            <a:r>
              <a:rPr lang="en-US" sz="4000" dirty="0"/>
              <a:t>is (a1, a2) and </a:t>
            </a:r>
            <a:r>
              <a:rPr lang="en-US" sz="4000" b="1" dirty="0"/>
              <a:t>b </a:t>
            </a:r>
            <a:r>
              <a:rPr lang="en-US" sz="4000" dirty="0"/>
              <a:t>is (b1, b2)     [recall (</a:t>
            </a:r>
            <a:r>
              <a:rPr lang="en-US" sz="4000" dirty="0" err="1"/>
              <a:t>a</a:t>
            </a:r>
            <a:r>
              <a:rPr lang="en-US" sz="4000" baseline="30000" dirty="0" err="1"/>
              <a:t>T</a:t>
            </a:r>
            <a:r>
              <a:rPr lang="en-US" sz="4000" dirty="0" err="1"/>
              <a:t>b</a:t>
            </a:r>
            <a:r>
              <a:rPr lang="en-US" sz="4000" dirty="0"/>
              <a:t> + r)^d]</a:t>
            </a:r>
            <a:endParaRPr lang="en-US" sz="4000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49D91-5FAD-BE98-3A06-D443EE42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909482"/>
            <a:ext cx="11261558" cy="44672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Let r = ½ and let d = 2</a:t>
            </a:r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</a:rPr>
              <a:t>(</a:t>
            </a:r>
            <a:r>
              <a:rPr lang="en-US" sz="2800" dirty="0" err="1">
                <a:highlight>
                  <a:srgbClr val="FFFF00"/>
                </a:highlight>
              </a:rPr>
              <a:t>a</a:t>
            </a:r>
            <a:r>
              <a:rPr lang="en-US" sz="2800" baseline="30000" dirty="0" err="1">
                <a:highlight>
                  <a:srgbClr val="FFFF00"/>
                </a:highlight>
              </a:rPr>
              <a:t>T</a:t>
            </a:r>
            <a:r>
              <a:rPr lang="en-US" sz="2800" dirty="0" err="1">
                <a:highlight>
                  <a:srgbClr val="FFFF00"/>
                </a:highlight>
              </a:rPr>
              <a:t>b</a:t>
            </a:r>
            <a:r>
              <a:rPr lang="en-US" sz="2800" dirty="0">
                <a:highlight>
                  <a:srgbClr val="FFFF00"/>
                </a:highlight>
              </a:rPr>
              <a:t> + 1/2)</a:t>
            </a:r>
            <a:r>
              <a:rPr lang="en-US" sz="2800" baseline="30000" dirty="0">
                <a:highlight>
                  <a:srgbClr val="FFFF00"/>
                </a:highlight>
              </a:rPr>
              <a:t>2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/>
              <a:t>= (</a:t>
            </a:r>
            <a:r>
              <a:rPr lang="en-US" sz="2800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b</a:t>
            </a:r>
            <a:r>
              <a:rPr lang="en-US" sz="2800" dirty="0"/>
              <a:t> +1/2)(</a:t>
            </a:r>
            <a:r>
              <a:rPr lang="en-US" sz="2800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b</a:t>
            </a:r>
            <a:r>
              <a:rPr lang="en-US" sz="2800" dirty="0"/>
              <a:t> +1/2) = </a:t>
            </a:r>
          </a:p>
          <a:p>
            <a:pPr marL="0" indent="0">
              <a:buNone/>
            </a:pPr>
            <a:r>
              <a:rPr lang="en-US" sz="2800" dirty="0"/>
              <a:t>(</a:t>
            </a:r>
            <a:r>
              <a:rPr lang="en-US" sz="2800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b</a:t>
            </a:r>
            <a:r>
              <a:rPr lang="en-US" sz="2800" dirty="0"/>
              <a:t>)(</a:t>
            </a:r>
            <a:r>
              <a:rPr lang="en-US" sz="2800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b</a:t>
            </a:r>
            <a:r>
              <a:rPr lang="en-US" sz="2800" dirty="0"/>
              <a:t>)  + 1/2a</a:t>
            </a:r>
            <a:r>
              <a:rPr lang="en-US" sz="2800" baseline="30000" dirty="0"/>
              <a:t>T</a:t>
            </a:r>
            <a:r>
              <a:rPr lang="en-US" sz="2800" dirty="0"/>
              <a:t>b  + 1/2a</a:t>
            </a:r>
            <a:r>
              <a:rPr lang="en-US" sz="2800" baseline="30000" dirty="0"/>
              <a:t>T</a:t>
            </a:r>
            <a:r>
              <a:rPr lang="en-US" sz="2800" dirty="0"/>
              <a:t>b  + 1/4 = </a:t>
            </a:r>
          </a:p>
          <a:p>
            <a:pPr marL="0" indent="0">
              <a:buNone/>
            </a:pPr>
            <a:r>
              <a:rPr lang="en-US" sz="2800" dirty="0"/>
              <a:t>(</a:t>
            </a:r>
            <a:r>
              <a:rPr lang="en-US" sz="2800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b</a:t>
            </a:r>
            <a:r>
              <a:rPr lang="en-US" sz="2800" dirty="0"/>
              <a:t>)(</a:t>
            </a:r>
            <a:r>
              <a:rPr lang="en-US" sz="2800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b</a:t>
            </a:r>
            <a:r>
              <a:rPr lang="en-US" sz="2800" dirty="0"/>
              <a:t>)  + </a:t>
            </a:r>
            <a:r>
              <a:rPr lang="en-US" sz="2800" dirty="0" err="1"/>
              <a:t>a</a:t>
            </a:r>
            <a:r>
              <a:rPr lang="en-US" sz="2800" baseline="30000" dirty="0" err="1"/>
              <a:t>T</a:t>
            </a:r>
            <a:r>
              <a:rPr lang="en-US" sz="2800" dirty="0" err="1"/>
              <a:t>b</a:t>
            </a:r>
            <a:r>
              <a:rPr lang="en-US" sz="2800" dirty="0"/>
              <a:t> + 1/4 = </a:t>
            </a:r>
          </a:p>
          <a:p>
            <a:pPr marL="0" indent="0">
              <a:buNone/>
            </a:pPr>
            <a:r>
              <a:rPr lang="en-US" sz="2800" dirty="0"/>
              <a:t>(a1b1 + a2b2)(a1b1+a2b2) + (a1b1 + a2b2) + 1/4 = </a:t>
            </a:r>
          </a:p>
          <a:p>
            <a:pPr marL="0" indent="0">
              <a:buNone/>
            </a:pPr>
            <a:r>
              <a:rPr lang="en-US" sz="2800" dirty="0"/>
              <a:t>a1^2b1^2  + 2a1a2b1b2 + a2^2b2^2 + a1b1 + a2b2 + 1/4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Now – can we write this as a dot product? Yes!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[</a:t>
            </a:r>
            <a:r>
              <a:rPr lang="en-US" sz="2800" dirty="0">
                <a:highlight>
                  <a:srgbClr val="FFFF00"/>
                </a:highlight>
              </a:rPr>
              <a:t>a1</a:t>
            </a:r>
            <a:r>
              <a:rPr lang="en-US" sz="2800" baseline="30000" dirty="0">
                <a:highlight>
                  <a:srgbClr val="FFFF00"/>
                </a:highlight>
              </a:rPr>
              <a:t>2 </a:t>
            </a:r>
            <a:r>
              <a:rPr lang="en-US" sz="2800" dirty="0">
                <a:highlight>
                  <a:srgbClr val="FFFF00"/>
                </a:highlight>
              </a:rPr>
              <a:t>, sqrt(2)a1a2, a2^2, a1, a2, 1/2] dot </a:t>
            </a:r>
            <a:r>
              <a:rPr lang="en-US" dirty="0">
                <a:highlight>
                  <a:srgbClr val="FFFF00"/>
                </a:highlight>
              </a:rPr>
              <a:t>[</a:t>
            </a:r>
            <a:r>
              <a:rPr lang="en-US" sz="2800" dirty="0">
                <a:highlight>
                  <a:srgbClr val="FFFF00"/>
                </a:highlight>
              </a:rPr>
              <a:t>b1</a:t>
            </a:r>
            <a:r>
              <a:rPr lang="en-US" sz="2800" baseline="30000" dirty="0">
                <a:highlight>
                  <a:srgbClr val="FFFF00"/>
                </a:highlight>
              </a:rPr>
              <a:t>2 </a:t>
            </a:r>
            <a:r>
              <a:rPr lang="en-US" sz="2800" dirty="0">
                <a:highlight>
                  <a:srgbClr val="FFFF00"/>
                </a:highlight>
              </a:rPr>
              <a:t>, sqrt(2)b1b2 , b2^2, b1, b2, 1/2]</a:t>
            </a:r>
          </a:p>
          <a:p>
            <a:pPr marL="0" indent="0">
              <a:buNone/>
            </a:pPr>
            <a:r>
              <a:rPr lang="en-US" sz="2800" dirty="0"/>
              <a:t>This transformation goes from (in this case) </a:t>
            </a:r>
            <a:r>
              <a:rPr lang="en-US" sz="3100" dirty="0">
                <a:solidFill>
                  <a:srgbClr val="0070C0"/>
                </a:solidFill>
              </a:rPr>
              <a:t>2D </a:t>
            </a:r>
            <a:r>
              <a:rPr lang="en-US" sz="3100" dirty="0">
                <a:solidFill>
                  <a:srgbClr val="0070C0"/>
                </a:solidFill>
                <a:sym typeface="Wingdings" panose="05000000000000000000" pitchFamily="2" charset="2"/>
              </a:rPr>
              <a:t> 6D</a:t>
            </a:r>
            <a:endParaRPr lang="en-US" sz="2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Now – let’s check the dot product we get directly from the kernel vs the dot product we get after the transformation. 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2617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E38A-0D55-8A02-D192-1E701B1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Let’s Check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E0F1-FADD-FCCC-6446-8D5EE240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200469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b="1" dirty="0"/>
              <a:t>a</a:t>
            </a:r>
            <a:r>
              <a:rPr lang="en-US" dirty="0"/>
              <a:t> = (2,1) and let </a:t>
            </a:r>
            <a:r>
              <a:rPr lang="en-US" b="1" dirty="0"/>
              <a:t>b</a:t>
            </a:r>
            <a:r>
              <a:rPr lang="en-US" dirty="0"/>
              <a:t> = (3,4)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Next, per Example 2, r = 1/2 and d = 2 so that K(</a:t>
            </a:r>
            <a:r>
              <a:rPr lang="en-US" dirty="0" err="1"/>
              <a:t>a,b</a:t>
            </a:r>
            <a:r>
              <a:rPr lang="en-US" dirty="0"/>
              <a:t>) = (</a:t>
            </a:r>
            <a:r>
              <a:rPr lang="en-US" dirty="0" err="1"/>
              <a:t>a</a:t>
            </a:r>
            <a:r>
              <a:rPr lang="en-US" baseline="30000" dirty="0" err="1"/>
              <a:t>T</a:t>
            </a:r>
            <a:r>
              <a:rPr lang="en-US" dirty="0" err="1"/>
              <a:t>b</a:t>
            </a:r>
            <a:r>
              <a:rPr lang="en-US" dirty="0"/>
              <a:t> + 1/2)^2</a:t>
            </a:r>
          </a:p>
          <a:p>
            <a:pPr marL="0" indent="0">
              <a:buNone/>
            </a:pPr>
            <a:r>
              <a:rPr lang="en-US" dirty="0"/>
              <a:t>If we plug in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 </a:t>
            </a:r>
            <a:r>
              <a:rPr lang="en-US" dirty="0"/>
              <a:t>directly</a:t>
            </a:r>
            <a:r>
              <a:rPr lang="en-US" b="1" dirty="0"/>
              <a:t> </a:t>
            </a:r>
            <a:r>
              <a:rPr lang="en-US" dirty="0"/>
              <a:t>we should get the dot product </a:t>
            </a:r>
            <a:r>
              <a:rPr lang="en-US" b="1" dirty="0"/>
              <a:t>from the transformed space!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((2, 1) dot (3, 4) + 1/2)^2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(10 + 1/2)^2 </a:t>
            </a:r>
            <a:r>
              <a:rPr lang="en-US" dirty="0">
                <a:sym typeface="Wingdings" panose="05000000000000000000" pitchFamily="2" charset="2"/>
              </a:rPr>
              <a:t> (10.5)^2 = 110.25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OK - what happens if we </a:t>
            </a:r>
            <a:r>
              <a:rPr lang="en-US" b="1" dirty="0">
                <a:sym typeface="Wingdings" panose="05000000000000000000" pitchFamily="2" charset="2"/>
              </a:rPr>
              <a:t>transform </a:t>
            </a:r>
            <a:r>
              <a:rPr lang="en-US" dirty="0">
                <a:sym typeface="Wingdings" panose="05000000000000000000" pitchFamily="2" charset="2"/>
              </a:rPr>
              <a:t>a and b first and then get the dot product in the transformed space. </a:t>
            </a:r>
            <a:r>
              <a:rPr lang="en-US" b="1" dirty="0">
                <a:sym typeface="Wingdings" panose="05000000000000000000" pitchFamily="2" charset="2"/>
              </a:rPr>
              <a:t>It should be the same – it should be 110.25. Let’s see....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203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A742-D14F-74F3-837A-39F4ACA4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284443"/>
            <a:ext cx="5365376" cy="1325563"/>
          </a:xfrm>
        </p:spPr>
        <p:txBody>
          <a:bodyPr>
            <a:normAutofit/>
          </a:bodyPr>
          <a:lstStyle/>
          <a:p>
            <a:r>
              <a:rPr lang="en-US" dirty="0"/>
              <a:t>(Example 2 </a:t>
            </a:r>
            <a:r>
              <a:rPr lang="en-US" dirty="0" err="1"/>
              <a:t>cont</a:t>
            </a:r>
            <a:r>
              <a:rPr lang="en-US" dirty="0"/>
              <a:t>) Recall: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A8DD-65D8-9453-B685-8F25C65F0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1825625"/>
            <a:ext cx="6042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Let r = ½ and let d = 2        a (a1, a2)   b (b1,b2)</a:t>
            </a:r>
          </a:p>
          <a:p>
            <a:pPr marL="0" indent="0">
              <a:buNone/>
            </a:pPr>
            <a:r>
              <a:rPr lang="en-US" sz="2400" dirty="0"/>
              <a:t>(ab + 1/2)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</a:p>
          <a:p>
            <a:pPr marL="0" indent="0">
              <a:buNone/>
            </a:pPr>
            <a:r>
              <a:rPr lang="en-US" sz="2400" dirty="0"/>
              <a:t>a1^2b1^2  + 2a1a2b1b2 + a2^2b2^2 + a1b1 + a2b2 + 1/4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and the dot product is:</a:t>
            </a:r>
          </a:p>
          <a:p>
            <a:pPr marL="0" indent="0">
              <a:buNone/>
            </a:pPr>
            <a:r>
              <a:rPr lang="en-US" sz="2400" dirty="0"/>
              <a:t>[a1</a:t>
            </a:r>
            <a:r>
              <a:rPr lang="en-US" sz="2400" baseline="30000" dirty="0"/>
              <a:t>2 </a:t>
            </a:r>
            <a:r>
              <a:rPr lang="en-US" sz="2400" dirty="0"/>
              <a:t>, sqrt(2)a1a2, a2^2, a1, a2, 1/2] </a:t>
            </a:r>
            <a:r>
              <a:rPr lang="en-US" sz="2400" b="1" dirty="0"/>
              <a:t>dot </a:t>
            </a:r>
          </a:p>
          <a:p>
            <a:pPr marL="0" indent="0">
              <a:buNone/>
            </a:pPr>
            <a:r>
              <a:rPr lang="en-US" sz="2400" dirty="0"/>
              <a:t>[b1</a:t>
            </a:r>
            <a:r>
              <a:rPr lang="en-US" sz="2400" baseline="30000" dirty="0"/>
              <a:t>2 </a:t>
            </a:r>
            <a:r>
              <a:rPr lang="en-US" sz="2400" dirty="0"/>
              <a:t>, sqrt(2)b1b2 , b2^2, b1, b2, 1/2]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F3035-6F7D-3036-E464-6720719E6DF8}"/>
              </a:ext>
            </a:extLst>
          </p:cNvPr>
          <p:cNvSpPr txBox="1"/>
          <p:nvPr/>
        </p:nvSpPr>
        <p:spPr>
          <a:xfrm>
            <a:off x="6526304" y="519953"/>
            <a:ext cx="529814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Let </a:t>
            </a:r>
            <a:r>
              <a:rPr lang="en-US" sz="3200" b="1" dirty="0"/>
              <a:t>a</a:t>
            </a:r>
            <a:r>
              <a:rPr lang="en-US" sz="3200" dirty="0"/>
              <a:t> = (2,1) and let </a:t>
            </a:r>
            <a:r>
              <a:rPr lang="en-US" sz="3200" b="1" dirty="0"/>
              <a:t>b</a:t>
            </a:r>
            <a:r>
              <a:rPr lang="en-US" sz="3200" dirty="0"/>
              <a:t> = (3,4)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transformation of </a:t>
            </a:r>
            <a:r>
              <a:rPr lang="en-US" sz="2400" b="1" dirty="0"/>
              <a:t>a</a:t>
            </a:r>
            <a:r>
              <a:rPr lang="en-US" sz="2400" dirty="0"/>
              <a:t> is </a:t>
            </a:r>
          </a:p>
          <a:p>
            <a:pPr marL="0" indent="0">
              <a:buNone/>
            </a:pPr>
            <a:r>
              <a:rPr lang="en-US" sz="2400" dirty="0"/>
              <a:t>[a1</a:t>
            </a:r>
            <a:r>
              <a:rPr lang="en-US" sz="2400" baseline="30000" dirty="0"/>
              <a:t>2 </a:t>
            </a:r>
            <a:r>
              <a:rPr lang="en-US" sz="2400" dirty="0"/>
              <a:t>, sqrt(2)a1a2, a2^2, a1, a2, 1/2] </a:t>
            </a:r>
            <a:r>
              <a:rPr lang="en-US" sz="2400" dirty="0">
                <a:sym typeface="Wingdings" panose="05000000000000000000" pitchFamily="2" charset="2"/>
              </a:rPr>
              <a:t> [4, sqrt(2)(2)(1), 1, 2, 1, 1/2]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transformation of </a:t>
            </a:r>
            <a:r>
              <a:rPr lang="en-US" sz="2400" b="1" dirty="0"/>
              <a:t>b</a:t>
            </a:r>
            <a:r>
              <a:rPr lang="en-US" sz="2400" dirty="0"/>
              <a:t> is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800" dirty="0"/>
              <a:t>[</a:t>
            </a:r>
            <a:r>
              <a:rPr lang="en-US" sz="2400" dirty="0"/>
              <a:t>b1</a:t>
            </a:r>
            <a:r>
              <a:rPr lang="en-US" sz="2400" baseline="30000" dirty="0"/>
              <a:t>2 </a:t>
            </a:r>
            <a:r>
              <a:rPr lang="en-US" sz="2400" dirty="0"/>
              <a:t>, sqrt(2)b1b2 , b2^2, b1, b2, 1/2]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[9, sqrt(2)(12), 16, 3, 4, 1/2]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Now – get the dot product</a:t>
            </a:r>
          </a:p>
          <a:p>
            <a:r>
              <a:rPr lang="en-US" sz="2400" dirty="0">
                <a:sym typeface="Wingdings" panose="05000000000000000000" pitchFamily="2" charset="2"/>
              </a:rPr>
              <a:t>[4, sqrt(2)(2),    1,  2, 1, 1/2]</a:t>
            </a:r>
            <a:r>
              <a:rPr lang="en-US" sz="2400" dirty="0"/>
              <a:t>  </a:t>
            </a:r>
            <a:r>
              <a:rPr lang="en-US" sz="2400" b="1" dirty="0"/>
              <a:t>dot</a:t>
            </a: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[9, sqrt(2)(12), 16, 3, 4, 1/2]</a:t>
            </a:r>
            <a:endParaRPr lang="en-US" sz="2400" dirty="0"/>
          </a:p>
          <a:p>
            <a:r>
              <a:rPr lang="en-US" sz="2400" dirty="0"/>
              <a:t> = 36 + 48 +16 + 6 + 4 + 1/4 = 110.25!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27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8517892-4CAD-1683-ECC3-E210F271D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595337" cy="6858000"/>
          </a:xfrm>
        </p:spPr>
      </p:pic>
    </p:spTree>
    <p:extLst>
      <p:ext uri="{BB962C8B-B14F-4D97-AF65-F5344CB8AC3E}">
        <p14:creationId xmlns:p14="http://schemas.microsoft.com/office/powerpoint/2010/main" val="32447735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F53FBA6-4BB8-6092-F7CA-1129C1E0D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33" y="2438400"/>
            <a:ext cx="11400534" cy="43253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80CAF-937B-57A7-C2F2-CAEB1D41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3824" cy="241393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Example3:</a:t>
            </a:r>
            <a:r>
              <a:rPr lang="en-US" sz="3600" dirty="0"/>
              <a:t> where r=0 and d=2  [recall (</a:t>
            </a:r>
            <a:r>
              <a:rPr lang="en-US" sz="3600" dirty="0" err="1"/>
              <a:t>a</a:t>
            </a:r>
            <a:r>
              <a:rPr lang="en-US" sz="3600" baseline="30000" dirty="0" err="1"/>
              <a:t>T</a:t>
            </a:r>
            <a:r>
              <a:rPr lang="en-US" sz="3600" dirty="0" err="1"/>
              <a:t>b</a:t>
            </a:r>
            <a:r>
              <a:rPr lang="en-US" sz="3600" dirty="0"/>
              <a:t> + r)^d]</a:t>
            </a:r>
            <a:br>
              <a:rPr lang="en-US" sz="3600" dirty="0"/>
            </a:br>
            <a:r>
              <a:rPr lang="en-US" sz="3600" dirty="0"/>
              <a:t> (</a:t>
            </a:r>
            <a:r>
              <a:rPr lang="en-US" sz="3600" b="1" dirty="0" err="1"/>
              <a:t>a</a:t>
            </a:r>
            <a:r>
              <a:rPr lang="en-US" sz="3600" baseline="30000" dirty="0" err="1"/>
              <a:t>T</a:t>
            </a:r>
            <a:r>
              <a:rPr lang="en-US" sz="3600" b="1" dirty="0" err="1"/>
              <a:t>b</a:t>
            </a:r>
            <a:r>
              <a:rPr lang="en-US" sz="3600" dirty="0"/>
              <a:t>)</a:t>
            </a:r>
            <a:r>
              <a:rPr lang="en-US" sz="3600" baseline="30000" dirty="0"/>
              <a:t>2 </a:t>
            </a:r>
            <a:r>
              <a:rPr lang="en-US" sz="3600" dirty="0">
                <a:sym typeface="Wingdings" panose="05000000000000000000" pitchFamily="2" charset="2"/>
              </a:rPr>
              <a:t> (a1b1 + a2b2) (a1b1 + a2b2) = 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a1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b1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+ 2a1b1a2b2 + a2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b2</a:t>
            </a:r>
            <a:r>
              <a:rPr lang="en-US" sz="3600" baseline="30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Transformation:  </a:t>
            </a:r>
            <a:r>
              <a:rPr lang="en-US" sz="3600" b="1" dirty="0">
                <a:sym typeface="Wingdings" panose="05000000000000000000" pitchFamily="2" charset="2"/>
              </a:rPr>
              <a:t>any x  [x</a:t>
            </a:r>
            <a:r>
              <a:rPr lang="en-US" sz="3600" dirty="0">
                <a:sym typeface="Wingdings" panose="05000000000000000000" pitchFamily="2" charset="2"/>
              </a:rPr>
              <a:t>1</a:t>
            </a:r>
            <a:r>
              <a:rPr lang="en-US" sz="3600" baseline="30000" dirty="0">
                <a:sym typeface="Wingdings" panose="05000000000000000000" pitchFamily="2" charset="2"/>
              </a:rPr>
              <a:t>2 </a:t>
            </a:r>
            <a:r>
              <a:rPr lang="en-US" sz="3600" dirty="0">
                <a:sym typeface="Wingdings" panose="05000000000000000000" pitchFamily="2" charset="2"/>
              </a:rPr>
              <a:t>, sqrt(2)x1x2, x2</a:t>
            </a:r>
            <a:r>
              <a:rPr lang="en-US" sz="3600" baseline="30000" dirty="0">
                <a:sym typeface="Wingdings" panose="05000000000000000000" pitchFamily="2" charset="2"/>
              </a:rPr>
              <a:t>2 </a:t>
            </a:r>
            <a:r>
              <a:rPr lang="en-US" sz="3600" dirty="0">
                <a:sym typeface="Wingdings" panose="05000000000000000000" pitchFamily="2" charset="2"/>
              </a:rPr>
              <a:t>]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XOR exclusive OR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610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400F-38DD-8A43-2012-60DB4CFE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(</a:t>
            </a:r>
            <a:r>
              <a:rPr lang="en-US" dirty="0" err="1"/>
              <a:t>rbf</a:t>
            </a:r>
            <a:r>
              <a:rPr lang="en-US" dirty="0"/>
              <a:t>) Kernel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43F50763-DC3E-DF2E-A26E-25121AD36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469208"/>
            <a:ext cx="4218649" cy="145075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48F1A-2027-4D1C-9023-9791D28F954E}"/>
              </a:ext>
            </a:extLst>
          </p:cNvPr>
          <p:cNvSpPr txBox="1"/>
          <p:nvPr/>
        </p:nvSpPr>
        <p:spPr>
          <a:xfrm>
            <a:off x="427475" y="1690688"/>
            <a:ext cx="11105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1) </a:t>
            </a:r>
            <a:r>
              <a:rPr lang="en-US" sz="3200" b="1" dirty="0"/>
              <a:t>a</a:t>
            </a:r>
            <a:r>
              <a:rPr lang="en-US" sz="3200" dirty="0"/>
              <a:t> and </a:t>
            </a:r>
            <a:r>
              <a:rPr lang="en-US" sz="3200" b="1" dirty="0"/>
              <a:t>b</a:t>
            </a:r>
            <a:r>
              <a:rPr lang="en-US" sz="3200" dirty="0"/>
              <a:t> are any two vectors (data points).</a:t>
            </a:r>
          </a:p>
          <a:p>
            <a:r>
              <a:rPr lang="en-US" sz="3200" dirty="0"/>
              <a:t>2) Notice that we take the difference (distance) and then square it. This is the </a:t>
            </a:r>
            <a:r>
              <a:rPr lang="en-US" sz="3200" b="1" dirty="0"/>
              <a:t>square distance</a:t>
            </a:r>
            <a:r>
              <a:rPr lang="en-US" sz="3200" dirty="0"/>
              <a:t>. </a:t>
            </a:r>
          </a:p>
          <a:p>
            <a:r>
              <a:rPr lang="en-US" sz="3200" dirty="0"/>
              <a:t>3) The gamma scales the result. Gamma scales the affect two points have on each other. </a:t>
            </a:r>
          </a:p>
          <a:p>
            <a:endParaRPr lang="en-US" sz="3200" dirty="0"/>
          </a:p>
          <a:p>
            <a:r>
              <a:rPr lang="en-US" sz="3200" dirty="0"/>
              <a:t>gamma = 1/(2σ</a:t>
            </a:r>
            <a:r>
              <a:rPr lang="en-US" sz="3200" baseline="30000" dirty="0"/>
              <a:t>2</a:t>
            </a:r>
            <a:r>
              <a:rPr lang="en-US" sz="3200" dirty="0"/>
              <a:t>)</a:t>
            </a:r>
          </a:p>
          <a:p>
            <a:r>
              <a:rPr lang="en-US" sz="3200" dirty="0"/>
              <a:t>                                 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87837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A563-1F1D-47A7-5DEE-D6D947D3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</a:t>
            </a:r>
            <a:r>
              <a:rPr lang="en-US" dirty="0" err="1"/>
              <a:t>rbf</a:t>
            </a:r>
            <a:r>
              <a:rPr lang="en-US" dirty="0"/>
              <a:t>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5821-5D4A-53E3-E425-FF82D5848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6929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It comes for the Gaussian (normal) equation.</a:t>
            </a:r>
          </a:p>
          <a:p>
            <a:pPr marL="0" indent="0">
              <a:buNone/>
            </a:pPr>
            <a:r>
              <a:rPr lang="en-US" sz="2400" dirty="0"/>
              <a:t>Things to note:</a:t>
            </a:r>
          </a:p>
          <a:p>
            <a:pPr marL="0" indent="0">
              <a:buNone/>
            </a:pPr>
            <a:r>
              <a:rPr lang="en-US" sz="2400" dirty="0"/>
              <a:t>1) The </a:t>
            </a:r>
            <a:r>
              <a:rPr lang="en-US" sz="2400" b="1" dirty="0"/>
              <a:t>1/(σ*sqrt(2pi)) is a constant </a:t>
            </a:r>
          </a:p>
          <a:p>
            <a:pPr marL="0" indent="0">
              <a:buNone/>
            </a:pPr>
            <a:r>
              <a:rPr lang="en-US" sz="2400" dirty="0"/>
              <a:t>2) Notice the “e” is raised to -1/(2σ</a:t>
            </a:r>
            <a:r>
              <a:rPr lang="en-US" sz="2400" baseline="30000" dirty="0"/>
              <a:t>2</a:t>
            </a:r>
            <a:r>
              <a:rPr lang="en-US" sz="2400" dirty="0"/>
              <a:t>)  with the square difference between two values.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Looks at the </a:t>
            </a:r>
            <a:r>
              <a:rPr lang="en-US" sz="2400" dirty="0" err="1"/>
              <a:t>rbf</a:t>
            </a:r>
            <a:r>
              <a:rPr lang="en-US" sz="2400" dirty="0"/>
              <a:t> kernel again. It is the Gaussian </a:t>
            </a:r>
            <a:r>
              <a:rPr lang="en-US" sz="2400" dirty="0">
                <a:sym typeface="Wingdings" panose="05000000000000000000" pitchFamily="2" charset="2"/>
              </a:rPr>
              <a:t> with gamma = </a:t>
            </a:r>
            <a:r>
              <a:rPr lang="en-US" sz="2400" dirty="0"/>
              <a:t>1/(2σ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2B6E3010-7941-F108-BC86-478ED74FA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73" y="1333127"/>
            <a:ext cx="3679842" cy="1668556"/>
          </a:xfrm>
          <a:prstGeom prst="rect">
            <a:avLst/>
          </a:prstGeom>
        </p:spPr>
      </p:pic>
      <p:pic>
        <p:nvPicPr>
          <p:cNvPr id="6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23D9C8D2-6EB0-77C0-29F0-609622F3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70" y="4981904"/>
            <a:ext cx="3113749" cy="10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10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3DAA-A7FF-C89C-7D6C-4250C9D1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How do we Prove that the </a:t>
            </a:r>
            <a:r>
              <a:rPr lang="en-US" dirty="0" err="1"/>
              <a:t>rbf</a:t>
            </a:r>
            <a:r>
              <a:rPr lang="en-US" dirty="0"/>
              <a:t> Kernel is actually a dot product?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64F9-B9E2-8CC6-41E7-E68963A3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use sums of polynomial kernels with r = 0 and d from 0 to infinity and we will also need the Taylor Series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Yikes!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Don't worry – its not that bad!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843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6E4F-C8F3-22AC-A6B7-A7A78F1B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Polynomial Kernels with r = 0 and d from 0 to infinity    (ab)</a:t>
            </a:r>
            <a:r>
              <a:rPr lang="en-US" baseline="30000" dirty="0"/>
              <a:t>d  </a:t>
            </a:r>
            <a:r>
              <a:rPr lang="en-US" dirty="0"/>
              <a:t>Note: We will do this in 1D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CE6DB-7EFD-DC74-4555-C410ABA4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6" y="1876926"/>
            <a:ext cx="11357810" cy="48006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sz="2800" dirty="0"/>
              <a:t>Using the polynomial kernel, with r = 0, setting d to any value does not change the dimension. (Check this on your own)</a:t>
            </a:r>
          </a:p>
          <a:p>
            <a:pPr marL="0" indent="0">
              <a:buNone/>
            </a:pPr>
            <a:r>
              <a:rPr lang="en-US" sz="2800" dirty="0"/>
              <a:t>But!!</a:t>
            </a:r>
          </a:p>
          <a:p>
            <a:pPr marL="0" indent="0">
              <a:buNone/>
            </a:pPr>
            <a:r>
              <a:rPr lang="en-US" sz="2800" dirty="0"/>
              <a:t>What if we </a:t>
            </a:r>
            <a:r>
              <a:rPr lang="en-US" sz="2800" u="sng" dirty="0"/>
              <a:t>ADD</a:t>
            </a:r>
            <a:r>
              <a:rPr lang="en-US" sz="2800" dirty="0"/>
              <a:t> polynomial kernels together.....</a:t>
            </a:r>
          </a:p>
          <a:p>
            <a:r>
              <a:rPr lang="en-US" sz="2800" dirty="0"/>
              <a:t>Suppose we have two 1D points, a, and b.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/>
              <a:t>Example 1:  </a:t>
            </a:r>
            <a:r>
              <a:rPr lang="en-US" dirty="0"/>
              <a:t>(in 1D) Let’s add a poly kernel with r = 0 and d=1 to a poly kernel with r = 0 and d = 2....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(ab)</a:t>
            </a:r>
            <a:r>
              <a:rPr lang="en-US" sz="2800" baseline="30000" dirty="0"/>
              <a:t>1  </a:t>
            </a:r>
            <a:r>
              <a:rPr lang="en-US" sz="2800" dirty="0"/>
              <a:t>+ (ab)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ab + a</a:t>
            </a:r>
            <a:r>
              <a:rPr lang="en-US" sz="2800" baseline="30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b</a:t>
            </a:r>
            <a:r>
              <a:rPr lang="en-US" sz="2800" baseline="30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       [   a      a</a:t>
            </a:r>
            <a:r>
              <a:rPr lang="en-US" sz="2800" baseline="30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]    dot   [b     b</a:t>
            </a:r>
            <a:r>
              <a:rPr lang="en-US" sz="2800" baseline="30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 ]                   OK – this works.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5965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A809-72FF-53E0-055B-6087128E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add 6 polynomial kernels together (all r = 0 and d from 1 to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72562-1D83-ABC3-E4EE-3EE4A157B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will stick to 1D for simplicity, but this process works for any dimension.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(ab)</a:t>
            </a:r>
            <a:r>
              <a:rPr lang="en-US" baseline="30000" dirty="0"/>
              <a:t>1</a:t>
            </a:r>
            <a:r>
              <a:rPr lang="en-US" dirty="0"/>
              <a:t> + (ab)</a:t>
            </a:r>
            <a:r>
              <a:rPr lang="en-US" baseline="30000" dirty="0"/>
              <a:t>2</a:t>
            </a:r>
            <a:r>
              <a:rPr lang="en-US" dirty="0"/>
              <a:t> + (ab)</a:t>
            </a:r>
            <a:r>
              <a:rPr lang="en-US" baseline="30000" dirty="0"/>
              <a:t>3</a:t>
            </a:r>
            <a:r>
              <a:rPr lang="en-US" dirty="0"/>
              <a:t> + (ab)</a:t>
            </a:r>
            <a:r>
              <a:rPr lang="en-US" baseline="30000" dirty="0"/>
              <a:t>4</a:t>
            </a:r>
            <a:r>
              <a:rPr lang="en-US" dirty="0"/>
              <a:t> + (ab)</a:t>
            </a:r>
            <a:r>
              <a:rPr lang="en-US" baseline="30000" dirty="0"/>
              <a:t>5</a:t>
            </a:r>
            <a:r>
              <a:rPr lang="en-US" dirty="0"/>
              <a:t> + (ab)</a:t>
            </a:r>
            <a:r>
              <a:rPr lang="en-US" baseline="30000" dirty="0"/>
              <a:t>6</a:t>
            </a:r>
            <a:r>
              <a:rPr lang="en-US" dirty="0"/>
              <a:t>  = </a:t>
            </a:r>
          </a:p>
          <a:p>
            <a:pPr marL="0" indent="0">
              <a:buNone/>
            </a:pPr>
            <a:r>
              <a:rPr lang="en-US" dirty="0"/>
              <a:t>ab + a</a:t>
            </a:r>
            <a:r>
              <a:rPr lang="en-US" baseline="30000" dirty="0"/>
              <a:t> 2</a:t>
            </a:r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30000" dirty="0"/>
              <a:t> 3</a:t>
            </a:r>
            <a:r>
              <a:rPr lang="en-US" dirty="0"/>
              <a:t>b</a:t>
            </a:r>
            <a:r>
              <a:rPr lang="en-US" baseline="30000" dirty="0"/>
              <a:t>3</a:t>
            </a:r>
            <a:r>
              <a:rPr lang="en-US" dirty="0"/>
              <a:t> + a</a:t>
            </a:r>
            <a:r>
              <a:rPr lang="en-US" baseline="30000" dirty="0"/>
              <a:t>4</a:t>
            </a:r>
            <a:r>
              <a:rPr lang="en-US" dirty="0"/>
              <a:t>b</a:t>
            </a:r>
            <a:r>
              <a:rPr lang="en-US" baseline="30000" dirty="0"/>
              <a:t>4</a:t>
            </a:r>
            <a:r>
              <a:rPr lang="en-US" dirty="0"/>
              <a:t> + a</a:t>
            </a:r>
            <a:r>
              <a:rPr lang="en-US" baseline="30000" dirty="0"/>
              <a:t>5</a:t>
            </a:r>
            <a:r>
              <a:rPr lang="en-US" dirty="0"/>
              <a:t>b</a:t>
            </a:r>
            <a:r>
              <a:rPr lang="en-US" baseline="30000" dirty="0"/>
              <a:t>5</a:t>
            </a:r>
            <a:r>
              <a:rPr lang="en-US" dirty="0"/>
              <a:t> + a</a:t>
            </a:r>
            <a:r>
              <a:rPr lang="en-US" baseline="30000" dirty="0"/>
              <a:t>6</a:t>
            </a:r>
            <a:r>
              <a:rPr lang="en-US" dirty="0"/>
              <a:t>b</a:t>
            </a:r>
            <a:r>
              <a:rPr lang="en-US" baseline="30000" dirty="0"/>
              <a:t>6   </a:t>
            </a:r>
            <a:r>
              <a:rPr lang="en-US" dirty="0"/>
              <a:t>as a dot product we have: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[a , a</a:t>
            </a:r>
            <a:r>
              <a:rPr lang="en-US" b="1" baseline="30000" dirty="0"/>
              <a:t> 2</a:t>
            </a:r>
            <a:r>
              <a:rPr lang="en-US" b="1" dirty="0"/>
              <a:t> , a</a:t>
            </a:r>
            <a:r>
              <a:rPr lang="en-US" b="1" baseline="30000" dirty="0"/>
              <a:t> 3</a:t>
            </a:r>
            <a:r>
              <a:rPr lang="en-US" b="1" dirty="0"/>
              <a:t> , a</a:t>
            </a:r>
            <a:r>
              <a:rPr lang="en-US" b="1" baseline="30000" dirty="0"/>
              <a:t>4</a:t>
            </a:r>
            <a:r>
              <a:rPr lang="en-US" b="1" dirty="0"/>
              <a:t> , a</a:t>
            </a:r>
            <a:r>
              <a:rPr lang="en-US" b="1" baseline="30000" dirty="0"/>
              <a:t>5</a:t>
            </a:r>
            <a:r>
              <a:rPr lang="en-US" b="1" dirty="0"/>
              <a:t>, a</a:t>
            </a:r>
            <a:r>
              <a:rPr lang="en-US" b="1" baseline="30000" dirty="0"/>
              <a:t>6 </a:t>
            </a:r>
            <a:r>
              <a:rPr lang="en-US" b="1" dirty="0"/>
              <a:t>] dot [b , b</a:t>
            </a:r>
            <a:r>
              <a:rPr lang="en-US" b="1" baseline="30000" dirty="0"/>
              <a:t>2</a:t>
            </a:r>
            <a:r>
              <a:rPr lang="en-US" b="1" dirty="0"/>
              <a:t> , b</a:t>
            </a:r>
            <a:r>
              <a:rPr lang="en-US" b="1" baseline="30000" dirty="0"/>
              <a:t>3</a:t>
            </a:r>
            <a:r>
              <a:rPr lang="en-US" b="1" dirty="0"/>
              <a:t> , b</a:t>
            </a:r>
            <a:r>
              <a:rPr lang="en-US" b="1" baseline="30000" dirty="0"/>
              <a:t>4</a:t>
            </a:r>
            <a:r>
              <a:rPr lang="en-US" b="1" dirty="0"/>
              <a:t> , b</a:t>
            </a:r>
            <a:r>
              <a:rPr lang="en-US" b="1" baseline="30000" dirty="0"/>
              <a:t>5</a:t>
            </a:r>
            <a:r>
              <a:rPr lang="en-US" b="1" dirty="0"/>
              <a:t> , b</a:t>
            </a:r>
            <a:r>
              <a:rPr lang="en-US" b="1" baseline="30000" dirty="0"/>
              <a:t>6 </a:t>
            </a:r>
            <a:r>
              <a:rPr lang="en-US" b="1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Pretty simple! and you can confirm by hand that (ab)</a:t>
            </a:r>
            <a:r>
              <a:rPr lang="en-US" baseline="30000" dirty="0"/>
              <a:t>1</a:t>
            </a:r>
            <a:r>
              <a:rPr lang="en-US" dirty="0"/>
              <a:t> + (ab)</a:t>
            </a:r>
            <a:r>
              <a:rPr lang="en-US" baseline="30000" dirty="0"/>
              <a:t>2</a:t>
            </a:r>
            <a:r>
              <a:rPr lang="en-US" dirty="0"/>
              <a:t> + (ab)</a:t>
            </a:r>
            <a:r>
              <a:rPr lang="en-US" baseline="30000" dirty="0"/>
              <a:t>3</a:t>
            </a:r>
            <a:r>
              <a:rPr lang="en-US" dirty="0"/>
              <a:t> + (ab)</a:t>
            </a:r>
            <a:r>
              <a:rPr lang="en-US" baseline="30000" dirty="0"/>
              <a:t>4</a:t>
            </a:r>
            <a:r>
              <a:rPr lang="en-US" dirty="0"/>
              <a:t> + (ab)</a:t>
            </a:r>
            <a:r>
              <a:rPr lang="en-US" baseline="30000" dirty="0"/>
              <a:t>5</a:t>
            </a:r>
            <a:r>
              <a:rPr lang="en-US" dirty="0"/>
              <a:t> + (ab)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will give you the same results as</a:t>
            </a:r>
            <a:r>
              <a:rPr lang="en-US" baseline="30000" dirty="0"/>
              <a:t> </a:t>
            </a:r>
          </a:p>
          <a:p>
            <a:pPr marL="0" indent="0">
              <a:buNone/>
            </a:pPr>
            <a:r>
              <a:rPr lang="en-US" dirty="0"/>
              <a:t>[a , a</a:t>
            </a:r>
            <a:r>
              <a:rPr lang="en-US" baseline="30000" dirty="0"/>
              <a:t> 2</a:t>
            </a:r>
            <a:r>
              <a:rPr lang="en-US" dirty="0"/>
              <a:t> , a</a:t>
            </a:r>
            <a:r>
              <a:rPr lang="en-US" baseline="30000" dirty="0"/>
              <a:t> 3</a:t>
            </a:r>
            <a:r>
              <a:rPr lang="en-US" dirty="0"/>
              <a:t> , a</a:t>
            </a:r>
            <a:r>
              <a:rPr lang="en-US" baseline="30000" dirty="0"/>
              <a:t>4</a:t>
            </a:r>
            <a:r>
              <a:rPr lang="en-US" dirty="0"/>
              <a:t> , a</a:t>
            </a:r>
            <a:r>
              <a:rPr lang="en-US" baseline="30000" dirty="0"/>
              <a:t>5</a:t>
            </a:r>
            <a:r>
              <a:rPr lang="en-US" dirty="0"/>
              <a:t>, a</a:t>
            </a:r>
            <a:r>
              <a:rPr lang="en-US" baseline="30000" dirty="0"/>
              <a:t>6 </a:t>
            </a:r>
            <a:r>
              <a:rPr lang="en-US" dirty="0"/>
              <a:t>] dot [b , b</a:t>
            </a:r>
            <a:r>
              <a:rPr lang="en-US" baseline="30000" dirty="0"/>
              <a:t>2</a:t>
            </a:r>
            <a:r>
              <a:rPr lang="en-US" dirty="0"/>
              <a:t> , b</a:t>
            </a:r>
            <a:r>
              <a:rPr lang="en-US" baseline="30000" dirty="0"/>
              <a:t>3</a:t>
            </a:r>
            <a:r>
              <a:rPr lang="en-US" dirty="0"/>
              <a:t> , b</a:t>
            </a:r>
            <a:r>
              <a:rPr lang="en-US" baseline="30000" dirty="0"/>
              <a:t>4</a:t>
            </a:r>
            <a:r>
              <a:rPr lang="en-US" dirty="0"/>
              <a:t> , b</a:t>
            </a:r>
            <a:r>
              <a:rPr lang="en-US" baseline="30000" dirty="0"/>
              <a:t>5</a:t>
            </a:r>
            <a:r>
              <a:rPr lang="en-US" dirty="0"/>
              <a:t> , b</a:t>
            </a:r>
            <a:r>
              <a:rPr lang="en-US" baseline="30000" dirty="0"/>
              <a:t>6 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9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0177-DF32-8B8D-F561-3F9C0C38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4763-7CE8-6D8E-8EC2-216AA2FAC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suggested (proof by induction on your own time if you wish)  that the sum of ANY NUMBER of polynomial kernels (with r = 0) and for d from 0 to whatever can be </a:t>
            </a:r>
            <a:r>
              <a:rPr lang="en-US" b="1" dirty="0"/>
              <a:t>written as a dot product. </a:t>
            </a:r>
          </a:p>
          <a:p>
            <a:pPr marL="0" indent="0">
              <a:buNone/>
            </a:pPr>
            <a:r>
              <a:rPr lang="en-US" dirty="0"/>
              <a:t>(ab)</a:t>
            </a:r>
            <a:r>
              <a:rPr lang="en-US" baseline="30000" dirty="0"/>
              <a:t>1</a:t>
            </a:r>
            <a:r>
              <a:rPr lang="en-US" dirty="0"/>
              <a:t> + (ab)</a:t>
            </a:r>
            <a:r>
              <a:rPr lang="en-US" baseline="30000" dirty="0"/>
              <a:t>2</a:t>
            </a:r>
            <a:r>
              <a:rPr lang="en-US" dirty="0"/>
              <a:t> + (ab)</a:t>
            </a:r>
            <a:r>
              <a:rPr lang="en-US" baseline="30000" dirty="0"/>
              <a:t>3</a:t>
            </a:r>
            <a:r>
              <a:rPr lang="en-US" dirty="0"/>
              <a:t> + (ab)</a:t>
            </a:r>
            <a:r>
              <a:rPr lang="en-US" baseline="30000" dirty="0"/>
              <a:t>4</a:t>
            </a:r>
            <a:r>
              <a:rPr lang="en-US" dirty="0"/>
              <a:t> + (ab)</a:t>
            </a:r>
            <a:r>
              <a:rPr lang="en-US" baseline="30000" dirty="0"/>
              <a:t>5</a:t>
            </a:r>
            <a:r>
              <a:rPr lang="en-US" dirty="0"/>
              <a:t> + (ab)</a:t>
            </a:r>
            <a:r>
              <a:rPr lang="en-US" baseline="30000" dirty="0"/>
              <a:t>6</a:t>
            </a:r>
            <a:r>
              <a:rPr lang="en-US" dirty="0"/>
              <a:t>  = </a:t>
            </a:r>
          </a:p>
          <a:p>
            <a:pPr marL="0" indent="0">
              <a:buNone/>
            </a:pPr>
            <a:r>
              <a:rPr lang="en-US" dirty="0"/>
              <a:t>ab + a</a:t>
            </a:r>
            <a:r>
              <a:rPr lang="en-US" baseline="30000" dirty="0"/>
              <a:t> 2</a:t>
            </a:r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30000" dirty="0"/>
              <a:t> 3</a:t>
            </a:r>
            <a:r>
              <a:rPr lang="en-US" dirty="0"/>
              <a:t>b</a:t>
            </a:r>
            <a:r>
              <a:rPr lang="en-US" baseline="30000" dirty="0"/>
              <a:t>3</a:t>
            </a:r>
            <a:r>
              <a:rPr lang="en-US" dirty="0"/>
              <a:t> + a</a:t>
            </a:r>
            <a:r>
              <a:rPr lang="en-US" baseline="30000" dirty="0"/>
              <a:t>4</a:t>
            </a:r>
            <a:r>
              <a:rPr lang="en-US" dirty="0"/>
              <a:t>b</a:t>
            </a:r>
            <a:r>
              <a:rPr lang="en-US" baseline="30000" dirty="0"/>
              <a:t>4</a:t>
            </a:r>
            <a:r>
              <a:rPr lang="en-US" dirty="0"/>
              <a:t> + a</a:t>
            </a:r>
            <a:r>
              <a:rPr lang="en-US" baseline="30000" dirty="0"/>
              <a:t>5</a:t>
            </a:r>
            <a:r>
              <a:rPr lang="en-US" dirty="0"/>
              <a:t>b</a:t>
            </a:r>
            <a:r>
              <a:rPr lang="en-US" baseline="30000" dirty="0"/>
              <a:t>5</a:t>
            </a:r>
            <a:r>
              <a:rPr lang="en-US" dirty="0"/>
              <a:t> + a</a:t>
            </a:r>
            <a:r>
              <a:rPr lang="en-US" baseline="30000" dirty="0"/>
              <a:t>6</a:t>
            </a:r>
            <a:r>
              <a:rPr lang="en-US" dirty="0"/>
              <a:t>b</a:t>
            </a:r>
            <a:r>
              <a:rPr lang="en-US" baseline="30000" dirty="0"/>
              <a:t>6   </a:t>
            </a:r>
            <a:r>
              <a:rPr lang="en-US" dirty="0"/>
              <a:t>as a dot product we have: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[a , a</a:t>
            </a:r>
            <a:r>
              <a:rPr lang="en-US" b="1" baseline="30000" dirty="0"/>
              <a:t> 2</a:t>
            </a:r>
            <a:r>
              <a:rPr lang="en-US" b="1" dirty="0"/>
              <a:t> , a</a:t>
            </a:r>
            <a:r>
              <a:rPr lang="en-US" b="1" baseline="30000" dirty="0"/>
              <a:t> 3</a:t>
            </a:r>
            <a:r>
              <a:rPr lang="en-US" b="1" dirty="0"/>
              <a:t> , a</a:t>
            </a:r>
            <a:r>
              <a:rPr lang="en-US" b="1" baseline="30000" dirty="0"/>
              <a:t>4</a:t>
            </a:r>
            <a:r>
              <a:rPr lang="en-US" b="1" dirty="0"/>
              <a:t> , a</a:t>
            </a:r>
            <a:r>
              <a:rPr lang="en-US" b="1" baseline="30000" dirty="0"/>
              <a:t>5</a:t>
            </a:r>
            <a:r>
              <a:rPr lang="en-US" b="1" dirty="0"/>
              <a:t>, a</a:t>
            </a:r>
            <a:r>
              <a:rPr lang="en-US" b="1" baseline="30000" dirty="0"/>
              <a:t>6 </a:t>
            </a:r>
            <a:r>
              <a:rPr lang="en-US" b="1" dirty="0"/>
              <a:t>] dot [b , b</a:t>
            </a:r>
            <a:r>
              <a:rPr lang="en-US" b="1" baseline="30000" dirty="0"/>
              <a:t>2</a:t>
            </a:r>
            <a:r>
              <a:rPr lang="en-US" b="1" dirty="0"/>
              <a:t> , b</a:t>
            </a:r>
            <a:r>
              <a:rPr lang="en-US" b="1" baseline="30000" dirty="0"/>
              <a:t>3</a:t>
            </a:r>
            <a:r>
              <a:rPr lang="en-US" b="1" dirty="0"/>
              <a:t> , b</a:t>
            </a:r>
            <a:r>
              <a:rPr lang="en-US" b="1" baseline="30000" dirty="0"/>
              <a:t>4</a:t>
            </a:r>
            <a:r>
              <a:rPr lang="en-US" b="1" dirty="0"/>
              <a:t> , b</a:t>
            </a:r>
            <a:r>
              <a:rPr lang="en-US" b="1" baseline="30000" dirty="0"/>
              <a:t>5</a:t>
            </a:r>
            <a:r>
              <a:rPr lang="en-US" b="1" dirty="0"/>
              <a:t> , b</a:t>
            </a:r>
            <a:r>
              <a:rPr lang="en-US" b="1" baseline="30000" dirty="0"/>
              <a:t>6 </a:t>
            </a:r>
            <a:r>
              <a:rPr lang="en-US" b="1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This is going to matter!</a:t>
            </a:r>
          </a:p>
        </p:txBody>
      </p:sp>
    </p:spTree>
    <p:extLst>
      <p:ext uri="{BB962C8B-B14F-4D97-AF65-F5344CB8AC3E}">
        <p14:creationId xmlns:p14="http://schemas.microsoft.com/office/powerpoint/2010/main" val="31434412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2F97-4132-53F6-4D65-EA220B2E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 you to </a:t>
            </a:r>
            <a:r>
              <a:rPr lang="en-US" dirty="0" err="1"/>
              <a:t>StatQuest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01C3-8A54-9869-72CE-11DAF1641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Several fancy slides coming up were borrowed from </a:t>
            </a:r>
            <a:r>
              <a:rPr lang="en-US" dirty="0" err="1"/>
              <a:t>StatQuest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They are pretty and have saved me time!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575357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8F25-2058-A364-687C-396170F9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798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Next, Recall the </a:t>
            </a:r>
            <a:r>
              <a:rPr lang="en-US" sz="3600" b="1" dirty="0"/>
              <a:t>Taylor Series </a:t>
            </a:r>
            <a:r>
              <a:rPr lang="en-US" sz="3600" dirty="0"/>
              <a:t> and use it to expand e</a:t>
            </a:r>
            <a:r>
              <a:rPr lang="en-US" sz="3600" baseline="30000" dirty="0"/>
              <a:t>x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F8177A-967E-B1DA-0822-CD1C579D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1775"/>
            <a:ext cx="10058400" cy="435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Recall the </a:t>
            </a:r>
            <a:r>
              <a:rPr lang="en-US" sz="2400" b="1" dirty="0"/>
              <a:t>general Taylor </a:t>
            </a:r>
            <a:r>
              <a:rPr lang="en-US" sz="2400" dirty="0"/>
              <a:t>and the </a:t>
            </a:r>
            <a:r>
              <a:rPr lang="en-US" sz="2400" b="1" dirty="0"/>
              <a:t>Taylor for any e</a:t>
            </a:r>
            <a:r>
              <a:rPr lang="en-US" sz="2400" b="1" baseline="30000" dirty="0"/>
              <a:t>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9071DE-4146-3D83-5854-2E883BA2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97659"/>
            <a:ext cx="9541120" cy="969317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7F2D614B-9F71-9494-9F5C-DDE52D45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60" y="4459277"/>
            <a:ext cx="7292340" cy="11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430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5901-C308-8FC0-FFE3-11456733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OK  - </a:t>
            </a:r>
            <a:r>
              <a:rPr lang="en-US" sz="3200" b="1" dirty="0"/>
              <a:t>Where are we going with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77F1-787B-E805-2FD6-0B84A69F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529896"/>
          </a:xfrm>
        </p:spPr>
        <p:txBody>
          <a:bodyPr>
            <a:normAutofit/>
          </a:bodyPr>
          <a:lstStyle/>
          <a:p>
            <a:r>
              <a:rPr lang="en-US" sz="2800" dirty="0"/>
              <a:t>Let’s look back at the radial basis kernel: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6E920B-9168-DF8C-2EC7-8CB17B2C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852" y="2011720"/>
            <a:ext cx="3062173" cy="1053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5F6FB-FED4-B38E-12E9-4115AE309A03}"/>
              </a:ext>
            </a:extLst>
          </p:cNvPr>
          <p:cNvSpPr txBox="1"/>
          <p:nvPr/>
        </p:nvSpPr>
        <p:spPr>
          <a:xfrm>
            <a:off x="263058" y="3270006"/>
            <a:ext cx="1016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Next, using any two points, a and b and a gamma of 1/2, we have:</a:t>
            </a:r>
          </a:p>
        </p:txBody>
      </p:sp>
      <p:pic>
        <p:nvPicPr>
          <p:cNvPr id="7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74BC6A20-8177-59E0-21E2-96DE0B20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014" y="3772274"/>
            <a:ext cx="7988031" cy="1181729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3764CCA3-0E40-7913-1487-92384770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774" y="5035124"/>
            <a:ext cx="7799954" cy="105305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55D2ADD-5B28-81F9-CDF8-460F49512726}"/>
              </a:ext>
            </a:extLst>
          </p:cNvPr>
          <p:cNvSpPr/>
          <p:nvPr/>
        </p:nvSpPr>
        <p:spPr>
          <a:xfrm>
            <a:off x="1755228" y="5202621"/>
            <a:ext cx="1723696" cy="809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66562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9A2D621E-C7C3-BC92-7507-5AF6DA912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13" y="643467"/>
            <a:ext cx="8222974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25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A7CD-EB11-E0B5-D1E3-58DD8390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– but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B8A8D-B237-2551-5EDB-3C04A1BBF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 that for a function to be a </a:t>
            </a:r>
            <a:r>
              <a:rPr lang="en-US" b="1" dirty="0"/>
              <a:t>Kernel</a:t>
            </a:r>
            <a:r>
              <a:rPr lang="en-US" dirty="0"/>
              <a:t>, we need to be able to write it as a </a:t>
            </a:r>
            <a:r>
              <a:rPr lang="en-US" b="1" dirty="0"/>
              <a:t>dot product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Right now,                                        is not written as a dot product.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– if we use the Taylor Series to expand </a:t>
            </a:r>
            <a:r>
              <a:rPr lang="en-US" dirty="0" err="1"/>
              <a:t>e</a:t>
            </a:r>
            <a:r>
              <a:rPr lang="en-US" baseline="30000" dirty="0" err="1"/>
              <a:t>ab</a:t>
            </a:r>
            <a:r>
              <a:rPr lang="en-US" dirty="0"/>
              <a:t> AND we use what we know about sums of polynomial kernels, we can make it into a dot product!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First – let’s expand </a:t>
            </a:r>
            <a:r>
              <a:rPr lang="en-US" dirty="0" err="1">
                <a:highlight>
                  <a:srgbClr val="FFFF00"/>
                </a:highlight>
              </a:rPr>
              <a:t>e</a:t>
            </a:r>
            <a:r>
              <a:rPr lang="en-US" baseline="30000" dirty="0" err="1">
                <a:highlight>
                  <a:srgbClr val="FFFF00"/>
                </a:highlight>
              </a:rPr>
              <a:t>ab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9C659C9-F7BC-0129-C42D-15D1E4286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07"/>
          <a:stretch/>
        </p:blipFill>
        <p:spPr>
          <a:xfrm>
            <a:off x="2725270" y="2793948"/>
            <a:ext cx="2815234" cy="10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94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F928-085B-D396-8FDC-95227695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for e</a:t>
            </a:r>
            <a:r>
              <a:rPr lang="en-US" baseline="30000" dirty="0"/>
              <a:t>x</a:t>
            </a:r>
            <a:r>
              <a:rPr lang="en-US" dirty="0"/>
              <a:t> when x is ab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3F6ACF5-4C4E-18E6-3347-218496A0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424" y="2108200"/>
            <a:ext cx="10360674" cy="4463197"/>
          </a:xfrm>
        </p:spPr>
      </p:pic>
    </p:spTree>
    <p:extLst>
      <p:ext uri="{BB962C8B-B14F-4D97-AF65-F5344CB8AC3E}">
        <p14:creationId xmlns:p14="http://schemas.microsoft.com/office/powerpoint/2010/main" val="12280540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1BEA-37D0-CF51-95F4-8C14B8C5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look like?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DC53376-A4D0-DCB4-82C6-4044C2550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16" r="27612"/>
          <a:stretch/>
        </p:blipFill>
        <p:spPr>
          <a:xfrm>
            <a:off x="735725" y="2890345"/>
            <a:ext cx="8972561" cy="15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133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F365-4DA9-696F-E2B6-2575B5DA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8" y="591403"/>
            <a:ext cx="11021148" cy="1450757"/>
          </a:xfrm>
        </p:spPr>
        <p:txBody>
          <a:bodyPr>
            <a:normAutofit/>
          </a:bodyPr>
          <a:lstStyle/>
          <a:p>
            <a:r>
              <a:rPr lang="en-US" dirty="0"/>
              <a:t>The Infinite Sum of Polynomial Kernels with r=0 and d going from 0 to infinity is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68712BC-AF86-4449-A50E-63588A039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06"/>
          <a:stretch/>
        </p:blipFill>
        <p:spPr>
          <a:xfrm>
            <a:off x="946892" y="2465283"/>
            <a:ext cx="6105549" cy="96371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74F0DC-A0BE-4CBF-CC39-BF7D2EEE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169" y="3656154"/>
            <a:ext cx="7987417" cy="9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105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4483-B573-3D41-59A2-70811A42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4" y="245970"/>
            <a:ext cx="8856017" cy="1450757"/>
          </a:xfrm>
        </p:spPr>
        <p:txBody>
          <a:bodyPr>
            <a:normAutofit/>
          </a:bodyPr>
          <a:lstStyle/>
          <a:p>
            <a:r>
              <a:rPr lang="en-US" dirty="0"/>
              <a:t>So – the </a:t>
            </a:r>
            <a:r>
              <a:rPr lang="en-US" dirty="0" err="1"/>
              <a:t>rbf</a:t>
            </a:r>
            <a:r>
              <a:rPr lang="en-US" dirty="0"/>
              <a:t> can be represented as a dot product and so is a Kernel!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12947B-2964-9DED-FE8B-B1793A013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310" y="3082290"/>
            <a:ext cx="8580120" cy="693420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109D3B0-3E0D-350F-92DA-B83A2D39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84" y="3871373"/>
            <a:ext cx="10058400" cy="2839532"/>
          </a:xfrm>
          <a:prstGeom prst="rect">
            <a:avLst/>
          </a:prstGeom>
        </p:spPr>
      </p:pic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68CC983-97D0-38C7-2B98-64F51FE8CF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34" t="75350" r="32249" b="7525"/>
          <a:stretch/>
        </p:blipFill>
        <p:spPr>
          <a:xfrm>
            <a:off x="430924" y="1915061"/>
            <a:ext cx="7315200" cy="91440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CD8F54A-900B-6131-87F8-37D4B840E842}"/>
              </a:ext>
            </a:extLst>
          </p:cNvPr>
          <p:cNvSpPr/>
          <p:nvPr/>
        </p:nvSpPr>
        <p:spPr>
          <a:xfrm>
            <a:off x="8376745" y="2217683"/>
            <a:ext cx="1103586" cy="56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1D6BB2F-1206-5A96-347E-71EF6DE254D3}"/>
              </a:ext>
            </a:extLst>
          </p:cNvPr>
          <p:cNvSpPr/>
          <p:nvPr/>
        </p:nvSpPr>
        <p:spPr>
          <a:xfrm>
            <a:off x="942724" y="5010345"/>
            <a:ext cx="1103586" cy="56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124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EC96-AA1F-C8CA-6086-9A5436EE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– distribute the correct constants into the dot product. We have this so far....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67C9-D635-465F-0CAC-449525AD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3749667"/>
            <a:ext cx="10582835" cy="20457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 ^ (-1/2(a^2 + b^2))  =&gt; e^ (-1/2a^2)  e^(-1/2b^2)</a:t>
            </a:r>
          </a:p>
          <a:p>
            <a:pPr marL="0" indent="0">
              <a:buNone/>
            </a:pPr>
            <a:r>
              <a:rPr lang="en-US" dirty="0"/>
              <a:t>Call e^ (-1/2a^2)   “A”</a:t>
            </a:r>
          </a:p>
          <a:p>
            <a:pPr marL="0" indent="0">
              <a:buNone/>
            </a:pPr>
            <a:r>
              <a:rPr lang="en-US" dirty="0"/>
              <a:t>Call e^(-1/2b^2)    “B”</a:t>
            </a:r>
          </a:p>
          <a:p>
            <a:pPr marL="0" indent="0">
              <a:buNone/>
            </a:pPr>
            <a:r>
              <a:rPr lang="en-US" dirty="0"/>
              <a:t>then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2459101-0F6B-A6FE-418A-D8BEFE84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71" y="1270228"/>
            <a:ext cx="9200028" cy="2597210"/>
          </a:xfrm>
          <a:prstGeom prst="rect">
            <a:avLst/>
          </a:prstGeom>
        </p:spPr>
      </p:pic>
      <p:pic>
        <p:nvPicPr>
          <p:cNvPr id="7" name="Picture 6" descr="A picture containing text, clock, watch, gauge&#10;&#10;Description automatically generated">
            <a:extLst>
              <a:ext uri="{FF2B5EF4-FFF2-40B4-BE49-F238E27FC236}">
                <a16:creationId xmlns:a16="http://schemas.microsoft.com/office/drawing/2014/main" id="{37566867-076C-EF29-3FC7-AC5BED2B5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19" y="5587772"/>
            <a:ext cx="871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8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7EC6-DE7E-4BBC-9F8C-099507DA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did it! We showed that the </a:t>
            </a:r>
            <a:r>
              <a:rPr lang="en-US" dirty="0" err="1"/>
              <a:t>rbf</a:t>
            </a:r>
            <a:r>
              <a:rPr lang="en-US" dirty="0"/>
              <a:t> function is a </a:t>
            </a:r>
            <a:r>
              <a:rPr lang="en-US" b="1" dirty="0"/>
              <a:t>kernel</a:t>
            </a:r>
            <a:r>
              <a:rPr lang="en-US" dirty="0"/>
              <a:t> because it does present a dot product.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867E-DC65-14C4-AEE8-0B364C814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the next step – we can use the </a:t>
            </a:r>
            <a:r>
              <a:rPr lang="en-US" dirty="0" err="1"/>
              <a:t>rbf</a:t>
            </a:r>
            <a:r>
              <a:rPr lang="en-US" dirty="0"/>
              <a:t> to calculate the dot product between any vectors a and b </a:t>
            </a:r>
            <a:r>
              <a:rPr lang="en-US" b="1" dirty="0"/>
              <a:t>in infinite space!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88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0FA3A59-2F09-2646-FDFC-E149B85E3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884" y="286603"/>
            <a:ext cx="10058400" cy="5942708"/>
          </a:xfrm>
        </p:spPr>
      </p:pic>
    </p:spTree>
    <p:extLst>
      <p:ext uri="{BB962C8B-B14F-4D97-AF65-F5344CB8AC3E}">
        <p14:creationId xmlns:p14="http://schemas.microsoft.com/office/powerpoint/2010/main" val="29504598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D20F7C5B-7BCF-E7E2-F776-42DAC12A7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86603"/>
            <a:ext cx="9686611" cy="6333553"/>
          </a:xfrm>
        </p:spPr>
      </p:pic>
    </p:spTree>
    <p:extLst>
      <p:ext uri="{BB962C8B-B14F-4D97-AF65-F5344CB8AC3E}">
        <p14:creationId xmlns:p14="http://schemas.microsoft.com/office/powerpoint/2010/main" val="40455370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5051AE2-7180-B6CB-0FF0-2DC192FED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703" y="572401"/>
            <a:ext cx="11060901" cy="57131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5F261E-87C4-4A66-9507-D0F82E16BC69}"/>
              </a:ext>
            </a:extLst>
          </p:cNvPr>
          <p:cNvSpPr txBox="1"/>
          <p:nvPr/>
        </p:nvSpPr>
        <p:spPr>
          <a:xfrm>
            <a:off x="2100105" y="110736"/>
            <a:ext cx="888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Three Polynomial Kernels with r = 0 and d=1, d=2, and d=3</a:t>
            </a:r>
          </a:p>
        </p:txBody>
      </p:sp>
    </p:spTree>
    <p:extLst>
      <p:ext uri="{BB962C8B-B14F-4D97-AF65-F5344CB8AC3E}">
        <p14:creationId xmlns:p14="http://schemas.microsoft.com/office/powerpoint/2010/main" val="3073452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mbox{subject to }&#10;y_i (\mathbf{w}^T \mathbf{x}_i + b) \geq 1 - \xi_i, \quad&#10;\xi_i \geq 0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403"/>
  <p:tag name="PICTUREFILESIZE" val="189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begin{cases}&#10;\mathbf{w}^T \mathbf{x}_i + b \geq 1 - \xi_i    &amp; y_i = 1\\&#10;\mathbf{w}^T \mathbf{x}_i + b \leq -1 + \xi_i    &amp; y_i = -1\\&#10;\xi_i \geq 0 &amp; \forall i&#10;\end{case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301"/>
  <p:tag name="PICTUREFILESIZE" val="281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103122</TotalTime>
  <Words>9761</Words>
  <Application>Microsoft Office PowerPoint</Application>
  <PresentationFormat>Widescreen</PresentationFormat>
  <Paragraphs>1017</Paragraphs>
  <Slides>124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5" baseType="lpstr">
      <vt:lpstr>Arial</vt:lpstr>
      <vt:lpstr>Calibri</vt:lpstr>
      <vt:lpstr>Calibri Light</vt:lpstr>
      <vt:lpstr>Courier New</vt:lpstr>
      <vt:lpstr>Garamond</vt:lpstr>
      <vt:lpstr>open sans</vt:lpstr>
      <vt:lpstr>Symbol</vt:lpstr>
      <vt:lpstr>Tahoma</vt:lpstr>
      <vt:lpstr>Times New Roman</vt:lpstr>
      <vt:lpstr>Wingdings</vt:lpstr>
      <vt:lpstr>Office Theme</vt:lpstr>
      <vt:lpstr>Support Vector Machines</vt:lpstr>
      <vt:lpstr>Further References</vt:lpstr>
      <vt:lpstr>What is an SVM?</vt:lpstr>
      <vt:lpstr> Understanding SVM (Support Vector Machine)</vt:lpstr>
      <vt:lpstr>Different Books and Sites “View” of SVMs</vt:lpstr>
      <vt:lpstr>SVMs</vt:lpstr>
      <vt:lpstr>Dual Representation</vt:lpstr>
      <vt:lpstr>PowerPoint Presentation</vt:lpstr>
      <vt:lpstr>PowerPoint Presentation</vt:lpstr>
      <vt:lpstr>PowerPoint Presentation</vt:lpstr>
      <vt:lpstr>Kernels</vt:lpstr>
      <vt:lpstr>Understanding SVMs (and SVM Math)</vt:lpstr>
      <vt:lpstr>The Story Behind SVMs – in Steps</vt:lpstr>
      <vt:lpstr>Thinking About the Problem</vt:lpstr>
      <vt:lpstr>What if</vt:lpstr>
      <vt:lpstr>PowerPoint Presentation</vt:lpstr>
      <vt:lpstr>Defining the Initial Simple Case</vt:lpstr>
      <vt:lpstr>Math Review and Concepts Needed</vt:lpstr>
      <vt:lpstr>Math Review and Concepts Needed</vt:lpstr>
      <vt:lpstr>Writing this as ONE Equation</vt:lpstr>
      <vt:lpstr>Here is what we have so far:</vt:lpstr>
      <vt:lpstr>Here is what we have so far:</vt:lpstr>
      <vt:lpstr>PowerPoint Presentation</vt:lpstr>
      <vt:lpstr>PowerPoint Presentation</vt:lpstr>
      <vt:lpstr>Proof that w is normal  to the decision line</vt:lpstr>
      <vt:lpstr>Example 1: w and Line L</vt:lpstr>
      <vt:lpstr>w and Line L</vt:lpstr>
      <vt:lpstr>w and Line L</vt:lpstr>
      <vt:lpstr>What Do We Know So Far?</vt:lpstr>
      <vt:lpstr>PowerPoint Presentation</vt:lpstr>
      <vt:lpstr>Quick Review of the Dot Product (Projection)</vt:lpstr>
      <vt:lpstr>PowerPoint Presentation</vt:lpstr>
      <vt:lpstr>Maximizing the margin m  </vt:lpstr>
      <vt:lpstr>PowerPoint Presentation</vt:lpstr>
      <vt:lpstr>Proof of margin value</vt:lpstr>
      <vt:lpstr>Proof Cont.</vt:lpstr>
      <vt:lpstr>Proof Cont.</vt:lpstr>
      <vt:lpstr>Alternative Formula: Shortest Distance between two parallel hyperplanes</vt:lpstr>
      <vt:lpstr>Maximizing margin m  SAME AS Minimizing w </vt:lpstr>
      <vt:lpstr>Constraints</vt:lpstr>
      <vt:lpstr>Lagrange Multipliers for  Constrained Optimization</vt:lpstr>
      <vt:lpstr>What are the constraints?</vt:lpstr>
      <vt:lpstr>The SVM Problem Constraints – and Min - Max</vt:lpstr>
      <vt:lpstr>Lagrange Explained: Part 1 Definition</vt:lpstr>
      <vt:lpstr>Example 1</vt:lpstr>
      <vt:lpstr>Example 1 Cont.</vt:lpstr>
      <vt:lpstr>Constrained  Optimization</vt:lpstr>
      <vt:lpstr>The SVM Problem Constraints</vt:lpstr>
      <vt:lpstr>Multiply this out first</vt:lpstr>
      <vt:lpstr>Gradient of the Loss Function wrt w</vt:lpstr>
      <vt:lpstr>Why is d (1/2 ||w||^2) = w</vt:lpstr>
      <vt:lpstr>Extra Math Note</vt:lpstr>
      <vt:lpstr>Gradient of L wrt b</vt:lpstr>
      <vt:lpstr>Gradient of the Loss Function wrt  λ</vt:lpstr>
      <vt:lpstr>Our Derivatives (Gradient)</vt:lpstr>
      <vt:lpstr>Solving the Optimization Problem – Plug in the derivative values for w and b</vt:lpstr>
      <vt:lpstr>Further Simplification and Key Points</vt:lpstr>
      <vt:lpstr>A Second Look at the Math Here</vt:lpstr>
      <vt:lpstr>PowerPoint Presentation</vt:lpstr>
      <vt:lpstr>Pretty View</vt:lpstr>
      <vt:lpstr>PowerPoint Presentation</vt:lpstr>
      <vt:lpstr>So Far – Reminder – Our Goal is to Maximize this equation (called the Dual form)</vt:lpstr>
      <vt:lpstr>The Decision Rule in Terms of Dot Products</vt:lpstr>
      <vt:lpstr>Key Message Here</vt:lpstr>
      <vt:lpstr>One More Complication –  The Dual Problem</vt:lpstr>
      <vt:lpstr>Final Equations</vt:lpstr>
      <vt:lpstr>The dot-product Result and the Kernel</vt:lpstr>
      <vt:lpstr>Linear Separability Using only the dot Product</vt:lpstr>
      <vt:lpstr>The Kernel</vt:lpstr>
      <vt:lpstr>Polynomial Kernel (and Linear when d = 1)</vt:lpstr>
      <vt:lpstr>How the Polynomial Kernel Works</vt:lpstr>
      <vt:lpstr>SVM Kernels and Examples</vt:lpstr>
      <vt:lpstr>Polynomial Kernel: (aTb + r)^d</vt:lpstr>
      <vt:lpstr>Example 1 Polynomial Kernel, r=1/2, d=2, a and b are 1D</vt:lpstr>
      <vt:lpstr>Example 1: Let’s Check it!</vt:lpstr>
      <vt:lpstr>Recall:</vt:lpstr>
      <vt:lpstr>Example 2: Polynomial Kernel, r=1/2, d=2, a and b are 2D a is (a1, a2) and b is (b1, b2)     [recall (aTb + r)^d]</vt:lpstr>
      <vt:lpstr>Example 2: Let’s Check it!</vt:lpstr>
      <vt:lpstr>(Example 2 cont) Recall:</vt:lpstr>
      <vt:lpstr>Example3: where r=0 and d=2  [recall (aTb + r)^d]  (aTb)2  (a1b1 + a2b2) (a1b1 + a2b2) =  a12b12 + 2a1b1a2b2 + a22b22  Transformation:  any x  [x12 , sqrt(2)x1x2, x22 ] XOR exclusive OR </vt:lpstr>
      <vt:lpstr>Radial (rbf) Kernel</vt:lpstr>
      <vt:lpstr>Where does the rbf come from?</vt:lpstr>
      <vt:lpstr>Next: How do we Prove that the rbf Kernel is actually a dot product?</vt:lpstr>
      <vt:lpstr>Adding Polynomial Kernels with r = 0 and d from 0 to infinity    (ab)d  Note: We will do this in 1D</vt:lpstr>
      <vt:lpstr>Let’s add 6 polynomial kernels together (all r = 0 and d from 1 to 6)</vt:lpstr>
      <vt:lpstr>What did we learn so far?</vt:lpstr>
      <vt:lpstr>Special Thank you to StatQuest</vt:lpstr>
      <vt:lpstr>Next, Recall the Taylor Series  and use it to expand ex</vt:lpstr>
      <vt:lpstr>OK  - Where are we going with this?</vt:lpstr>
      <vt:lpstr>OK – but now what?</vt:lpstr>
      <vt:lpstr>Taylor for ex when x is ab</vt:lpstr>
      <vt:lpstr>What does this look like?</vt:lpstr>
      <vt:lpstr>The Infinite Sum of Polynomial Kernels with r=0 and d going from 0 to infinity is</vt:lpstr>
      <vt:lpstr>So – the rbf can be represented as a dot product and so is a Kernel!</vt:lpstr>
      <vt:lpstr>Next – distribute the correct constants into the dot product. We have this so far.... </vt:lpstr>
      <vt:lpstr>We did it! We showed that the rbf function is a kernel because it does present a dot product.</vt:lpstr>
      <vt:lpstr>PowerPoint Presentation</vt:lpstr>
      <vt:lpstr>PowerPoint Presentation</vt:lpstr>
      <vt:lpstr>PowerPoint Presentation</vt:lpstr>
      <vt:lpstr>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 Margin and  Python &amp; R Examples</vt:lpstr>
      <vt:lpstr>A Soft Margin Hyperplane SVM</vt:lpstr>
      <vt:lpstr>Example non-linear</vt:lpstr>
      <vt:lpstr>PowerPoint Presentation</vt:lpstr>
      <vt:lpstr>Using Python 3 scikit-learn: SVM</vt:lpstr>
      <vt:lpstr>SVM Classification with scikit-learn: Example 1</vt:lpstr>
      <vt:lpstr>Properties of SVM</vt:lpstr>
      <vt:lpstr>SVMs in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</dc:title>
  <dc:creator>Prof Ami</dc:creator>
  <cp:lastModifiedBy>Ami Gates</cp:lastModifiedBy>
  <cp:revision>202</cp:revision>
  <dcterms:created xsi:type="dcterms:W3CDTF">2018-05-12T01:08:21Z</dcterms:created>
  <dcterms:modified xsi:type="dcterms:W3CDTF">2024-04-24T00:25:25Z</dcterms:modified>
</cp:coreProperties>
</file>