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.xml" ContentType="application/inkml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74" r:id="rId4"/>
    <p:sldId id="275" r:id="rId5"/>
    <p:sldId id="330" r:id="rId6"/>
    <p:sldId id="331" r:id="rId7"/>
    <p:sldId id="332" r:id="rId8"/>
    <p:sldId id="273" r:id="rId9"/>
    <p:sldId id="333" r:id="rId10"/>
    <p:sldId id="259" r:id="rId11"/>
    <p:sldId id="265" r:id="rId12"/>
    <p:sldId id="283" r:id="rId13"/>
    <p:sldId id="334" r:id="rId14"/>
    <p:sldId id="328" r:id="rId15"/>
    <p:sldId id="270" r:id="rId16"/>
    <p:sldId id="335" r:id="rId17"/>
    <p:sldId id="336" r:id="rId18"/>
    <p:sldId id="285" r:id="rId19"/>
    <p:sldId id="296" r:id="rId20"/>
    <p:sldId id="297" r:id="rId21"/>
    <p:sldId id="299" r:id="rId22"/>
    <p:sldId id="301" r:id="rId23"/>
    <p:sldId id="300" r:id="rId24"/>
    <p:sldId id="302" r:id="rId25"/>
    <p:sldId id="288" r:id="rId26"/>
    <p:sldId id="295" r:id="rId27"/>
    <p:sldId id="308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294" r:id="rId36"/>
    <p:sldId id="344" r:id="rId37"/>
    <p:sldId id="345" r:id="rId38"/>
    <p:sldId id="346" r:id="rId39"/>
    <p:sldId id="347" r:id="rId40"/>
    <p:sldId id="368" r:id="rId41"/>
    <p:sldId id="358" r:id="rId42"/>
    <p:sldId id="348" r:id="rId43"/>
    <p:sldId id="359" r:id="rId44"/>
    <p:sldId id="349" r:id="rId45"/>
    <p:sldId id="362" r:id="rId46"/>
    <p:sldId id="360" r:id="rId47"/>
    <p:sldId id="350" r:id="rId48"/>
    <p:sldId id="363" r:id="rId49"/>
    <p:sldId id="351" r:id="rId50"/>
    <p:sldId id="364" r:id="rId51"/>
    <p:sldId id="352" r:id="rId52"/>
    <p:sldId id="353" r:id="rId53"/>
    <p:sldId id="354" r:id="rId54"/>
    <p:sldId id="355" r:id="rId55"/>
    <p:sldId id="357" r:id="rId56"/>
    <p:sldId id="365" r:id="rId57"/>
    <p:sldId id="366" r:id="rId58"/>
    <p:sldId id="367" r:id="rId59"/>
    <p:sldId id="356" r:id="rId6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howGuides="1">
      <p:cViewPr>
        <p:scale>
          <a:sx n="78" d="100"/>
          <a:sy n="78" d="100"/>
        </p:scale>
        <p:origin x="1699" y="58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26T20:31:27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2785 373 5527 0 0,'0'0'498'0'0,"-1"-2"-406"0"0,-5-3 1047 0 0,0-1 0 0 0,0-1 0 0 0,1 1 0 0 0,0-1 0 0 0,-6-10 1 0 0,10 16-1221 0 0,0-1 1561 0 0,-7-11 167 0 0,-10-6-1043 0 0,-2 1 1 0 0,0 1 0 0 0,-1 0-1 0 0,-37-21 1 0 0,31 20-271 0 0,-6 0-250 0 0,-1 0 0 0 0,0 3 0 0 0,-1 1 0 0 0,-59-16 1 0 0,-13-5 210 0 0,78 23-79 0 0,14 5-117 0 0,-1 1-1 0 0,0 1 1 0 0,-1 0 0 0 0,1 1-1 0 0,-23-2 1 0 0,30 5-95 0 0,-44-2 66 0 0,-107 5 0 0 0,-219 56-70 0 0,287-37 0 0 0,2 3 0 0 0,-96 41 0 0 0,51-20 15 0 0,-16 7 17 0 0,133-45-29 0 0,0 2 0 0 0,0 0-1 0 0,1 1 1 0 0,0 1 0 0 0,-27 24 0 0 0,0 8-3 0 0,1 2 0 0 0,-39 55 0 0 0,-66 108 0 0 0,82-117 50 0 0,3 2 0 0 0,5 3 0 0 0,-77 172 0 0 0,122-235-41 0 0,2 0 1 0 0,2 1-1 0 0,1 0 0 0 0,1 0 0 0 0,2 0 1 0 0,1 1-1 0 0,2 0 0 0 0,2 0 0 0 0,1 0 1 0 0,1-1-1 0 0,2 1 0 0 0,2 0 0 0 0,1-1 1 0 0,20 58-1 0 0,7 11 26 0 0,120 334 186 0 0,-138-401-191 0 0,1-1 0 0 0,2-1 1 0 0,1-1-1 0 0,2 0 0 0 0,36 42 0 0 0,-2-8 35 0 0,-22-24-48 0 0,3-1 1 0 0,52 47-1 0 0,-59-64-8 0 0,2-2-1 0 0,0-2 0 0 0,2-1 0 0 0,0-1 0 0 0,1-2 0 0 0,1-1 1 0 0,0-2-1 0 0,1-2 0 0 0,1-1 0 0 0,0-2 0 0 0,0-1 0 0 0,1-2 1 0 0,0-2-1 0 0,0-2 0 0 0,0-1 0 0 0,39-5 0 0 0,175 0-8 0 0,-167 4 0 0 0,-55 1 0 0 0,-13-1 0 0 0,0 0 0 0 0,0 0 0 0 0,0-2 0 0 0,-1 0 0 0 0,27-7 0 0 0,22-13 2 0 0,-1-3 0 0 0,-1-3 1 0 0,-1-3-1 0 0,67-45 0 0 0,-46 25 24 0 0,181-81 1 0 0,-194 104-16 0 0,131-59-34 0 0,-171 71 50 0 0,-1 0 1 0 0,-1-3-1 0 0,-1 0 0 0 0,36-32 0 0 0,-46 33 255 0 0,-2-1-1 0 0,21-29 0 0 0,-3 3 79 0 0,21-32-34 0 0,-33 45-283 0 0,27-31 0 0 0,-30 41 69 0 0,-1 0 0 0 0,19-31 0 0 0,-31 43-14 0 0,0-1 1 0 0,0 0-1 0 0,-2-1 1 0 0,1 1 0 0 0,-1-1-1 0 0,-1 0 1 0 0,4-23-1 0 0,0-142 695 0 0,-6 67-631 0 0,2 39-89 0 0,3-48 40 0 0,-12-167-1 0 0,-1 199-74 0 0,4 32-19 0 0,-12-58-1 0 0,5 75 16 0 0,-2 1 0 0 0,-1 1 0 0 0,-29-58-1 0 0,27 62-40 0 0,-1-7 33 0 0,-18-67 1 0 0,18 53 44 0 0,13 44-70 0 0,0 1 0 0 0,-1 0 1 0 0,0 1-1 0 0,0-1 0 0 0,-1 1 0 0 0,0 0 0 0 0,-1 0 1 0 0,1 0-1 0 0,-13-10 0 0 0,6 8-1 0 0,-1 0 0 0 0,-1 1 0 0 0,1 0 0 0 0,-1 1 0 0 0,0 1 0 0 0,-22-6 0 0 0,-5 1 0 0 0,-43-5 0 0 0,-17-4 0 0 0,78 13-25 0 0,-33-15 1 0 0,38 14-4 0 0,0 1 0 0 0,-1 1 1 0 0,-27-6-1 0 0,39 11 94 0 0,-57-7-4812 0 0,62 8 3026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26T20:31:29.8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2274 481 2303 0 0,'0'0'4416'0'0,"7"-20"-1100"0"0,15-84 2744 0 0,-22 102-5668 0 0,-8-31 1264 0 0,5 26-1437 0 0,0 1 0 0 0,0 0 0 0 0,-1 0 0 0 0,1 0 0 0 0,-1 0 0 0 0,-1 0 0 0 0,1 1 0 0 0,-1 0 0 0 0,-6-6 0 0 0,-52-40 779 0 0,60 48-935 0 0,-20-12 178 0 0,0 1 0 0 0,-39-17 0 0 0,-3-1-44 0 0,39 19-70 0 0,0 2 0 0 0,-37-12 0 0 0,10 5 65 0 0,18 7-41 0 0,0 1-1 0 0,0 2 1 0 0,-1 1-1 0 0,-63-3 0 0 0,-150 9-28 0 0,217 2-100 0 0,-6 0-22 0 0,-1 1 0 0 0,1 2 0 0 0,-73 18 0 0 0,-310 93 0 0 0,395-108 0 0 0,0 1 0 0 0,0 2 0 0 0,1 1 0 0 0,-26 15 0 0 0,36-17 0 0 0,1 0 0 0 0,0 1 0 0 0,0 1 0 0 0,1 0 0 0 0,1 1 0 0 0,0 0 0 0 0,-18 24 0 0 0,-30 55-27 0 0,3 1-1 0 0,-84 190 0 0 0,138-277 29 0 0,-99 261-44 0 0,93-234 30 0 0,1-1 0 0 0,2 2 0 0 0,1-1 0 0 0,1 1 0 0 0,2 0 0 0 0,3 53 0 0 0,4-32 26 0 0,3-1 0 0 0,1 0 0 0 0,3 0-1 0 0,30 80 1 0 0,31 75-77 0 0,137 263 11 0 0,-86-237-57 0 0,-87-173 64 0 0,77 96-1 0 0,-77-114 29 0 0,3-1 0 0 0,2-3-1 0 0,1 0 1 0 0,2-3 0 0 0,1-2-1 0 0,56 31 1 0 0,-27-25-14 0 0,1-3 0 0 0,1-3 0 0 0,125 35 0 0 0,247 39 32 0 0,-371-93 38 0 0,1-4 0 0 0,0-4 0 0 0,138-4-1 0 0,-169-6-15 0 0,0-3-1 0 0,0-1 1 0 0,0-3-1 0 0,-1-2 1 0 0,0-2-1 0 0,-1-2 0 0 0,59-29 1 0 0,7-17 90 0 0,161-117 0 0 0,-75 21 5 0 0,-152 119-99 0 0,-3-1-1 0 0,-1-3 1 0 0,51-67-1 0 0,-75 85 11 0 0,-1-1-1 0 0,-1 0 0 0 0,-1-1 1 0 0,-2 0-1 0 0,-1-1 0 0 0,-1-1 1 0 0,-1 0-1 0 0,9-47 0 0 0,14-117 135 0 0,11-240 0 0 0,-43 389-74 0 0,-2-1-1 0 0,-3 1 1 0 0,-1 0-1 0 0,-2 0 0 0 0,-2 0 1 0 0,-2 1-1 0 0,-1 1 1 0 0,-3 0-1 0 0,-32-66 1 0 0,-1 18 138 0 0,-70-99 1 0 0,98 161-178 0 0,-2 0 1 0 0,-1 2-1 0 0,-45-40 0 0 0,-250-219 34 0 0,295 265-89 0 0,-186-151 44 0 0,180 150-34 0 0,-2 2-1 0 0,0 1 1 0 0,0 2-1 0 0,-2 1 1 0 0,-52-18-1 0 0,53 24-20 0 0,-1 2 1 0 0,1 1-1 0 0,-1 1 0 0 0,0 2 0 0 0,0 1 0 0 0,-36 3 0 0 0,-64 10-1609 0 0,-148 31 0 0 0,255-37-22 0 0,3-1-403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26T20:31:31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2339 570 919 0 0,'-17'-82'9512'0'0,"9"43"-5217"0"0,-20-63 1 0 0,23 89-4078 0 0,0 0 1 0 0,-1 1 0 0 0,-1-1-1 0 0,0 1 1 0 0,-1 1 0 0 0,0-1-1 0 0,0 1 1 0 0,-18-16 0 0 0,3 7-113 0 0,-1 0 0 0 0,-1 2 0 0 0,-1 1 0 0 0,0 1 0 0 0,-1 1 0 0 0,-38-14 0 0 0,11 8 108 0 0,0 3 1 0 0,-84-16-1 0 0,95 27-192 0 0,0 2-1 0 0,-1 2 1 0 0,-75 4 0 0 0,-129 29 80 0 0,158-15-66 0 0,-141 43 0 0 0,194-46-36 0 0,0 2 1 0 0,1 2-1 0 0,1 1 1 0 0,1 2-1 0 0,0 1 1 0 0,-41 34-1 0 0,26-12 0 0 0,-76 85 0 0 0,-30 60 0 0 0,147-177 0 0 0,-21 27 2 0 0,2 1 0 0 0,-44 82 0 0 0,57-91-14 0 0,2 1 1 0 0,1 0-1 0 0,1 0 0 0 0,2 1 1 0 0,-7 43-1 0 0,-32 188 44 0 0,4-32 124 0 0,37-190-148 0 0,2-1-1 0 0,1 1 1 0 0,2-1 0 0 0,2 1-1 0 0,2 0 1 0 0,1-1-1 0 0,2 0 1 0 0,2 0 0 0 0,19 58-1 0 0,-12-59-7 0 0,1-1 0 0 0,2-1 0 0 0,1 0 0 0 0,2-1 0 0 0,1-2 0 0 0,45 51 0 0 0,-35-49 0 0 0,3-2 0 0 0,72 54 0 0 0,-40-36 0 0 0,39 29 19 0 0,4-6-1 0 0,3-4 1 0 0,161 73 0 0 0,-189-104 40 0 0,1-4 0 0 0,111 30 1 0 0,-147-52-17 0 0,1-3 1 0 0,0-2 0 0 0,0-2 0 0 0,0-2 0 0 0,85-5 0 0 0,-43-7 16 0 0,0-4 0 0 0,104-28 0 0 0,-144 26-13 0 0,0-3-1 0 0,-1-2 0 0 0,-2-3 0 0 0,0-1 0 0 0,49-32 0 0 0,-71 35 0 0 0,0-3-1 0 0,-2 0 1 0 0,0-1-1 0 0,30-39 1 0 0,13-12 17 0 0,-32 38-57 0 0,76-80 62 0 0,-95 96-51 0 0,0-2 1 0 0,-2 0-1 0 0,23-43 1 0 0,-13 8 158 0 0,-2-2 0 0 0,30-117 0 0 0,-39 119-76 0 0,-3-1 1 0 0,-2 0-1 0 0,-3-1 0 0 0,-2 0 0 0 0,-3 0 1 0 0,-3-1-1 0 0,-2 1 0 0 0,-3 0 1 0 0,-17-76-1 0 0,6 58-3 0 0,-13-51-36 0 0,24 113-48 0 0,1 0-1 0 0,-2 1 1 0 0,0 0 0 0 0,-1 0 0 0 0,-19-27-1 0 0,7 17 0 0 0,-2 1-1 0 0,-1 0 1 0 0,0 2 0 0 0,-28-20-1 0 0,-110-67 49 0 0,107 74-55 0 0,-235-126-72 0 0,84 40-347 0 0,162 94 439 0 0,17 9-485 0 0,0 0-1 0 0,2-2 0 0 0,0-1 1 0 0,1-1-1 0 0,1 0 1 0 0,-30-42-1 0 0,41 47-1291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26T20:31:33.7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722 142 10767 0 0,'0'0'496'0'0,"0"-1"-13"0"0,2-7 662 0 0,-1 1-1 0 0,0-1 1 0 0,0 1-1 0 0,-1-1 1 0 0,-1-11-1 0 0,1 6-614 0 0,0 11 434 0 0,-1-1-783 0 0,0 0 1 0 0,0 0-1 0 0,0 0 0 0 0,-1 1 0 0 0,1-1 0 0 0,-1 0 1 0 0,0 1-1 0 0,0-1 0 0 0,-2-2 0 0 0,-4-1-151 0 0,0 2 0 0 0,-1-1 0 0 0,1 1 1 0 0,-1 0-1 0 0,0 1 0 0 0,0 0 0 0 0,0 1 0 0 0,0-1 0 0 0,-1 2 0 0 0,1-1 0 0 0,0 2 0 0 0,-1-1 0 0 0,1 1 0 0 0,-1 0 1 0 0,1 1-1 0 0,-1 0 0 0 0,-17 5 0 0 0,-2 1-69 0 0,1 1 1 0 0,1 1-1 0 0,-1 2 1 0 0,-43 23-1 0 0,34-14 15 0 0,9-6-145 0 0,1 0 0 0 0,1 2 0 0 0,0 1 0 0 0,-44 38 0 0 0,64-47 96 0 0,1-1-6 0 0,5-5-1 0 0,0-1-93 0 0,0 1 159 0 0,1-1-1 0 0,-1 1 1 0 0,1-1-1 0 0,-1 0 1 0 0,1 1-1 0 0,0-1 1 0 0,-1 1-1 0 0,1-1 1 0 0,0 0-1 0 0,0 0 1 0 0,0 1-1 0 0,0-1 1 0 0,0 0-1 0 0,0 0 1 0 0,0 0-1 0 0,1 0 1 0 0,-1 0-1 0 0,0 0 1 0 0,3 1-1 0 0,35 16-37 0 0,-21-10 55 0 0,94 42-3 0 0,-22-11 0 0 0,-17-5-30 0 0,32 15 13 0 0,170 109 0 0 0,-260-147 19 0 0,0 0-1 0 0,-1 2 0 0 0,-1 0 0 0 0,0 0 1 0 0,0 1-1 0 0,-1 1 0 0 0,10 17 1 0 0,-18-26 7 0 0,1 1 1 0 0,-2-1 0 0 0,1 1-1 0 0,-1 0 1 0 0,0 1 0 0 0,0-1-1 0 0,-1 0 1 0 0,0 1 0 0 0,-1 0-1 0 0,1-1 1 0 0,-1 1 0 0 0,-1 0-1 0 0,0 0 1 0 0,0-1 0 0 0,0 1 0 0 0,-1 0-1 0 0,0 0 1 0 0,0-1 0 0 0,-5 14-1 0 0,1-12 17 0 0,0 1-1 0 0,-1-1 0 0 0,1 0 1 0 0,-2 0-1 0 0,0-1 1 0 0,0 0-1 0 0,0 0 1 0 0,-1-1-1 0 0,0 0 0 0 0,0 0 1 0 0,-1 0-1 0 0,0-1 1 0 0,0-1-1 0 0,-1 0 0 0 0,1 0 1 0 0,-20 6-1 0 0,-10 3 102 0 0,-2-3 0 0 0,-78 13-1 0 0,51-13 216 0 0,0-3-1 0 0,-101-1 1 0 0,142-7-314 0 0,0-2 1 0 0,1-1-1 0 0,-1-1 1 0 0,1-1-1 0 0,0-2 1 0 0,0 0-1 0 0,1-2 1 0 0,0 0-1 0 0,-34-19 0 0 0,26 1-1886 0 0,19 11 751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26T20:31:35.2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228 447 10247 0 0,'0'0'466'0'0,"0"-10"162"0"0,0 0 7317 0 0,-1 13-7883 0 0,0-1 0 0 0,0 1 1 0 0,0-1-1 0 0,-1 1 0 0 0,1-1 0 0 0,-1 0 1 0 0,0 0-1 0 0,1 0 0 0 0,-1 0 0 0 0,-3 3 0 0 0,-4 5 127 0 0,4-2-82 0 0,0 0-1 0 0,1 1 0 0 0,0 0 1 0 0,1-1-1 0 0,0 1 0 0 0,0 1 1 0 0,1-1-1 0 0,-2 12 0 0 0,-4 82-248 0 0,6-56 230 0 0,-13 252 788 0 0,10-251-635 0 0,4-48-235 0 0,1-1 0 0 0,0 1 1 0 0,0 0-1 0 0,0 0 0 0 0,0 0 0 0 0,0 0 0 0 0,0 0 1 0 0,0 0-1 0 0,0 0 0 0 0,0 0 0 0 0,0 0 0 0 0,-1 0 0 0 0,1-1 1 0 0,0 1-1 0 0,0 0 0 0 0,0 0 0 0 0,0 0 0 0 0,0 0 1 0 0,0 0-1 0 0,0 0 0 0 0,-1 0 0 0 0,1 0 0 0 0,0 0 1 0 0,0 0-1 0 0,0 0 0 0 0,0 0 0 0 0,0 0 0 0 0,0 0 0 0 0,-1 0 1 0 0,1 0-1 0 0,0 0 0 0 0,0 0 0 0 0,0 0 0 0 0,0 1 1 0 0,0-1-1 0 0,0 0 0 0 0,0 0 0 0 0,0 0 0 0 0,-1 0 0 0 0,1 0 1 0 0,0 0-1 0 0,0 0 0 0 0,0 0 0 0 0,0 0 0 0 0,0 0 1 0 0,0 0-1 0 0,0 1 0 0 0,0-1 0 0 0,0 0 0 0 0,0 0 1 0 0,0 0-1 0 0,0 0 0 0 0,-1 0 0 0 0,1 0 0 0 0,0 0 0 0 0,0 1 1 0 0,0-1-1 0 0,0 0 0 0 0,0 0 0 0 0,0 0 0 0 0,0 0 1 0 0,0 0-1 0 0,0 0 0 0 0,0 1 0 0 0,0-1 0 0 0,1 0 0 0 0,-1 0 1 0 0,-8-26 232 0 0,-76-312 417 0 0,73 288-564 0 0,2-1 0 0 0,3 1 1 0 0,-1-100-1 0 0,4 73-253 0 0,2 52 107 0 0,0 9-1 0 0,0-1-1 0 0,1 1 0 0 0,0 0 1 0 0,6-26-1 0 0,-6 40-4 0 0,22 27-355 0 0,111 145 202 0 0,4 5 225 0 0,-111-144-52 0 0,30 29 8 0 0,-51-56 32 0 0,0 0 0 0 0,0 0 0 0 0,1 0 0 0 0,-1 0 0 0 0,1-1 0 0 0,0 0 0 0 0,0 0 0 0 0,0-1 0 0 0,0 0 0 0 0,6 2 0 0 0,-7-4 10 0 0,0 1 0 0 0,0-1 0 0 0,0-1 0 0 0,-1 1 0 0 0,1-1 0 0 0,0 1 0 0 0,0-1 0 0 0,-1-1-1 0 0,1 1 1 0 0,-1-1 0 0 0,1 1 0 0 0,-1-1 0 0 0,0-1 0 0 0,1 1 0 0 0,-1 0 0 0 0,0-1 0 0 0,6-6 0 0 0,7-6 60 0 0,-1 0 1 0 0,21-27-1 0 0,-29 32-71 0 0,119-148 77 0 0,-107 128-62 0 0,-1 0-1 0 0,-1-1 1 0 0,22-55 0 0 0,-33 63 13 0 0,-1 1 0 0 0,-2-1 0 0 0,0 0 0 0 0,-1 0 0 0 0,-1 0 0 0 0,-1-1 0 0 0,-4-38 0 0 0,2 54-31 0 0,-2 11-7 0 0,-2 21-23 0 0,-3 38-33 0 0,7-14 5 0 0,2 1 0 0 0,2-1-1 0 0,3 0 1 0 0,1 0 0 0 0,3-1-1 0 0,1 0 1 0 0,3-1 0 0 0,1 0-1 0 0,3-1 1 0 0,35 65 0 0 0,-40-86-330 0 0,0-1 62 0 0,21 32-1 0 0,-29-48-166 0 0,1 0 0 0 0,-1-1 0 0 0,1 0 0 0 0,0 0 0 0 0,1-1 0 0 0,-1 1 0 0 0,1-2 0 0 0,0 1 0 0 0,8 4 0 0 0,19 5-1625 0 0,-10-5-20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26T20:31:36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96 74 5527 0 0,'-4'-14'568'0'0,"-2"-15"470"0"0,3-2 14387 0 0,3 35-15371 0 0,-4 222 122 0 0,-36 246 0 0 0,2-116 23 0 0,38-287-174 0 0,0-66 39 0 0,23 5 579 0 0,-12-8-498 0 0,0 0 0 0 0,0-1 0 0 0,0 0 0 0 0,0-1 0 0 0,20-6 0 0 0,57-23 272 0 0,-35 11-220 0 0,3 3-162 0 0,0 2 0 0 0,1 3-1 0 0,105-8 1 0 0,176 12-433 0 0,-259 8 61 0 0,-26 0-695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00:46:12.1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 56 24575,'-18'51'0,"17"-48"0,-2 11 0,1 0 0,1 0 0,0 20 0,1-31 0,0 0 0,0-1 0,0 1 0,0-1 0,1 1 0,-1-1 0,1 1 0,0-1 0,-1 1 0,1-1 0,1 1 0,-1-1 0,0 0 0,0 1 0,1-1 0,-1 0 0,1 0 0,0 0 0,0 0 0,0-1 0,0 1 0,0 0 0,0-1 0,0 1 0,0-1 0,3 1 0,7 2 0,-1-2 0,1 1 0,0-1 0,0-1 0,0 0 0,23-2 0,70-13 0,-98 12 0,0 1 0,1-1 0,-1 0 0,0-1 0,0 1 0,-1-1 0,1-1 0,-1 1 0,1-1 0,-1-1 0,0 1 0,-1-1 0,1 0 0,-1 0 0,0 0 0,0-1 0,-1 0 0,1 0 0,-1 0 0,0 0 0,-1-1 0,0 0 0,0 0 0,0 1 0,-1-2 0,0 1 0,0 0 0,-1 0 0,0 0 0,0-1 0,-1 1 0,0-11 0,0 16 0,0 0 0,0 0 0,-1-1 0,1 1 0,0 0 0,-1 0 0,0-1 0,1 1 0,-1 0 0,0 0 0,0 0 0,0 0 0,0 0 0,-1 0 0,1 0 0,0 1 0,-1-1 0,1 0 0,-3-1 0,0 0 0,1 1 0,-1 0 0,1 0 0,-1 1 0,0-1 0,0 1 0,0-1 0,1 1 0,-1 1 0,-5-2 0,-8 1 0,-1 1 0,1 0 0,-34 6 0,49-6 0,-3 1 0,-1 0 0,1 1 0,-1 0 0,1 0 0,0 0 0,0 1 0,0 0 0,0 0 0,0 0 0,1 0 0,-1 1 0,1 0 0,-4 4 0,6-6 0,0 0 0,0 0 0,1 0 0,-1 0 0,1 0 0,-1 0 0,1 1 0,0-1 0,0 0 0,0 1 0,0-1 0,0 1 0,0-1 0,1 1 0,-1 0 0,1-1 0,0 1 0,0-1 0,0 1 0,0 0 0,0-1 0,1 1 0,-1-1 0,1 1 0,-1 0 0,1-1 0,0 0 0,0 1 0,0-1 0,2 3 0,-2-4 0,-1 0 0,1 1 0,-1-1 0,1 0 0,0 0 0,0 0 0,0 0 0,0 0 0,0 0 0,0 0 0,0 0 0,0-1 0,0 1 0,0 0 0,0-1 0,0 1 0,1 0 0,-1-1 0,0 0 0,0 1 0,1-1 0,-1 0 0,0 1 0,1-1 0,-1 0 0,0 0 0,1 0 0,-1 0 0,0 0 0,1-1 0,-1 1 0,0 0 0,1-1 0,-1 1 0,0-1 0,0 1 0,1-1 0,-1 1 0,0-1 0,0 0 0,0 0 0,0 1 0,0-1 0,0 0 0,0 0 0,0 0 0,1-2 0,1 0 0,-1 0 0,1-1 0,-1 1 0,0-1 0,0 1 0,0-1 0,0 0 0,-1 0 0,0 0 0,1 0 0,-1 0 0,-1 0 0,1 0 0,0-7 0,-1 8-136,-1-1-1,1 1 1,-1 0-1,0 0 1,0 0-1,0 0 1,0 0-1,-1 0 0,-2-5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2/11/2025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boltonanalytics.com/?page_id=262" TargetMode="External"/><Relationship Id="rId2" Type="http://schemas.openxmlformats.org/officeDocument/2006/relationships/hyperlink" Target="https://gatesboltonanalytics.com/?page_id=9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hyperlink" Target="https://scikit-learn.org/stable/modules/generated/sklearn.cluster.KMeans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research/uploads/prod/2006/01/Bishop-Pattern-Recognition-and-Machine-Learning-200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412" y="838200"/>
            <a:ext cx="10058399" cy="3442127"/>
          </a:xfrm>
        </p:spPr>
        <p:txBody>
          <a:bodyPr/>
          <a:lstStyle/>
          <a:p>
            <a:r>
              <a:rPr lang="en-US" dirty="0"/>
              <a:t>K Means Clustering and </a:t>
            </a:r>
            <a:br>
              <a:rPr lang="en-US" dirty="0"/>
            </a:br>
            <a:r>
              <a:rPr lang="en-US" dirty="0"/>
              <a:t>Intro to EM</a:t>
            </a:r>
            <a:br>
              <a:rPr lang="en-US" dirty="0"/>
            </a:br>
            <a:r>
              <a:rPr lang="en-US" sz="2800" dirty="0"/>
              <a:t>-Alternating Optimization, </a:t>
            </a:r>
            <a:br>
              <a:rPr lang="en-US" sz="2800" dirty="0"/>
            </a:br>
            <a:r>
              <a:rPr lang="en-US" sz="2800" dirty="0"/>
              <a:t>-Distance Metrics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081" y="4648200"/>
            <a:ext cx="7516442" cy="1116085"/>
          </a:xfrm>
        </p:spPr>
        <p:txBody>
          <a:bodyPr/>
          <a:lstStyle/>
          <a:p>
            <a:r>
              <a:rPr lang="en-US" dirty="0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402124" y="208910"/>
            <a:ext cx="10055781" cy="17175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 fontScale="90000"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en-US" dirty="0"/>
              <a:t>Clustering Uses a Measure of Distance or Similarity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Distance by Hand…Which is “closer” – rows 1 and 2  OR  1 and 3?</a:t>
            </a:r>
            <a:endParaRPr dirty="0"/>
          </a:p>
        </p:txBody>
      </p:sp>
      <p:pic>
        <p:nvPicPr>
          <p:cNvPr id="126" name="Google Shape;12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1411" y="2229354"/>
            <a:ext cx="4875530" cy="23992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7" name="Google Shape;127;p4"/>
          <p:cNvSpPr txBox="1"/>
          <p:nvPr/>
        </p:nvSpPr>
        <p:spPr>
          <a:xfrm>
            <a:off x="6729247" y="1926413"/>
            <a:ext cx="4721281" cy="4246211"/>
          </a:xfrm>
          <a:prstGeom prst="rect">
            <a:avLst/>
          </a:prstGeom>
          <a:solidFill>
            <a:srgbClr val="D0EEF9"/>
          </a:solidFill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n-US" sz="17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Manhattan:</a:t>
            </a:r>
            <a:endParaRPr sz="1799"/>
          </a:p>
          <a:p>
            <a:endParaRPr sz="179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Dist(1, 2):</a:t>
            </a:r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[251    267     70]</a:t>
            </a:r>
            <a:endParaRPr sz="1799"/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[105    103      62]</a:t>
            </a:r>
            <a:endParaRPr sz="1799"/>
          </a:p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|(251-105)|  + |(267-103)| + |(70-62)| =</a:t>
            </a:r>
            <a:r>
              <a:rPr lang="en-US" sz="17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318</a:t>
            </a:r>
            <a:endParaRPr sz="1799"/>
          </a:p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Dist(1, 3)</a:t>
            </a:r>
            <a:endParaRPr sz="1799"/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[251    267     70]</a:t>
            </a:r>
            <a:endParaRPr sz="1799"/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[156    193     72]</a:t>
            </a:r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abs(251-156)  + abs(267-193) + abs(70-72) =</a:t>
            </a:r>
            <a:r>
              <a:rPr lang="en-US" sz="17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171</a:t>
            </a:r>
            <a:endParaRPr sz="179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8805"/>
          <a:stretch/>
        </p:blipFill>
        <p:spPr>
          <a:xfrm>
            <a:off x="361411" y="5003391"/>
            <a:ext cx="5709051" cy="920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3712" y="428241"/>
            <a:ext cx="7884173" cy="62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8774322" y="2808322"/>
            <a:ext cx="3275747" cy="255388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n-US" sz="19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 L3 norm, cubes the differences and so no.</a:t>
            </a:r>
            <a:endParaRPr sz="1799"/>
          </a:p>
          <a:p>
            <a:endParaRPr sz="19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9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L1 norm is often called the </a:t>
            </a:r>
            <a:r>
              <a:rPr lang="en-US" sz="19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Manhattan distance </a:t>
            </a:r>
            <a:r>
              <a:rPr lang="en-US" sz="19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it is based on the idea of “block distance” rather than point to point direct distance. </a:t>
            </a:r>
            <a:endParaRPr sz="19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98612" y="228600"/>
            <a:ext cx="9635607" cy="6089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989" y="614382"/>
            <a:ext cx="5844139" cy="448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9273" y="1475296"/>
            <a:ext cx="4973929" cy="504669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 txBox="1"/>
          <p:nvPr/>
        </p:nvSpPr>
        <p:spPr>
          <a:xfrm>
            <a:off x="1685010" y="5588787"/>
            <a:ext cx="3332096" cy="64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n-US" sz="179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Cosine Similarity is non-Euclidean. </a:t>
            </a:r>
            <a:endParaRPr sz="179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80745-DF03-C8CF-F038-4EEC8503B335}"/>
              </a:ext>
            </a:extLst>
          </p:cNvPr>
          <p:cNvSpPr txBox="1"/>
          <p:nvPr/>
        </p:nvSpPr>
        <p:spPr>
          <a:xfrm>
            <a:off x="153146" y="115320"/>
            <a:ext cx="5569791" cy="673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import </a:t>
            </a:r>
            <a:r>
              <a:rPr lang="en-US" sz="1600" dirty="0" err="1"/>
              <a:t>numpy</a:t>
            </a:r>
            <a:r>
              <a:rPr lang="en-US" sz="1600" dirty="0"/>
              <a:t> as np</a:t>
            </a:r>
          </a:p>
          <a:p>
            <a:endParaRPr lang="en-US" sz="1600" dirty="0"/>
          </a:p>
          <a:p>
            <a:r>
              <a:rPr lang="en-US" sz="1600" dirty="0"/>
              <a:t>def </a:t>
            </a:r>
            <a:r>
              <a:rPr lang="en-US" sz="1600" dirty="0" err="1"/>
              <a:t>cosine_sim</a:t>
            </a:r>
            <a:r>
              <a:rPr lang="en-US" sz="1600" dirty="0"/>
              <a:t>(x, y):</a:t>
            </a:r>
          </a:p>
          <a:p>
            <a:r>
              <a:rPr lang="en-US" sz="1600" dirty="0"/>
              <a:t>    x = </a:t>
            </a:r>
            <a:r>
              <a:rPr lang="en-US" sz="1600" dirty="0" err="1"/>
              <a:t>np.array</a:t>
            </a:r>
            <a:r>
              <a:rPr lang="en-US" sz="1600" dirty="0"/>
              <a:t>(x)</a:t>
            </a:r>
          </a:p>
          <a:p>
            <a:r>
              <a:rPr lang="en-US" sz="1600" dirty="0"/>
              <a:t>    y = </a:t>
            </a:r>
            <a:r>
              <a:rPr lang="en-US" sz="1600" dirty="0" err="1"/>
              <a:t>np.array</a:t>
            </a:r>
            <a:r>
              <a:rPr lang="en-US" sz="1600" dirty="0"/>
              <a:t>(y)</a:t>
            </a:r>
          </a:p>
          <a:p>
            <a:r>
              <a:rPr lang="en-US" sz="1600" dirty="0"/>
              <a:t>    </a:t>
            </a:r>
          </a:p>
          <a:p>
            <a:r>
              <a:rPr lang="en-US" sz="1600" dirty="0"/>
              <a:t>    if </a:t>
            </a:r>
            <a:r>
              <a:rPr lang="en-US" sz="1600" dirty="0" err="1"/>
              <a:t>len</a:t>
            </a:r>
            <a:r>
              <a:rPr lang="en-US" sz="1600" dirty="0"/>
              <a:t>(x) != </a:t>
            </a:r>
            <a:r>
              <a:rPr lang="en-US" sz="1600" dirty="0" err="1"/>
              <a:t>len</a:t>
            </a:r>
            <a:r>
              <a:rPr lang="en-US" sz="1600" dirty="0"/>
              <a:t>(y) :</a:t>
            </a:r>
          </a:p>
          <a:p>
            <a:r>
              <a:rPr lang="en-US" sz="1600" dirty="0"/>
              <a:t>        return None</a:t>
            </a:r>
          </a:p>
          <a:p>
            <a:r>
              <a:rPr lang="en-US" sz="1600" dirty="0"/>
              <a:t>   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dot_product</a:t>
            </a:r>
            <a:r>
              <a:rPr lang="en-US" sz="1600" dirty="0"/>
              <a:t> = np.dot(x, </a:t>
            </a:r>
            <a:r>
              <a:rPr lang="en-US" sz="1600" dirty="0" err="1"/>
              <a:t>y.T</a:t>
            </a:r>
            <a:r>
              <a:rPr lang="en-US" sz="1600" dirty="0"/>
              <a:t>)</a:t>
            </a:r>
          </a:p>
          <a:p>
            <a:r>
              <a:rPr lang="en-US" sz="1600" dirty="0"/>
              <a:t>    </a:t>
            </a:r>
          </a:p>
          <a:p>
            <a:r>
              <a:rPr lang="en-US" sz="1600" dirty="0"/>
              <a:t>    # Magnitudes of x and y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magnitude_x</a:t>
            </a:r>
            <a:r>
              <a:rPr lang="en-US" sz="1600" dirty="0"/>
              <a:t> = </a:t>
            </a:r>
            <a:r>
              <a:rPr lang="en-US" sz="1600" dirty="0" err="1"/>
              <a:t>np.sqrt</a:t>
            </a:r>
            <a:r>
              <a:rPr lang="en-US" sz="1600" dirty="0"/>
              <a:t>(</a:t>
            </a:r>
            <a:r>
              <a:rPr lang="en-US" sz="1600" dirty="0" err="1"/>
              <a:t>np.sum</a:t>
            </a:r>
            <a:r>
              <a:rPr lang="en-US" sz="1600" dirty="0"/>
              <a:t>(x**2)) 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magnitude_y</a:t>
            </a:r>
            <a:r>
              <a:rPr lang="en-US" sz="1600" dirty="0"/>
              <a:t> = </a:t>
            </a:r>
            <a:r>
              <a:rPr lang="en-US" sz="1600" dirty="0" err="1"/>
              <a:t>np.sqrt</a:t>
            </a:r>
            <a:r>
              <a:rPr lang="en-US" sz="1600" dirty="0"/>
              <a:t>(</a:t>
            </a:r>
            <a:r>
              <a:rPr lang="en-US" sz="1600" dirty="0" err="1"/>
              <a:t>np.sum</a:t>
            </a:r>
            <a:r>
              <a:rPr lang="en-US" sz="1600" dirty="0"/>
              <a:t>(y**2))</a:t>
            </a:r>
          </a:p>
          <a:p>
            <a:r>
              <a:rPr lang="en-US" sz="1600" dirty="0"/>
              <a:t>    </a:t>
            </a:r>
          </a:p>
          <a:p>
            <a:r>
              <a:rPr lang="en-US" sz="1600" dirty="0"/>
              <a:t>    # Cosine Sim and angle as degrees</a:t>
            </a:r>
          </a:p>
          <a:p>
            <a:r>
              <a:rPr lang="en-US" sz="1600" dirty="0"/>
              <a:t>    </a:t>
            </a:r>
            <a:r>
              <a:rPr lang="en-US" sz="1600" dirty="0" err="1"/>
              <a:t>cos_sim</a:t>
            </a:r>
            <a:r>
              <a:rPr lang="en-US" sz="1600" dirty="0"/>
              <a:t> = </a:t>
            </a:r>
            <a:r>
              <a:rPr lang="en-US" sz="1600" dirty="0" err="1"/>
              <a:t>dot_product</a:t>
            </a:r>
            <a:r>
              <a:rPr lang="en-US" sz="1600" dirty="0"/>
              <a:t> / (</a:t>
            </a:r>
            <a:r>
              <a:rPr lang="en-US" sz="1600" dirty="0" err="1"/>
              <a:t>magnitude_x</a:t>
            </a:r>
            <a:r>
              <a:rPr lang="en-US" sz="1600" dirty="0"/>
              <a:t> * </a:t>
            </a:r>
            <a:r>
              <a:rPr lang="en-US" sz="1600" dirty="0" err="1"/>
              <a:t>magnitude_y</a:t>
            </a:r>
            <a:r>
              <a:rPr lang="en-US" sz="1600" dirty="0"/>
              <a:t>)</a:t>
            </a:r>
          </a:p>
          <a:p>
            <a:r>
              <a:rPr lang="en-US" sz="1600" dirty="0"/>
              <a:t>    angle=</a:t>
            </a:r>
            <a:r>
              <a:rPr lang="en-US" sz="1600" dirty="0" err="1"/>
              <a:t>np.arccos</a:t>
            </a:r>
            <a:r>
              <a:rPr lang="en-US" sz="1600" dirty="0"/>
              <a:t>(</a:t>
            </a:r>
            <a:r>
              <a:rPr lang="en-US" sz="1600" dirty="0" err="1"/>
              <a:t>cos_sim</a:t>
            </a:r>
            <a:r>
              <a:rPr lang="en-US" sz="1600" dirty="0"/>
              <a:t>)</a:t>
            </a:r>
          </a:p>
          <a:p>
            <a:r>
              <a:rPr lang="en-US" sz="1600" dirty="0"/>
              <a:t>    angle=</a:t>
            </a:r>
            <a:r>
              <a:rPr lang="en-US" sz="1600" dirty="0" err="1"/>
              <a:t>np.degrees</a:t>
            </a:r>
            <a:r>
              <a:rPr lang="en-US" sz="1600" dirty="0"/>
              <a:t>(angle)</a:t>
            </a:r>
          </a:p>
          <a:p>
            <a:r>
              <a:rPr lang="en-US" sz="1600" dirty="0"/>
              <a:t>    </a:t>
            </a:r>
          </a:p>
          <a:p>
            <a:r>
              <a:rPr lang="en-US" sz="1600" dirty="0"/>
              <a:t>    return </a:t>
            </a:r>
            <a:r>
              <a:rPr lang="en-US" sz="1600" dirty="0" err="1"/>
              <a:t>cos_sim</a:t>
            </a:r>
            <a:r>
              <a:rPr lang="en-US" sz="1600" dirty="0"/>
              <a:t>, angle</a:t>
            </a:r>
          </a:p>
          <a:p>
            <a:endParaRPr lang="en-US" sz="1600" dirty="0"/>
          </a:p>
          <a:p>
            <a:r>
              <a:rPr lang="pt-BR" sz="1600" dirty="0"/>
              <a:t>CS, Cos_angle=cosine_sim([[251,267,70]], [[105,103,62]])</a:t>
            </a:r>
          </a:p>
          <a:p>
            <a:endParaRPr lang="en-US" sz="1600" dirty="0"/>
          </a:p>
          <a:p>
            <a:r>
              <a:rPr lang="en-US" sz="1600" dirty="0"/>
              <a:t>print(CS)</a:t>
            </a:r>
          </a:p>
          <a:p>
            <a:r>
              <a:rPr lang="en-US" sz="1600" dirty="0"/>
              <a:t>print(</a:t>
            </a:r>
            <a:r>
              <a:rPr lang="en-US" sz="1600" dirty="0" err="1"/>
              <a:t>Cos_angle</a:t>
            </a:r>
            <a:r>
              <a:rPr lang="en-US" sz="16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7569B-C83E-DA82-4D14-D2541BD65F11}"/>
              </a:ext>
            </a:extLst>
          </p:cNvPr>
          <p:cNvSpPr txBox="1"/>
          <p:nvPr/>
        </p:nvSpPr>
        <p:spPr>
          <a:xfrm>
            <a:off x="5942839" y="2083673"/>
            <a:ext cx="6092840" cy="2030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799" dirty="0"/>
              <a:t>from </a:t>
            </a:r>
            <a:r>
              <a:rPr lang="en-US" sz="1799" dirty="0" err="1"/>
              <a:t>sklearn.metrics.pairwise</a:t>
            </a:r>
            <a:r>
              <a:rPr lang="en-US" sz="1799" dirty="0"/>
              <a:t> import </a:t>
            </a:r>
            <a:r>
              <a:rPr lang="en-US" sz="1799" dirty="0" err="1"/>
              <a:t>cosine_similarity</a:t>
            </a:r>
            <a:endParaRPr lang="en-US" sz="1799" dirty="0"/>
          </a:p>
          <a:p>
            <a:r>
              <a:rPr lang="en-US" sz="1799" dirty="0"/>
              <a:t>import pandas as pd</a:t>
            </a:r>
          </a:p>
          <a:p>
            <a:endParaRPr lang="en-US" sz="1799" dirty="0"/>
          </a:p>
          <a:p>
            <a:r>
              <a:rPr lang="en-US" sz="1799" dirty="0"/>
              <a:t>DF = </a:t>
            </a:r>
            <a:r>
              <a:rPr lang="en-US" sz="1799" dirty="0" err="1"/>
              <a:t>pd.read_csv</a:t>
            </a:r>
            <a:r>
              <a:rPr lang="en-US" sz="1799" dirty="0"/>
              <a:t>("C:/Users/profa/Desktop/UCB/ML CSCI 5622/Data/HeartRisk_JustNums.csv")</a:t>
            </a:r>
          </a:p>
          <a:p>
            <a:endParaRPr lang="en-US" sz="1799" dirty="0"/>
          </a:p>
          <a:p>
            <a:r>
              <a:rPr lang="en-US" sz="1799" dirty="0"/>
              <a:t>print(</a:t>
            </a:r>
            <a:r>
              <a:rPr lang="en-US" sz="1799" dirty="0" err="1"/>
              <a:t>cosine_similarity</a:t>
            </a:r>
            <a:r>
              <a:rPr lang="en-US" sz="1799" dirty="0"/>
              <a:t>(DF, DF))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4768E-BE0A-53D7-AC2D-356054685FC6}"/>
              </a:ext>
            </a:extLst>
          </p:cNvPr>
          <p:cNvSpPr txBox="1"/>
          <p:nvPr/>
        </p:nvSpPr>
        <p:spPr>
          <a:xfrm>
            <a:off x="5722937" y="228600"/>
            <a:ext cx="573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Cosine Similarity – by hand – in Python</a:t>
            </a:r>
          </a:p>
        </p:txBody>
      </p:sp>
    </p:spTree>
    <p:extLst>
      <p:ext uri="{BB962C8B-B14F-4D97-AF65-F5344CB8AC3E}">
        <p14:creationId xmlns:p14="http://schemas.microsoft.com/office/powerpoint/2010/main" val="43600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1522412" y="228600"/>
            <a:ext cx="9717541" cy="7925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3200"/>
            </a:pPr>
            <a:r>
              <a:rPr lang="en-US" sz="3199" dirty="0"/>
              <a:t>Cosine similarity</a:t>
            </a:r>
            <a:endParaRPr sz="3199" dirty="0"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1903412" y="1541333"/>
            <a:ext cx="9236843" cy="49301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688" rIns="0" bIns="45688" rtlCol="0" anchor="t" anchorCtr="0">
            <a:normAutofit/>
          </a:bodyPr>
          <a:lstStyle/>
          <a:p>
            <a:pPr marL="91413" indent="-117440">
              <a:lnSpc>
                <a:spcPct val="70000"/>
              </a:lnSpc>
              <a:spcBef>
                <a:spcPts val="0"/>
              </a:spcBef>
              <a:buSzPts val="1850"/>
              <a:buChar char=" "/>
            </a:pPr>
            <a:r>
              <a:rPr lang="en-US" sz="1849" dirty="0"/>
              <a:t>     Good for high D data.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1) Imagine that each row or data vector is a numerical vector. 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2) Next, no matter what dimension you are using, the origin is (0, 0, …0)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So in 2D the origin is (0,0)   in 3D its (0,0,0) and so on.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3) Next, Any two vector points in any D space create an angle between them. 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4) The COS of any angle is defined as the normalized dot product: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(V1 . V2)  / |V1| |V2|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Example: Suppose vector 1 (V1) is [1, 3] and suppose vector 2 (V2) is [2,2]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Then, the dot product V1 . V2  = (1*2) + (3*2) = 8</a:t>
            </a:r>
            <a:endParaRPr sz="1849"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Next, |V1| = sqrt(1^2 + 3^2) = sqrt(10)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dirty="0"/>
              <a:t>|V2| = sqrt(2^2 + 2^2) = sqrt(8)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b="1" dirty="0"/>
              <a:t>So COS() =   8 / (sqrt(8)*sqrt(10)) = .894</a:t>
            </a:r>
            <a:endParaRPr dirty="0"/>
          </a:p>
          <a:p>
            <a:pPr marL="91413" indent="-117440">
              <a:lnSpc>
                <a:spcPct val="70000"/>
              </a:lnSpc>
              <a:buSzPts val="1850"/>
              <a:buChar char=" "/>
            </a:pPr>
            <a:r>
              <a:rPr lang="en-US" sz="1849" b="1" dirty="0"/>
              <a:t>To solve for the angle, find the </a:t>
            </a:r>
            <a:r>
              <a:rPr lang="en-US" sz="1849" b="1" dirty="0" err="1"/>
              <a:t>arccos</a:t>
            </a:r>
            <a:r>
              <a:rPr lang="en-US" sz="1849" b="1" dirty="0"/>
              <a:t> (.894) = 26.6 degrees</a:t>
            </a:r>
            <a:endParaRPr sz="1849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1848036" y="496065"/>
            <a:ext cx="9717541" cy="8372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400"/>
            </a:pPr>
            <a:r>
              <a:rPr lang="en-US" sz="4399" dirty="0"/>
              <a:t>Non-Euclidean distances</a:t>
            </a:r>
            <a:endParaRPr sz="4399" dirty="0"/>
          </a:p>
        </p:txBody>
      </p:sp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7212" y="1792424"/>
            <a:ext cx="8311031" cy="456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/>
          <p:nvPr/>
        </p:nvSpPr>
        <p:spPr>
          <a:xfrm>
            <a:off x="3852954" y="6361935"/>
            <a:ext cx="5917643" cy="36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http://infolab.stanford.edu/~ullman/mining/pdf/cs345-cl.pdf</a:t>
            </a:r>
            <a:endParaRPr sz="179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903411" y="585957"/>
            <a:ext cx="9269677" cy="6528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 fontScale="90000"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000"/>
            </a:pPr>
            <a:r>
              <a:rPr lang="en-US" sz="3999" dirty="0"/>
              <a:t>Some fun math: the axioms of a distance measure</a:t>
            </a:r>
            <a:endParaRPr sz="3999" dirty="0"/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1598612" y="1911889"/>
            <a:ext cx="9717540" cy="43601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688" rIns="0" bIns="45688" rtlCol="0" anchor="t" anchorCtr="0">
            <a:normAutofit fontScale="85000" lnSpcReduction="10000"/>
          </a:bodyPr>
          <a:lstStyle/>
          <a:p>
            <a:pPr marL="91413" indent="-126962">
              <a:spcBef>
                <a:spcPts val="0"/>
              </a:spcBef>
              <a:buSzPts val="2000"/>
              <a:buChar char=" "/>
            </a:pPr>
            <a:r>
              <a:rPr lang="en-US" dirty="0"/>
              <a:t>1) For any measure D to be a “distance measure” it must meet the following properties:</a:t>
            </a:r>
            <a:endParaRPr dirty="0"/>
          </a:p>
          <a:p>
            <a:pPr marL="91413" indent="0">
              <a:buSzPts val="2000"/>
              <a:buNone/>
            </a:pPr>
            <a:endParaRPr dirty="0"/>
          </a:p>
          <a:p>
            <a:pPr marL="91413" indent="-126962">
              <a:lnSpc>
                <a:spcPct val="120000"/>
              </a:lnSpc>
              <a:buSzPts val="2000"/>
              <a:buChar char=" "/>
            </a:pPr>
            <a:r>
              <a:rPr lang="en-US" dirty="0"/>
              <a:t>(a) Given any two vectors x and y, D(</a:t>
            </a:r>
            <a:r>
              <a:rPr lang="en-US" dirty="0" err="1"/>
              <a:t>x,y</a:t>
            </a:r>
            <a:r>
              <a:rPr lang="en-US" dirty="0"/>
              <a:t>) &gt;= 0. In other words, distance cannot be negative.</a:t>
            </a:r>
            <a:endParaRPr dirty="0"/>
          </a:p>
          <a:p>
            <a:pPr marL="91413" indent="-126962">
              <a:lnSpc>
                <a:spcPct val="120000"/>
              </a:lnSpc>
              <a:buSzPts val="2000"/>
              <a:buChar char=" "/>
            </a:pPr>
            <a:r>
              <a:rPr lang="en-US" dirty="0"/>
              <a:t>(b) D(x, y) = 0 </a:t>
            </a:r>
            <a:r>
              <a:rPr lang="en-US" dirty="0" err="1"/>
              <a:t>iff</a:t>
            </a:r>
            <a:r>
              <a:rPr lang="en-US" dirty="0"/>
              <a:t> x = y. In other words, the only way the distance between two vectors is 0 is if they are the same vector. </a:t>
            </a:r>
            <a:endParaRPr dirty="0"/>
          </a:p>
          <a:p>
            <a:pPr marL="91413" indent="-126962">
              <a:lnSpc>
                <a:spcPct val="120000"/>
              </a:lnSpc>
              <a:buSzPts val="2000"/>
              <a:buChar char=" "/>
            </a:pPr>
            <a:r>
              <a:rPr lang="en-US" dirty="0"/>
              <a:t>(c) D(</a:t>
            </a:r>
            <a:r>
              <a:rPr lang="en-US" dirty="0" err="1"/>
              <a:t>x,y</a:t>
            </a:r>
            <a:r>
              <a:rPr lang="en-US" dirty="0"/>
              <a:t>) = D(</a:t>
            </a:r>
            <a:r>
              <a:rPr lang="en-US" dirty="0" err="1"/>
              <a:t>y,x</a:t>
            </a:r>
            <a:r>
              <a:rPr lang="en-US" dirty="0"/>
              <a:t>). Direction does not matter.</a:t>
            </a:r>
            <a:endParaRPr dirty="0"/>
          </a:p>
          <a:p>
            <a:pPr marL="91413" indent="-126962">
              <a:lnSpc>
                <a:spcPct val="120000"/>
              </a:lnSpc>
              <a:buSzPts val="2000"/>
              <a:buChar char=" "/>
            </a:pPr>
            <a:r>
              <a:rPr lang="en-US" dirty="0"/>
              <a:t>(d) D(x, y) &lt;= D(</a:t>
            </a:r>
            <a:r>
              <a:rPr lang="en-US" dirty="0" err="1"/>
              <a:t>x,z</a:t>
            </a:r>
            <a:r>
              <a:rPr lang="en-US" dirty="0"/>
              <a:t>) + D(</a:t>
            </a:r>
            <a:r>
              <a:rPr lang="en-US" dirty="0" err="1"/>
              <a:t>z,y</a:t>
            </a:r>
            <a:r>
              <a:rPr lang="en-US" dirty="0"/>
              <a:t>). This is called the Triangle Inequality.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title"/>
          </p:nvPr>
        </p:nvSpPr>
        <p:spPr>
          <a:xfrm>
            <a:off x="2348514" y="621003"/>
            <a:ext cx="7022915" cy="8145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en-US"/>
              <a:t>Partition vs. Hierarchical</a:t>
            </a:r>
            <a:endParaRPr/>
          </a:p>
        </p:txBody>
      </p:sp>
      <p:sp>
        <p:nvSpPr>
          <p:cNvPr id="291" name="Google Shape;291;p30"/>
          <p:cNvSpPr txBox="1">
            <a:spLocks noGrp="1"/>
          </p:cNvSpPr>
          <p:nvPr>
            <p:ph type="dt" idx="10"/>
          </p:nvPr>
        </p:nvSpPr>
        <p:spPr>
          <a:xfrm>
            <a:off x="1096994" y="6458996"/>
            <a:ext cx="2471627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Autofit/>
          </a:bodyPr>
          <a:lstStyle/>
          <a:p>
            <a:r>
              <a:rPr lang="en-US"/>
              <a:t>September 14, 2020</a:t>
            </a:r>
            <a:endParaRPr/>
          </a:p>
        </p:txBody>
      </p:sp>
      <p:sp>
        <p:nvSpPr>
          <p:cNvPr id="292" name="Google Shape;292;p30"/>
          <p:cNvSpPr txBox="1">
            <a:spLocks noGrp="1"/>
          </p:cNvSpPr>
          <p:nvPr>
            <p:ph type="sldNum" idx="12"/>
          </p:nvPr>
        </p:nvSpPr>
        <p:spPr>
          <a:xfrm>
            <a:off x="9897880" y="6458996"/>
            <a:ext cx="1311683" cy="365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391" y="1466222"/>
            <a:ext cx="7192084" cy="466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1192" y="600134"/>
            <a:ext cx="8377789" cy="5930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561946" y="457200"/>
            <a:ext cx="9717541" cy="11353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400"/>
            </a:pPr>
            <a:r>
              <a:rPr lang="en-US" sz="4399" b="1" dirty="0"/>
              <a:t>Clustering</a:t>
            </a:r>
            <a:r>
              <a:rPr lang="en-US" sz="4399" dirty="0"/>
              <a:t>: Grouping  - Categorizing </a:t>
            </a:r>
            <a:endParaRPr sz="4399"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1217612" y="2140286"/>
            <a:ext cx="10406210" cy="40692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688" rIns="0" bIns="45688" rtlCol="0" anchor="t" anchorCtr="0">
            <a:normAutofit/>
          </a:bodyPr>
          <a:lstStyle/>
          <a:p>
            <a:pPr marL="91413" indent="-152354">
              <a:spcBef>
                <a:spcPts val="0"/>
              </a:spcBef>
              <a:buSzPts val="2400"/>
              <a:buChar char=" "/>
            </a:pPr>
            <a:r>
              <a:rPr lang="en-US" sz="2000" dirty="0"/>
              <a:t>1) </a:t>
            </a:r>
            <a:r>
              <a:rPr lang="en-US" sz="2000" b="1" dirty="0"/>
              <a:t>Clustering is “unsupervised”. </a:t>
            </a:r>
            <a:r>
              <a:rPr lang="en-US" sz="2000" dirty="0"/>
              <a:t>This means that the data is not labeled or categorized. </a:t>
            </a:r>
            <a:endParaRPr sz="2000" dirty="0"/>
          </a:p>
          <a:p>
            <a:pPr marL="91413" indent="-152354">
              <a:buSzPts val="2400"/>
              <a:buChar char=" "/>
            </a:pPr>
            <a:r>
              <a:rPr lang="en-US" sz="2000" dirty="0"/>
              <a:t>2) Clustering is used to “discover” if groups/categories exist and if so – what they are. </a:t>
            </a:r>
            <a:endParaRPr sz="2000" dirty="0"/>
          </a:p>
          <a:p>
            <a:pPr marL="91413" indent="-152354">
              <a:buSzPts val="2400"/>
              <a:buChar char=" "/>
            </a:pPr>
            <a:r>
              <a:rPr lang="en-US" sz="2000" dirty="0"/>
              <a:t>3) Clustering can be used to determine if the data in a dataset fits into any type of groups/categories/classes. </a:t>
            </a:r>
            <a:endParaRPr sz="2000" dirty="0"/>
          </a:p>
          <a:p>
            <a:pPr marL="91413" indent="-152354">
              <a:buSzPts val="2400"/>
              <a:buChar char=" "/>
            </a:pPr>
            <a:r>
              <a:rPr lang="en-US" sz="2000" dirty="0"/>
              <a:t>4) If categories can be identified, this information then be used to </a:t>
            </a:r>
            <a:r>
              <a:rPr lang="en-US" sz="2000" b="1" dirty="0"/>
              <a:t>classify</a:t>
            </a:r>
            <a:r>
              <a:rPr lang="en-US" sz="2000" dirty="0"/>
              <a:t> or </a:t>
            </a:r>
            <a:r>
              <a:rPr lang="en-US" sz="2000" b="1" dirty="0"/>
              <a:t>predict</a:t>
            </a:r>
            <a:r>
              <a:rPr lang="en-US" sz="2000" dirty="0"/>
              <a:t> other vectors. </a:t>
            </a:r>
            <a:endParaRPr sz="2000" dirty="0"/>
          </a:p>
          <a:p>
            <a:pPr marL="91413" indent="-152354">
              <a:buSzPts val="2400"/>
              <a:buChar char=" "/>
            </a:pPr>
            <a:r>
              <a:rPr lang="en-US" sz="2000" dirty="0"/>
              <a:t>5) Clustering </a:t>
            </a:r>
            <a:r>
              <a:rPr lang="en-US" sz="2000" b="1" dirty="0"/>
              <a:t>reduces</a:t>
            </a:r>
            <a:r>
              <a:rPr lang="en-US" sz="2000" dirty="0"/>
              <a:t> dimensionality.</a:t>
            </a:r>
            <a:endParaRPr sz="2000" dirty="0"/>
          </a:p>
          <a:p>
            <a:pPr marL="91413" indent="-152354">
              <a:buSzPts val="2400"/>
              <a:buChar char=" "/>
            </a:pPr>
            <a:r>
              <a:rPr lang="en-US" sz="2000" dirty="0"/>
              <a:t>6) Clustering can be used to create </a:t>
            </a:r>
            <a:r>
              <a:rPr lang="en-US" sz="2000" b="1" dirty="0"/>
              <a:t>labels. </a:t>
            </a:r>
          </a:p>
          <a:p>
            <a:pPr marL="91413" indent="-152354">
              <a:buSzPts val="2400"/>
              <a:buChar char=" "/>
            </a:pPr>
            <a:r>
              <a:rPr lang="en-US" sz="2000" b="1" dirty="0"/>
              <a:t>7) Clustering is a special case of alternating optimization/EM via </a:t>
            </a:r>
            <a:r>
              <a:rPr lang="en-US" sz="2000" dirty="0"/>
              <a:t>Lloyd’s</a:t>
            </a:r>
            <a:r>
              <a:rPr lang="en-US" sz="2000" b="1" dirty="0"/>
              <a:t> Algorithm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3489" y="356168"/>
            <a:ext cx="7831330" cy="604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2"/>
          <p:cNvSpPr txBox="1"/>
          <p:nvPr/>
        </p:nvSpPr>
        <p:spPr>
          <a:xfrm>
            <a:off x="9243192" y="1391182"/>
            <a:ext cx="1663267" cy="424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It is not necessary to choose or preselect the number of clusters. </a:t>
            </a:r>
            <a:endParaRPr sz="1799"/>
          </a:p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Hierarchical clusterings may correspond well to taxonomies – such as the animal kingdom. </a:t>
            </a:r>
            <a:endParaRPr sz="1799"/>
          </a:p>
          <a:p>
            <a:endParaRPr sz="1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"/>
          <p:cNvSpPr txBox="1">
            <a:spLocks noGrp="1"/>
          </p:cNvSpPr>
          <p:nvPr>
            <p:ph type="title"/>
          </p:nvPr>
        </p:nvSpPr>
        <p:spPr>
          <a:xfrm>
            <a:off x="1522412" y="287422"/>
            <a:ext cx="9630363" cy="14503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en-US" dirty="0"/>
              <a:t>AGNES and DIANA</a:t>
            </a:r>
            <a:endParaRPr dirty="0"/>
          </a:p>
        </p:txBody>
      </p:sp>
      <p:sp>
        <p:nvSpPr>
          <p:cNvPr id="379" name="Google Shape;379;p44"/>
          <p:cNvSpPr txBox="1">
            <a:spLocks noGrp="1"/>
          </p:cNvSpPr>
          <p:nvPr>
            <p:ph type="body" idx="1"/>
          </p:nvPr>
        </p:nvSpPr>
        <p:spPr>
          <a:xfrm>
            <a:off x="1522412" y="2209800"/>
            <a:ext cx="10055781" cy="4022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688" rIns="0" bIns="45688" rtlCol="0" anchor="t" anchorCtr="0"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ts val="2000"/>
              <a:buNone/>
            </a:pPr>
            <a:r>
              <a:rPr lang="en-US" sz="4900" b="1" dirty="0"/>
              <a:t>Hierarchical clustering can be divided into two main types:</a:t>
            </a:r>
            <a:endParaRPr sz="4900" b="1" dirty="0"/>
          </a:p>
          <a:p>
            <a:pPr marL="0" indent="0">
              <a:lnSpc>
                <a:spcPct val="120000"/>
              </a:lnSpc>
              <a:buSzPts val="2000"/>
              <a:buNone/>
            </a:pPr>
            <a:r>
              <a:rPr lang="en-US" sz="4900" b="1" dirty="0"/>
              <a:t>Agglomerative clustering:</a:t>
            </a:r>
            <a:r>
              <a:rPr lang="en-US" sz="4900" dirty="0"/>
              <a:t> Commonly referred to as </a:t>
            </a:r>
            <a:r>
              <a:rPr lang="en-US" sz="4900" b="1" dirty="0"/>
              <a:t>AGNES</a:t>
            </a:r>
            <a:r>
              <a:rPr lang="en-US" sz="4900" dirty="0"/>
              <a:t> (</a:t>
            </a:r>
            <a:r>
              <a:rPr lang="en-US" sz="4900" dirty="0" err="1"/>
              <a:t>AGglomerative</a:t>
            </a:r>
            <a:r>
              <a:rPr lang="en-US" sz="4900" dirty="0"/>
              <a:t> </a:t>
            </a:r>
            <a:r>
              <a:rPr lang="en-US" sz="4900" dirty="0" err="1"/>
              <a:t>NESting</a:t>
            </a:r>
            <a:r>
              <a:rPr lang="en-US" sz="4900" dirty="0"/>
              <a:t>) works in a </a:t>
            </a:r>
            <a:r>
              <a:rPr lang="en-US" sz="4900" b="1" dirty="0"/>
              <a:t>bottom-up</a:t>
            </a:r>
            <a:r>
              <a:rPr lang="en-US" sz="4900" dirty="0"/>
              <a:t> manner. Each observation (vector or row) is initially considered as a </a:t>
            </a:r>
            <a:r>
              <a:rPr lang="en-US" sz="4900" b="1" dirty="0"/>
              <a:t>single-element </a:t>
            </a:r>
            <a:r>
              <a:rPr lang="en-US" sz="4900" dirty="0"/>
              <a:t>cluster.</a:t>
            </a:r>
            <a:endParaRPr sz="4900" dirty="0"/>
          </a:p>
          <a:p>
            <a:pPr marL="91413" indent="-126962">
              <a:lnSpc>
                <a:spcPct val="120000"/>
              </a:lnSpc>
              <a:buSzPts val="2000"/>
              <a:buChar char=" "/>
            </a:pPr>
            <a:r>
              <a:rPr lang="en-US" sz="4900" dirty="0"/>
              <a:t>At each step of the algorithm, the two clusters that are the most similar are combined into a new bigger cluster. This procedure is iterated until all points are a member of just one single big cluster </a:t>
            </a:r>
            <a:endParaRPr sz="4900" dirty="0"/>
          </a:p>
          <a:p>
            <a:pPr marL="0" indent="0">
              <a:lnSpc>
                <a:spcPct val="120000"/>
              </a:lnSpc>
              <a:buSzPts val="2000"/>
              <a:buNone/>
            </a:pPr>
            <a:r>
              <a:rPr lang="en-US" sz="4900" b="1" dirty="0"/>
              <a:t>Divisive hierarchical clustering:</a:t>
            </a:r>
            <a:r>
              <a:rPr lang="en-US" sz="4900" dirty="0"/>
              <a:t> Commonly referred to as </a:t>
            </a:r>
            <a:r>
              <a:rPr lang="en-US" sz="4900" b="1" dirty="0"/>
              <a:t>DIANA</a:t>
            </a:r>
            <a:r>
              <a:rPr lang="en-US" sz="4900" dirty="0"/>
              <a:t> (</a:t>
            </a:r>
            <a:r>
              <a:rPr lang="en-US" sz="4900" dirty="0" err="1"/>
              <a:t>DIvise</a:t>
            </a:r>
            <a:r>
              <a:rPr lang="en-US" sz="4900" dirty="0"/>
              <a:t> </a:t>
            </a:r>
            <a:r>
              <a:rPr lang="en-US" sz="4900" dirty="0" err="1"/>
              <a:t>ANAlysis</a:t>
            </a:r>
            <a:r>
              <a:rPr lang="en-US" sz="4900" dirty="0"/>
              <a:t>) works in a </a:t>
            </a:r>
            <a:r>
              <a:rPr lang="en-US" sz="4900" b="1" dirty="0"/>
              <a:t>top-down manner</a:t>
            </a:r>
            <a:r>
              <a:rPr lang="en-US" sz="4900" dirty="0"/>
              <a:t>. </a:t>
            </a:r>
            <a:endParaRPr sz="4900" dirty="0"/>
          </a:p>
          <a:p>
            <a:pPr marL="91413" indent="-126962">
              <a:lnSpc>
                <a:spcPct val="120000"/>
              </a:lnSpc>
              <a:buSzPts val="2000"/>
              <a:buChar char=" "/>
            </a:pPr>
            <a:r>
              <a:rPr lang="en-US" sz="4900" dirty="0"/>
              <a:t>Begins with the root - all observations (all rows) are in a single cluster. At each step of the algorithm, the current cluster is </a:t>
            </a:r>
            <a:r>
              <a:rPr lang="en-US" sz="4900" b="1" dirty="0"/>
              <a:t>split into two clusters </a:t>
            </a:r>
            <a:r>
              <a:rPr lang="en-US" sz="4900" dirty="0"/>
              <a:t>that are considered most heterogeneous. The process is iterated until all observations are in their own cluster.</a:t>
            </a:r>
            <a:endParaRPr sz="4900" dirty="0"/>
          </a:p>
          <a:p>
            <a:pPr marL="91413" indent="0">
              <a:lnSpc>
                <a:spcPct val="80000"/>
              </a:lnSpc>
              <a:buSzPts val="2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6"/>
          <p:cNvSpPr txBox="1">
            <a:spLocks noGrp="1"/>
          </p:cNvSpPr>
          <p:nvPr>
            <p:ph type="title"/>
          </p:nvPr>
        </p:nvSpPr>
        <p:spPr>
          <a:xfrm>
            <a:off x="1522412" y="287422"/>
            <a:ext cx="9630363" cy="14503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en-US" dirty="0"/>
              <a:t>Common Clustering Methods (FYI only)</a:t>
            </a:r>
            <a:endParaRPr dirty="0"/>
          </a:p>
        </p:txBody>
      </p:sp>
      <p:sp>
        <p:nvSpPr>
          <p:cNvPr id="391" name="Google Shape;391;p46"/>
          <p:cNvSpPr txBox="1">
            <a:spLocks noGrp="1"/>
          </p:cNvSpPr>
          <p:nvPr>
            <p:ph type="body" idx="1"/>
          </p:nvPr>
        </p:nvSpPr>
        <p:spPr>
          <a:xfrm>
            <a:off x="1293811" y="1846146"/>
            <a:ext cx="10691865" cy="4471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688" rIns="0" bIns="45688" rtlCol="0" anchor="t" anchorCtr="0">
            <a:normAutofit/>
          </a:bodyPr>
          <a:lstStyle/>
          <a:p>
            <a:pPr marL="91413" indent="-114266">
              <a:spcBef>
                <a:spcPts val="0"/>
              </a:spcBef>
              <a:buSzPts val="1800"/>
              <a:buChar char=" "/>
            </a:pPr>
            <a:r>
              <a:rPr lang="en-US" sz="1799" dirty="0"/>
              <a:t>·  </a:t>
            </a:r>
            <a:r>
              <a:rPr lang="en-US" sz="1799" b="1" dirty="0"/>
              <a:t>Maximum or complete linkage clustering:</a:t>
            </a:r>
            <a:r>
              <a:rPr lang="en-US" sz="1799" dirty="0"/>
              <a:t> Computes </a:t>
            </a:r>
            <a:r>
              <a:rPr lang="en-US" sz="1799" b="1" dirty="0"/>
              <a:t>all pairwise dissimilarities </a:t>
            </a:r>
            <a:r>
              <a:rPr lang="en-US" sz="1799" dirty="0"/>
              <a:t>between the elements in cluster 1 and the elements in cluster 2, and considers the </a:t>
            </a:r>
            <a:r>
              <a:rPr lang="en-US" sz="1799" b="1" dirty="0"/>
              <a:t>largest</a:t>
            </a:r>
            <a:r>
              <a:rPr lang="en-US" sz="1799" dirty="0"/>
              <a:t> value of these dissimilarities as the distance between the two clusters. It tends to produce more compact clusters. </a:t>
            </a:r>
            <a:endParaRPr dirty="0"/>
          </a:p>
          <a:p>
            <a:pPr marL="91413" indent="-114266">
              <a:buSzPts val="1800"/>
              <a:buChar char=" "/>
            </a:pPr>
            <a:r>
              <a:rPr lang="en-US" sz="1799" dirty="0"/>
              <a:t>·  </a:t>
            </a:r>
            <a:r>
              <a:rPr lang="en-US" sz="1799" b="1" dirty="0"/>
              <a:t>Minimum or single linkage clustering:</a:t>
            </a:r>
            <a:r>
              <a:rPr lang="en-US" sz="1799" dirty="0"/>
              <a:t> Computes all </a:t>
            </a:r>
            <a:r>
              <a:rPr lang="en-US" sz="1799" b="1" dirty="0"/>
              <a:t>pairwise dissimilarities </a:t>
            </a:r>
            <a:r>
              <a:rPr lang="en-US" sz="1799" dirty="0"/>
              <a:t>between the elements in cluster 1 and the elements in cluster 2, and considers the </a:t>
            </a:r>
            <a:r>
              <a:rPr lang="en-US" sz="1799" b="1" dirty="0"/>
              <a:t>smallest</a:t>
            </a:r>
            <a:r>
              <a:rPr lang="en-US" sz="1799" dirty="0"/>
              <a:t> of these dissimilarities as a linkage criterion. It tends to produce long, “loose” clusters. </a:t>
            </a:r>
            <a:endParaRPr dirty="0"/>
          </a:p>
          <a:p>
            <a:pPr marL="91413" indent="-114266">
              <a:buSzPts val="1800"/>
              <a:buChar char=" "/>
            </a:pPr>
            <a:r>
              <a:rPr lang="en-US" sz="1799" dirty="0"/>
              <a:t>·  </a:t>
            </a:r>
            <a:r>
              <a:rPr lang="en-US" sz="1799" b="1" dirty="0"/>
              <a:t>Mean or average linkage clustering:</a:t>
            </a:r>
            <a:r>
              <a:rPr lang="en-US" sz="1799" dirty="0"/>
              <a:t> Computes all </a:t>
            </a:r>
            <a:r>
              <a:rPr lang="en-US" sz="1799" b="1" dirty="0"/>
              <a:t>pairwise dissimilarities </a:t>
            </a:r>
            <a:r>
              <a:rPr lang="en-US" sz="1799" dirty="0"/>
              <a:t>between the elements in cluster 1 and the elements in cluster 2, and considers the </a:t>
            </a:r>
            <a:r>
              <a:rPr lang="en-US" sz="1799" b="1" dirty="0"/>
              <a:t>average </a:t>
            </a:r>
            <a:r>
              <a:rPr lang="en-US" sz="1799" dirty="0"/>
              <a:t>of these dissimilarities as the distance between the two clusters. Can vary in the compactness of the clusters it creates. </a:t>
            </a:r>
            <a:endParaRPr dirty="0"/>
          </a:p>
          <a:p>
            <a:pPr marL="91413" indent="-114266">
              <a:buSzPts val="1800"/>
              <a:buChar char=" "/>
            </a:pPr>
            <a:r>
              <a:rPr lang="en-US" sz="1799" dirty="0"/>
              <a:t>·  </a:t>
            </a:r>
            <a:r>
              <a:rPr lang="en-US" sz="1799" b="1" dirty="0"/>
              <a:t>Centroid linkage clustering:</a:t>
            </a:r>
            <a:r>
              <a:rPr lang="en-US" sz="1799" dirty="0"/>
              <a:t> Computes the dissimilarity between the centroid for cluster 1 (a mean vector of length p, one element for each variable) and the centroid for cluster 2. </a:t>
            </a:r>
            <a:endParaRPr dirty="0"/>
          </a:p>
          <a:p>
            <a:pPr marL="91413" indent="-114266">
              <a:buSzPts val="1800"/>
              <a:buChar char=" "/>
            </a:pPr>
            <a:r>
              <a:rPr lang="en-US" sz="1799" dirty="0"/>
              <a:t>·  </a:t>
            </a:r>
            <a:r>
              <a:rPr lang="en-US" sz="1799" b="1" dirty="0"/>
              <a:t>Ward’s minimum variance method:</a:t>
            </a:r>
            <a:r>
              <a:rPr lang="en-US" sz="1799" dirty="0"/>
              <a:t> </a:t>
            </a:r>
            <a:r>
              <a:rPr lang="en-US" sz="1799" b="1" dirty="0"/>
              <a:t>Minimizes</a:t>
            </a:r>
            <a:r>
              <a:rPr lang="en-US" sz="1799" dirty="0"/>
              <a:t> the total within-cluster variance. At each step the pair of clusters with the smallest between-cluster distance are merged. Tends to produce more compact clusters.</a:t>
            </a:r>
            <a:endParaRPr dirty="0"/>
          </a:p>
          <a:p>
            <a:pPr marL="91413" indent="0">
              <a:buSzPts val="1800"/>
              <a:buNone/>
            </a:pPr>
            <a:endParaRPr sz="179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0012" y="304800"/>
            <a:ext cx="10134600" cy="592491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5"/>
          <p:cNvSpPr/>
          <p:nvPr/>
        </p:nvSpPr>
        <p:spPr>
          <a:xfrm>
            <a:off x="5134647" y="6424904"/>
            <a:ext cx="5728538" cy="36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r>
              <a:rPr lang="en-US"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https://bradleyboehmke.github.io/HOML/hierarchical.html</a:t>
            </a:r>
            <a:endParaRPr sz="179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8012" y="114064"/>
            <a:ext cx="11344495" cy="662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>
            <a:spLocks noGrp="1"/>
          </p:cNvSpPr>
          <p:nvPr>
            <p:ph type="title"/>
          </p:nvPr>
        </p:nvSpPr>
        <p:spPr>
          <a:xfrm>
            <a:off x="1657303" y="282419"/>
            <a:ext cx="8278244" cy="5523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2800"/>
            </a:pPr>
            <a:r>
              <a:rPr lang="en-US" sz="2799" dirty="0"/>
              <a:t>Types of Clusters: Density-Based</a:t>
            </a:r>
            <a:endParaRPr dirty="0"/>
          </a:p>
        </p:txBody>
      </p:sp>
      <p:sp>
        <p:nvSpPr>
          <p:cNvPr id="313" name="Google Shape;313;p33"/>
          <p:cNvSpPr txBox="1">
            <a:spLocks noGrp="1"/>
          </p:cNvSpPr>
          <p:nvPr>
            <p:ph type="body" idx="1"/>
          </p:nvPr>
        </p:nvSpPr>
        <p:spPr>
          <a:xfrm>
            <a:off x="2094954" y="1068595"/>
            <a:ext cx="7998916" cy="19497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688" rIns="0" bIns="45688" rtlCol="0" anchor="t" anchorCtr="0">
            <a:normAutofit/>
          </a:bodyPr>
          <a:lstStyle/>
          <a:p>
            <a:pPr marL="342797" indent="-342797">
              <a:spcBef>
                <a:spcPts val="0"/>
              </a:spcBef>
              <a:buSzPts val="2000"/>
              <a:buChar char=" "/>
            </a:pPr>
            <a:r>
              <a:rPr lang="en-US" b="1" dirty="0"/>
              <a:t>Density-based</a:t>
            </a:r>
            <a:endParaRPr dirty="0"/>
          </a:p>
          <a:p>
            <a:pPr marL="742727" lvl="1" indent="-285664">
              <a:buSzPts val="2000"/>
              <a:buChar char="◦"/>
            </a:pPr>
            <a:r>
              <a:rPr lang="en-US" sz="1999" dirty="0"/>
              <a:t>A cluster is a dense region of points, which is separated by low-density regions, from other regions of high density. </a:t>
            </a:r>
            <a:endParaRPr dirty="0"/>
          </a:p>
          <a:p>
            <a:pPr marL="742727" lvl="1" indent="-285664">
              <a:spcBef>
                <a:spcPts val="800"/>
              </a:spcBef>
              <a:buSzPts val="2000"/>
              <a:buChar char="◦"/>
            </a:pPr>
            <a:r>
              <a:rPr lang="en-US" sz="1999" dirty="0"/>
              <a:t>Used when the </a:t>
            </a:r>
            <a:r>
              <a:rPr lang="en-US" sz="1999" b="1" dirty="0"/>
              <a:t>clusters are irregular </a:t>
            </a:r>
            <a:r>
              <a:rPr lang="en-US" sz="1999" dirty="0"/>
              <a:t>or </a:t>
            </a:r>
            <a:r>
              <a:rPr lang="en-US" sz="1999" b="1" dirty="0"/>
              <a:t>intertwined</a:t>
            </a:r>
            <a:r>
              <a:rPr lang="en-US" sz="1999" dirty="0"/>
              <a:t>, and when noise and outliers are present.  </a:t>
            </a:r>
            <a:r>
              <a:rPr lang="en-US" sz="1999" b="1" dirty="0"/>
              <a:t>DBSCAN</a:t>
            </a:r>
            <a:endParaRPr b="1" dirty="0"/>
          </a:p>
        </p:txBody>
      </p:sp>
      <p:pic>
        <p:nvPicPr>
          <p:cNvPr id="314" name="Google Shape;31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4750" y="3851667"/>
            <a:ext cx="4467909" cy="27359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5" name="Google Shape;31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212" y="3018344"/>
            <a:ext cx="4906004" cy="27424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 txBox="1">
            <a:spLocks noGrp="1"/>
          </p:cNvSpPr>
          <p:nvPr>
            <p:ph type="title"/>
          </p:nvPr>
        </p:nvSpPr>
        <p:spPr>
          <a:xfrm>
            <a:off x="1903412" y="609600"/>
            <a:ext cx="9717541" cy="6846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320"/>
            </a:pPr>
            <a:r>
              <a:rPr lang="en-US" sz="4319" dirty="0"/>
              <a:t>Limitation of k-means</a:t>
            </a:r>
            <a:endParaRPr sz="4319" dirty="0"/>
          </a:p>
        </p:txBody>
      </p:sp>
      <p:pic>
        <p:nvPicPr>
          <p:cNvPr id="356" name="Google Shape;356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2029" y="1686580"/>
            <a:ext cx="8379817" cy="433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5963" y="551702"/>
            <a:ext cx="8233805" cy="601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B211-6C52-B94F-E940-526AAED3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Example of k - means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62176-A284-6A9A-B614-5DC0C71E8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Choose k</a:t>
            </a:r>
          </a:p>
          <a:p>
            <a:r>
              <a:rPr lang="en-US" dirty="0"/>
              <a:t>2) Randomly choose k centroids</a:t>
            </a:r>
          </a:p>
          <a:p>
            <a:r>
              <a:rPr lang="en-US" dirty="0"/>
              <a:t>3) Place all points into one of the k clusters based on distance.</a:t>
            </a:r>
          </a:p>
          <a:p>
            <a:r>
              <a:rPr lang="en-US" dirty="0"/>
              <a:t>4) Update the centroids</a:t>
            </a:r>
          </a:p>
          <a:p>
            <a:r>
              <a:rPr lang="en-US" dirty="0"/>
              <a:t>5) Re-assign points to closest cluster</a:t>
            </a:r>
          </a:p>
          <a:p>
            <a:pPr marL="114266" indent="0">
              <a:buNone/>
            </a:pPr>
            <a:endParaRPr lang="en-US" dirty="0"/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07367DED-DBEC-7A7E-CD0E-954EF39158BF}"/>
              </a:ext>
            </a:extLst>
          </p:cNvPr>
          <p:cNvSpPr/>
          <p:nvPr/>
        </p:nvSpPr>
        <p:spPr>
          <a:xfrm>
            <a:off x="8783212" y="3962400"/>
            <a:ext cx="1928659" cy="5518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4DE9E-2C82-696A-4B12-E1672515F7D8}"/>
              </a:ext>
            </a:extLst>
          </p:cNvPr>
          <p:cNvSpPr txBox="1"/>
          <p:nvPr/>
        </p:nvSpPr>
        <p:spPr>
          <a:xfrm>
            <a:off x="7721137" y="3512052"/>
            <a:ext cx="4052811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Repeat steps 4 and 5 for N iterations</a:t>
            </a:r>
          </a:p>
        </p:txBody>
      </p:sp>
    </p:spTree>
    <p:extLst>
      <p:ext uri="{BB962C8B-B14F-4D97-AF65-F5344CB8AC3E}">
        <p14:creationId xmlns:p14="http://schemas.microsoft.com/office/powerpoint/2010/main" val="4871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3CC18CA0-32CD-B5E7-EE6F-A2937C6A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99" y="397347"/>
            <a:ext cx="8616308" cy="6080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7EA55-2593-C4B1-B46C-1D7310A1C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76200"/>
            <a:ext cx="2151626" cy="4652175"/>
          </a:xfrm>
        </p:spPr>
        <p:txBody>
          <a:bodyPr/>
          <a:lstStyle/>
          <a:p>
            <a:r>
              <a:rPr lang="en-US" dirty="0"/>
              <a:t>Choose k = 3</a:t>
            </a:r>
          </a:p>
        </p:txBody>
      </p:sp>
    </p:spTree>
    <p:extLst>
      <p:ext uri="{BB962C8B-B14F-4D97-AF65-F5344CB8AC3E}">
        <p14:creationId xmlns:p14="http://schemas.microsoft.com/office/powerpoint/2010/main" val="9707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1293812" y="214070"/>
            <a:ext cx="9717541" cy="5576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rmAutofit fontScale="90000"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3959"/>
            </a:pPr>
            <a:r>
              <a:rPr lang="en-US" sz="3958" dirty="0"/>
              <a:t>What is a VECTOR (in a dataset)?</a:t>
            </a:r>
            <a:endParaRPr sz="3958" dirty="0"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212" y="860741"/>
            <a:ext cx="2571080" cy="27839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212" y="762616"/>
            <a:ext cx="4270080" cy="2926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0917" y="3733720"/>
            <a:ext cx="7901548" cy="30345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CAF5-5DA6-07A5-68D7-4F266D87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190434"/>
            <a:ext cx="10055781" cy="939786"/>
          </a:xfrm>
        </p:spPr>
        <p:txBody>
          <a:bodyPr/>
          <a:lstStyle/>
          <a:p>
            <a:r>
              <a:rPr lang="en-US" dirty="0"/>
              <a:t>Randomly Choose Initial Centroids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843344A-6C01-C1D7-959B-5F185FCD3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01" y="1227207"/>
            <a:ext cx="7904155" cy="540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EE0260-40D6-839C-F1A7-B3C718FA9542}"/>
                  </a:ext>
                </a:extLst>
              </p14:cNvPr>
              <p14:cNvContentPartPr/>
              <p14:nvPr/>
            </p14:nvContentPartPr>
            <p14:xfrm>
              <a:off x="11856837" y="441812"/>
              <a:ext cx="141083" cy="9285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EE0260-40D6-839C-F1A7-B3C718FA95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20846" y="405821"/>
                <a:ext cx="212704" cy="1644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083D-6181-2D31-5B91-A1FD738E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163871"/>
            <a:ext cx="10055781" cy="917490"/>
          </a:xfrm>
        </p:spPr>
        <p:txBody>
          <a:bodyPr/>
          <a:lstStyle/>
          <a:p>
            <a:r>
              <a:rPr lang="en-US" dirty="0"/>
              <a:t>Place Points into Closest Cluster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F162ED9-B64D-9AD0-DA40-E22F5667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30" y="1313422"/>
            <a:ext cx="7513965" cy="5342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043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20F2-251F-D148-1F19-602BA37C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228299"/>
            <a:ext cx="10055781" cy="861749"/>
          </a:xfrm>
        </p:spPr>
        <p:txBody>
          <a:bodyPr/>
          <a:lstStyle/>
          <a:p>
            <a:r>
              <a:rPr lang="en-US" dirty="0"/>
              <a:t>Update Centroids</a:t>
            </a:r>
          </a:p>
        </p:txBody>
      </p:sp>
      <p:pic>
        <p:nvPicPr>
          <p:cNvPr id="5" name="Picture 4" descr="Chart, pie chart, scatter chart&#10;&#10;Description automatically generated">
            <a:extLst>
              <a:ext uri="{FF2B5EF4-FFF2-40B4-BE49-F238E27FC236}">
                <a16:creationId xmlns:a16="http://schemas.microsoft.com/office/drawing/2014/main" id="{9237D4ED-64C0-0399-6A93-D9597FC73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49" y="1169483"/>
            <a:ext cx="7692337" cy="543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3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7F16-4E20-2591-8FA3-509AEE25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261458"/>
            <a:ext cx="3896521" cy="367497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Re- calculate ALL distances from points to centroids and re-assign points to centroids as needed. </a:t>
            </a:r>
          </a:p>
        </p:txBody>
      </p:sp>
      <p:pic>
        <p:nvPicPr>
          <p:cNvPr id="5" name="Picture 4" descr="Chart, pie chart, scatter chart&#10;&#10;Description automatically generated">
            <a:extLst>
              <a:ext uri="{FF2B5EF4-FFF2-40B4-BE49-F238E27FC236}">
                <a16:creationId xmlns:a16="http://schemas.microsoft.com/office/drawing/2014/main" id="{C6B2F369-7E32-E3C7-2AF7-3C376043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60" y="752524"/>
            <a:ext cx="7385573" cy="518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7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E8CB-2891-36E8-9FB0-DA83DCD5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Recalculate </a:t>
            </a:r>
            <a:br>
              <a:rPr lang="en-US" dirty="0"/>
            </a:br>
            <a:r>
              <a:rPr lang="en-US" dirty="0"/>
              <a:t>Centroids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B254372-734D-2533-B840-EA3EA6163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43" y="878281"/>
            <a:ext cx="7822944" cy="541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0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7987" y="724574"/>
            <a:ext cx="7757679" cy="605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AED3CDE-8F6A-FE0E-6BEA-BC51E689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2" y="3311583"/>
            <a:ext cx="6612438" cy="351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84525-430B-26D4-96EA-1F48028F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k: Elbow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FFD37-6E78-061F-9EAD-32A186E40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3350" y="1752600"/>
            <a:ext cx="10055781" cy="1911729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Elbow Method 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: There is an “bending” point where the SSE (sum squared error) curve starts to </a:t>
            </a:r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bend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 known as the </a:t>
            </a:r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elbow point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. The x-value of this point is thought to be a reasonable trade-off between error and number of clusters. The </a:t>
            </a:r>
            <a:r>
              <a:rPr lang="en-US" b="0" i="1" dirty="0" err="1">
                <a:solidFill>
                  <a:srgbClr val="292929"/>
                </a:solidFill>
                <a:effectLst/>
                <a:latin typeface="sohne"/>
              </a:rPr>
              <a:t>elbowpoint</a:t>
            </a:r>
            <a:r>
              <a:rPr lang="en-US" b="0" i="1" dirty="0">
                <a:solidFill>
                  <a:srgbClr val="292929"/>
                </a:solidFill>
                <a:effectLst/>
                <a:latin typeface="sohne"/>
              </a:rPr>
              <a:t> 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is the point where the rate of decrease of mean distance </a:t>
            </a:r>
            <a:r>
              <a:rPr lang="en-US" dirty="0">
                <a:solidFill>
                  <a:srgbClr val="292929"/>
                </a:solidFill>
                <a:latin typeface="sohne"/>
              </a:rPr>
              <a:t>(from points to their centroid) 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will not change significantly with increase in number of clusters.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536F-11A8-FD26-16A4-D2A1EC57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Silhouette Method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2A5F3-26B6-5C59-3EB5-BDFEB9ECE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3812" y="1955768"/>
            <a:ext cx="4231901" cy="4724432"/>
          </a:xfrm>
        </p:spPr>
        <p:txBody>
          <a:bodyPr>
            <a:normAutofit fontScale="85000" lnSpcReduction="20000"/>
          </a:bodyPr>
          <a:lstStyle/>
          <a:p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Silhouette Coefficient 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: is a measure of </a:t>
            </a:r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cluster cohesion and separation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. It </a:t>
            </a:r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quantifies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 how well a data point fits into its assigned cluster based on two factors: </a:t>
            </a:r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How close the data point is to other points in the cluster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 and </a:t>
            </a:r>
            <a:r>
              <a:rPr lang="en-US" b="1" i="0" dirty="0">
                <a:solidFill>
                  <a:srgbClr val="292929"/>
                </a:solidFill>
                <a:effectLst/>
                <a:latin typeface="sohne"/>
              </a:rPr>
              <a:t>how far away the data point is from points in other clusters</a:t>
            </a:r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. </a:t>
            </a: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sohne"/>
              </a:rPr>
              <a:t>Silhouette coefficient values range between -1 and 1. Larger numbers indicate that samples are closer to their clusters than they are to other clusters.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AF2E8E8-8A31-1E4F-F571-0FE555CA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412" y="1417637"/>
            <a:ext cx="6265580" cy="36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C61C42-E19F-BDDF-B52B-7A5C2D8661C0}"/>
              </a:ext>
            </a:extLst>
          </p:cNvPr>
          <p:cNvSpPr txBox="1"/>
          <p:nvPr/>
        </p:nvSpPr>
        <p:spPr>
          <a:xfrm>
            <a:off x="1446211" y="343607"/>
            <a:ext cx="9991959" cy="1384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99" dirty="0"/>
              <a:t>library("</a:t>
            </a:r>
            <a:r>
              <a:rPr lang="en-US" sz="2799" dirty="0" err="1"/>
              <a:t>factoextra</a:t>
            </a:r>
            <a:r>
              <a:rPr lang="en-US" sz="2799" dirty="0"/>
              <a:t>")</a:t>
            </a:r>
          </a:p>
          <a:p>
            <a:r>
              <a:rPr lang="en-US" sz="2799" dirty="0"/>
              <a:t>(</a:t>
            </a:r>
            <a:r>
              <a:rPr lang="en-US" sz="2799" dirty="0" err="1"/>
              <a:t>fviz_nbclust</a:t>
            </a:r>
            <a:r>
              <a:rPr lang="en-US" sz="2799" dirty="0"/>
              <a:t>(</a:t>
            </a:r>
            <a:r>
              <a:rPr lang="en-US" sz="2799" dirty="0" err="1"/>
              <a:t>MyDF</a:t>
            </a:r>
            <a:r>
              <a:rPr lang="en-US" sz="2799" dirty="0"/>
              <a:t>, </a:t>
            </a:r>
            <a:r>
              <a:rPr lang="en-US" sz="2799" dirty="0" err="1"/>
              <a:t>kmeans</a:t>
            </a:r>
            <a:r>
              <a:rPr lang="en-US" sz="2799" dirty="0"/>
              <a:t>, method='silhouette', </a:t>
            </a:r>
            <a:r>
              <a:rPr lang="en-US" sz="2799" dirty="0" err="1"/>
              <a:t>k.max</a:t>
            </a:r>
            <a:r>
              <a:rPr lang="en-US" sz="2799" dirty="0"/>
              <a:t>=5))</a:t>
            </a:r>
          </a:p>
          <a:p>
            <a:endParaRPr lang="en-US" sz="2799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1EF1920-B606-6CEE-A2AE-86E3A941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68" y="1562683"/>
            <a:ext cx="5957288" cy="49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3C242-15AC-1351-57E5-9C612924F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0318BF-83F6-702C-4991-90504555E1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Math and Code Behind K Means</a:t>
            </a:r>
          </a:p>
        </p:txBody>
      </p:sp>
    </p:spTree>
    <p:extLst>
      <p:ext uri="{BB962C8B-B14F-4D97-AF65-F5344CB8AC3E}">
        <p14:creationId xmlns:p14="http://schemas.microsoft.com/office/powerpoint/2010/main" val="24576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52050" y="175809"/>
            <a:ext cx="5771123" cy="246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48;p7">
            <a:extLst>
              <a:ext uri="{FF2B5EF4-FFF2-40B4-BE49-F238E27FC236}">
                <a16:creationId xmlns:a16="http://schemas.microsoft.com/office/drawing/2014/main" id="{08B644DF-E32D-2697-C277-75A5B6300F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7857" y="4267200"/>
            <a:ext cx="3041650" cy="235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7;p7">
            <a:extLst>
              <a:ext uri="{FF2B5EF4-FFF2-40B4-BE49-F238E27FC236}">
                <a16:creationId xmlns:a16="http://schemas.microsoft.com/office/drawing/2014/main" id="{768E2C7F-82AC-C907-B8AD-B8D7E24108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7612" y="3708886"/>
            <a:ext cx="2535238" cy="257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E05AA-3520-0576-D6D9-963E3CCD6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9938" y="2714117"/>
            <a:ext cx="3928677" cy="356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032871-5560-757E-19AB-07EC5446F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84" y="142726"/>
            <a:ext cx="4267200" cy="356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7ABE-0C81-AC11-44F8-D4CF6954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EB121-B76E-5CD6-66AB-ECB20761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412" y="244136"/>
            <a:ext cx="7625176" cy="320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By Hand – In Python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https://gatesboltonanalytics.com/?page_id=924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Using Sklearn in Python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https://gatesboltonanalytics.com/?page_id=262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https://scikit-learn.org/stable/modules/generated/sklearn.cluster.KMeans.html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6872C-496F-EEB9-4233-ED2A12A3D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212" y="3792082"/>
            <a:ext cx="8151813" cy="28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9C1C-398E-5EC3-88CB-BD3B2EAA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Means – the Math and 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6ABF-201D-3FBA-3F17-D97CF79D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Suppose we have a dataset {</a:t>
            </a:r>
            <a:r>
              <a:rPr lang="en-US" b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, x</a:t>
            </a:r>
            <a:r>
              <a:rPr lang="en-US" b="1" baseline="-25000" dirty="0"/>
              <a:t>2</a:t>
            </a:r>
            <a:r>
              <a:rPr lang="en-US" b="1" dirty="0"/>
              <a:t>, ...,</a:t>
            </a:r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We choose k, the number of clusters.</a:t>
            </a:r>
          </a:p>
          <a:p>
            <a:pPr marL="0" indent="0">
              <a:buNone/>
            </a:pPr>
            <a:r>
              <a:rPr lang="en-US" dirty="0"/>
              <a:t>Let µ</a:t>
            </a:r>
            <a:r>
              <a:rPr lang="en-US" baseline="-25000" dirty="0"/>
              <a:t>k</a:t>
            </a:r>
            <a:r>
              <a:rPr lang="en-US" dirty="0"/>
              <a:t> be the centroid (mean) of cluster 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Assign points to clusters so that the sum of the square distances between points and their closest cluster is minimized.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each datapoint </a:t>
            </a:r>
            <a:r>
              <a:rPr lang="en-US" b="1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, let </a:t>
            </a:r>
            <a:r>
              <a:rPr lang="en-US" dirty="0" err="1"/>
              <a:t>r</a:t>
            </a:r>
            <a:r>
              <a:rPr lang="en-US" baseline="-25000" dirty="0" err="1"/>
              <a:t>nk</a:t>
            </a:r>
            <a:r>
              <a:rPr lang="en-US" dirty="0"/>
              <a:t> in {0,1} be a </a:t>
            </a:r>
            <a:r>
              <a:rPr lang="en-US" b="1" dirty="0"/>
              <a:t>binary indicator function</a:t>
            </a:r>
            <a:r>
              <a:rPr lang="en-US" dirty="0"/>
              <a:t> such that if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is assigned to µ</a:t>
            </a:r>
            <a:r>
              <a:rPr lang="en-US" baseline="-25000" dirty="0"/>
              <a:t>k </a:t>
            </a:r>
            <a:r>
              <a:rPr lang="en-US" dirty="0"/>
              <a:t> then </a:t>
            </a:r>
            <a:r>
              <a:rPr lang="en-US" dirty="0" err="1"/>
              <a:t>r</a:t>
            </a:r>
            <a:r>
              <a:rPr lang="en-US" baseline="-25000" dirty="0" err="1"/>
              <a:t>nk</a:t>
            </a:r>
            <a:r>
              <a:rPr lang="en-US" dirty="0"/>
              <a:t> = 1.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685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8E1F-E79B-45A1-263F-6D8883DF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Loss (or Objective) Function that we want to Optimize?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5B58F9-B707-1F90-66C5-EEF56CE29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437" y="2777208"/>
            <a:ext cx="8639175" cy="21757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12741-77CE-EBDA-583B-4C75F44FF0F5}"/>
              </a:ext>
            </a:extLst>
          </p:cNvPr>
          <p:cNvSpPr txBox="1"/>
          <p:nvPr/>
        </p:nvSpPr>
        <p:spPr>
          <a:xfrm>
            <a:off x="1674812" y="5334000"/>
            <a:ext cx="814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Our goal is to find values of µ</a:t>
            </a:r>
            <a:r>
              <a:rPr lang="en-US" sz="2400" baseline="-25000" dirty="0"/>
              <a:t>k </a:t>
            </a:r>
            <a:r>
              <a:rPr lang="en-US" sz="2400" dirty="0"/>
              <a:t>and </a:t>
            </a:r>
            <a:r>
              <a:rPr lang="en-US" sz="2400" dirty="0" err="1"/>
              <a:t>r</a:t>
            </a:r>
            <a:r>
              <a:rPr lang="en-US" sz="2400" baseline="-25000" dirty="0" err="1"/>
              <a:t>ik</a:t>
            </a:r>
            <a:r>
              <a:rPr lang="en-US" sz="2400" baseline="-25000" dirty="0"/>
              <a:t> </a:t>
            </a:r>
            <a:r>
              <a:rPr lang="en-US" sz="2400" dirty="0"/>
              <a:t> that minimize L.  </a:t>
            </a:r>
          </a:p>
        </p:txBody>
      </p:sp>
    </p:spTree>
    <p:extLst>
      <p:ext uri="{BB962C8B-B14F-4D97-AF65-F5344CB8AC3E}">
        <p14:creationId xmlns:p14="http://schemas.microsoft.com/office/powerpoint/2010/main" val="33285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0CDF-94F0-8BD4-1F29-E8B2DB19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B500-0D5D-40EF-F320-01FE642F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C0C0C0"/>
                </a:highlight>
              </a:rPr>
              <a:t>Initialization</a:t>
            </a:r>
            <a:r>
              <a:rPr lang="en-US" b="1" dirty="0"/>
              <a:t>:</a:t>
            </a:r>
            <a:r>
              <a:rPr lang="en-US" dirty="0"/>
              <a:t> Choose µ</a:t>
            </a:r>
            <a:r>
              <a:rPr lang="en-US" baseline="-25000" dirty="0"/>
              <a:t>k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1) </a:t>
            </a:r>
            <a:r>
              <a:rPr lang="en-US" b="1" dirty="0">
                <a:highlight>
                  <a:srgbClr val="C0C0C0"/>
                </a:highlight>
              </a:rPr>
              <a:t>E Step</a:t>
            </a:r>
            <a:r>
              <a:rPr lang="en-US" dirty="0"/>
              <a:t>: Update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Minimize L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baseline="-25000" dirty="0"/>
              <a:t>  </a:t>
            </a:r>
            <a:r>
              <a:rPr lang="en-US" dirty="0"/>
              <a:t>while keeping µ</a:t>
            </a:r>
            <a:r>
              <a:rPr lang="en-US" baseline="-25000" dirty="0"/>
              <a:t>k </a:t>
            </a:r>
            <a:r>
              <a:rPr lang="en-US" dirty="0"/>
              <a:t>fixed. </a:t>
            </a:r>
          </a:p>
          <a:p>
            <a:pPr marL="0" indent="0">
              <a:buNone/>
            </a:pPr>
            <a:r>
              <a:rPr lang="en-US" dirty="0"/>
              <a:t>To do this, we place points into their closest clusters.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dirty="0">
                <a:highlight>
                  <a:srgbClr val="C0C0C0"/>
                </a:highlight>
              </a:rPr>
              <a:t>M Step</a:t>
            </a:r>
            <a:r>
              <a:rPr lang="en-US" b="1" dirty="0"/>
              <a:t>: Update </a:t>
            </a:r>
            <a:r>
              <a:rPr lang="en-US" dirty="0"/>
              <a:t>µ</a:t>
            </a:r>
            <a:r>
              <a:rPr lang="en-US" baseline="-25000" dirty="0"/>
              <a:t>k </a:t>
            </a:r>
          </a:p>
          <a:p>
            <a:pPr marL="0" indent="0">
              <a:buNone/>
            </a:pPr>
            <a:r>
              <a:rPr lang="en-US" dirty="0"/>
              <a:t>Update L </a:t>
            </a:r>
            <a:r>
              <a:rPr lang="en-US" dirty="0" err="1"/>
              <a:t>wrt</a:t>
            </a:r>
            <a:r>
              <a:rPr lang="en-US" dirty="0"/>
              <a:t> µ</a:t>
            </a:r>
            <a:r>
              <a:rPr lang="en-US" baseline="-25000" dirty="0"/>
              <a:t>k </a:t>
            </a:r>
            <a:r>
              <a:rPr lang="en-US" dirty="0"/>
              <a:t>while keeping fixed</a:t>
            </a:r>
            <a:r>
              <a:rPr lang="en-US" baseline="-25000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baseline="-25000" dirty="0"/>
              <a:t> 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To do this, we recalculate each cluster mean, µ</a:t>
            </a:r>
            <a:r>
              <a:rPr lang="en-US" baseline="-25000" dirty="0"/>
              <a:t>k,</a:t>
            </a:r>
            <a:r>
              <a:rPr lang="en-US" dirty="0"/>
              <a:t> based on the points in those clusters.</a:t>
            </a:r>
          </a:p>
          <a:p>
            <a:pPr marL="0" indent="0">
              <a:buNone/>
            </a:pPr>
            <a:r>
              <a:rPr lang="en-US" dirty="0"/>
              <a:t>3) Repeat until convergence. Note that convergence may not be to a global min. </a:t>
            </a:r>
          </a:p>
        </p:txBody>
      </p:sp>
    </p:spTree>
    <p:extLst>
      <p:ext uri="{BB962C8B-B14F-4D97-AF65-F5344CB8AC3E}">
        <p14:creationId xmlns:p14="http://schemas.microsoft.com/office/powerpoint/2010/main" val="35183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9DFC-DF43-1FBC-C1DA-78EE84F8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it makes sense loss-wise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917A6-A25B-FE9D-6B70-DAE604DFC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12" y="2142333"/>
            <a:ext cx="6015038" cy="45378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87DA2-37DA-4EF7-AC35-16404C75D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1524000"/>
            <a:ext cx="471678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94ED3C1-BDFE-71C6-011E-A544D578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62" y="565944"/>
            <a:ext cx="5792748" cy="14589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4C2F1-C700-1D14-65C7-01923317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812800"/>
          </a:xfrm>
        </p:spPr>
        <p:txBody>
          <a:bodyPr/>
          <a:lstStyle/>
          <a:p>
            <a:r>
              <a:rPr lang="en-US" dirty="0"/>
              <a:t>The Math: The best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endParaRPr lang="en-US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092B-0A7A-E416-2957-695405D9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743199"/>
            <a:ext cx="9782801" cy="3936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 Step:</a:t>
            </a:r>
          </a:p>
          <a:p>
            <a:r>
              <a:rPr lang="en-US" dirty="0"/>
              <a:t>All data points are considered to be independent. </a:t>
            </a:r>
          </a:p>
          <a:p>
            <a:r>
              <a:rPr lang="en-US" dirty="0"/>
              <a:t>Therefore, we can choose 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baseline="-25000" dirty="0"/>
              <a:t> </a:t>
            </a:r>
            <a:r>
              <a:rPr lang="en-US" dirty="0"/>
              <a:t>to be 1 for whichever k gives the minimum value of ||</a:t>
            </a:r>
            <a:r>
              <a:rPr lang="en-US" b="1" dirty="0"/>
              <a:t>x</a:t>
            </a:r>
            <a:r>
              <a:rPr lang="en-US" baseline="-25000" dirty="0"/>
              <a:t>i </a:t>
            </a:r>
            <a:r>
              <a:rPr lang="en-US" dirty="0"/>
              <a:t>- µ</a:t>
            </a:r>
            <a:r>
              <a:rPr lang="en-US" baseline="-25000" dirty="0"/>
              <a:t>k</a:t>
            </a:r>
            <a:r>
              <a:rPr lang="en-US" baseline="30000" dirty="0"/>
              <a:t> </a:t>
            </a:r>
            <a:r>
              <a:rPr lang="en-US" dirty="0"/>
              <a:t>||</a:t>
            </a:r>
            <a:r>
              <a:rPr lang="en-US" baseline="30000" dirty="0"/>
              <a:t>2</a:t>
            </a:r>
            <a:r>
              <a:rPr lang="en-US" dirty="0"/>
              <a:t>. This just means that we can place all the points in their “closest” clusters.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7348-D9F9-6BB7-2E09-E6F1B84F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Math: The best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96BFE-67F3-B240-7E81-6ED67351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 Step: Updating µ</a:t>
            </a:r>
            <a:r>
              <a:rPr lang="en-US" baseline="-25000" dirty="0"/>
              <a:t>k</a:t>
            </a:r>
            <a:r>
              <a:rPr lang="en-US" dirty="0"/>
              <a:t> with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dirty="0"/>
              <a:t> fixed.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0D012AFF-81AE-D91A-03FC-CA99B91E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2438400"/>
            <a:ext cx="6859548" cy="1727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40042-CB7D-5871-AEAE-AA2217C5CD25}"/>
              </a:ext>
            </a:extLst>
          </p:cNvPr>
          <p:cNvSpPr txBox="1"/>
          <p:nvPr/>
        </p:nvSpPr>
        <p:spPr>
          <a:xfrm>
            <a:off x="1593436" y="4724400"/>
            <a:ext cx="33473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dL/</a:t>
            </a:r>
            <a:r>
              <a:rPr lang="en-US" dirty="0" err="1"/>
              <a:t>dr</a:t>
            </a:r>
            <a:r>
              <a:rPr lang="en-US" baseline="-25000" dirty="0" err="1"/>
              <a:t>ik</a:t>
            </a:r>
            <a:r>
              <a:rPr lang="en-US" dirty="0"/>
              <a:t> = 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 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baseline="-25000" dirty="0"/>
              <a:t>i</a:t>
            </a:r>
            <a:r>
              <a:rPr lang="en-US" b="1" dirty="0"/>
              <a:t>- </a:t>
            </a:r>
            <a:r>
              <a:rPr lang="en-US" dirty="0"/>
              <a:t>µ</a:t>
            </a:r>
            <a:r>
              <a:rPr lang="en-US" baseline="-25000" dirty="0"/>
              <a:t>k</a:t>
            </a:r>
            <a:r>
              <a:rPr lang="en-US" baseline="30000" dirty="0"/>
              <a:t> </a:t>
            </a:r>
            <a:r>
              <a:rPr lang="en-US" dirty="0"/>
              <a:t>)</a:t>
            </a:r>
          </a:p>
          <a:p>
            <a:r>
              <a:rPr lang="en-US" dirty="0"/>
              <a:t>Set this to 0 and solve. </a:t>
            </a:r>
          </a:p>
          <a:p>
            <a:r>
              <a:rPr lang="en-US" dirty="0"/>
              <a:t>We get: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4DC60-2423-43CF-510E-0D54EDD1AE08}"/>
              </a:ext>
            </a:extLst>
          </p:cNvPr>
          <p:cNvSpPr txBox="1"/>
          <p:nvPr/>
        </p:nvSpPr>
        <p:spPr>
          <a:xfrm>
            <a:off x="2514009" y="5460961"/>
            <a:ext cx="2426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</a:t>
            </a:r>
            <a:r>
              <a:rPr lang="en-US" baseline="-25000" dirty="0"/>
              <a:t>k  </a:t>
            </a:r>
            <a:r>
              <a:rPr lang="en-US" dirty="0"/>
              <a:t>=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 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baseline="-25000" dirty="0"/>
              <a:t> </a:t>
            </a:r>
            <a:r>
              <a:rPr lang="en-US" b="1" dirty="0"/>
              <a:t>x</a:t>
            </a:r>
            <a:r>
              <a:rPr lang="en-US" baseline="-25000" dirty="0"/>
              <a:t>i</a:t>
            </a:r>
            <a:r>
              <a:rPr lang="en-US" dirty="0"/>
              <a:t>/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 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1C325-1AF5-5A2C-43C2-D09E8D9DF4B3}"/>
              </a:ext>
            </a:extLst>
          </p:cNvPr>
          <p:cNvSpPr txBox="1"/>
          <p:nvPr/>
        </p:nvSpPr>
        <p:spPr>
          <a:xfrm>
            <a:off x="5562560" y="4741985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Here, the denominator is the number of points assigned to cluster k (because otherwise it is 0). </a:t>
            </a:r>
          </a:p>
          <a:p>
            <a:endParaRPr lang="en-US" dirty="0"/>
          </a:p>
          <a:p>
            <a:r>
              <a:rPr lang="en-US" dirty="0"/>
              <a:t>So in short, this is just the mean (average) of the points in each cluster for all k clusters. </a:t>
            </a:r>
          </a:p>
        </p:txBody>
      </p:sp>
    </p:spTree>
    <p:extLst>
      <p:ext uri="{BB962C8B-B14F-4D97-AF65-F5344CB8AC3E}">
        <p14:creationId xmlns:p14="http://schemas.microsoft.com/office/powerpoint/2010/main" val="8340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3DF3B2-5E67-3E6C-BFF3-BB35FC202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2" y="1752600"/>
            <a:ext cx="10170030" cy="46980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392B3-81DC-A096-1D1B-C2189E18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574800"/>
          </a:xfrm>
        </p:spPr>
        <p:txBody>
          <a:bodyPr>
            <a:normAutofit fontScale="90000"/>
          </a:bodyPr>
          <a:lstStyle/>
          <a:p>
            <a:r>
              <a:rPr lang="en-US" dirty="0"/>
              <a:t>In Summary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1) First, choose k.</a:t>
            </a:r>
            <a:br>
              <a:rPr lang="en-US" sz="2700" dirty="0"/>
            </a:br>
            <a:r>
              <a:rPr lang="en-US" sz="2700" dirty="0"/>
              <a:t>2) Next, randomly choose points to represent each cluster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AB19-B7B2-5DCA-2848-4D4C6D28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Until Convergence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8E12C-F49B-F986-6DB4-D4F38FBA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Here, we repeat the EM steps until we converge.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Convergence may not result in a global min.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words, the two phases are:</a:t>
            </a:r>
          </a:p>
          <a:p>
            <a:pPr marL="0" indent="0">
              <a:buNone/>
            </a:pPr>
            <a:r>
              <a:rPr lang="en-US" dirty="0"/>
              <a:t>E: Reassign points (this updates </a:t>
            </a:r>
            <a:r>
              <a:rPr lang="en-US" dirty="0" err="1"/>
              <a:t>r</a:t>
            </a:r>
            <a:r>
              <a:rPr lang="en-US" baseline="-25000" dirty="0" err="1"/>
              <a:t>ik</a:t>
            </a:r>
            <a:r>
              <a:rPr lang="en-US" baseline="-25000" dirty="0"/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M: Calculate the mean (this updates µ</a:t>
            </a:r>
            <a:r>
              <a:rPr lang="en-US" baseline="-25000" dirty="0"/>
              <a:t>k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1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E02D-238C-1EEE-B104-FDDF9FB1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48383-DD1E-3B65-E32A-5957C6622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434" y="1600200"/>
            <a:ext cx="2705100" cy="28879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550530-62C0-48EB-FE62-1F0E427B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12" y="1608227"/>
            <a:ext cx="2712720" cy="2773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8DDCF3-5322-7AA4-867D-A2E06271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812" y="1676400"/>
            <a:ext cx="2293620" cy="224028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7BBE36E-EA47-9720-2F62-3E14D22E70E4}"/>
              </a:ext>
            </a:extLst>
          </p:cNvPr>
          <p:cNvSpPr/>
          <p:nvPr/>
        </p:nvSpPr>
        <p:spPr>
          <a:xfrm>
            <a:off x="4037012" y="24384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ED14B8-6D93-0A5A-1893-4CFDDB6684AF}"/>
              </a:ext>
            </a:extLst>
          </p:cNvPr>
          <p:cNvSpPr/>
          <p:nvPr/>
        </p:nvSpPr>
        <p:spPr>
          <a:xfrm>
            <a:off x="8152510" y="232299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95259-C3CC-0080-1A10-8E7787BD7241}"/>
              </a:ext>
            </a:extLst>
          </p:cNvPr>
          <p:cNvSpPr txBox="1"/>
          <p:nvPr/>
        </p:nvSpPr>
        <p:spPr>
          <a:xfrm>
            <a:off x="2644726" y="4822033"/>
            <a:ext cx="76802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For K-means, The 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Expectation(E)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 step is where each data point is assigned to the “nearest” cluster and the 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Maximization(M) 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Google Sans"/>
              </a:rPr>
              <a:t>step is where the centroids are recomputed using the mean of the points in that centroid.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64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3CDD-5B4D-D21F-2981-6A0E458E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Clustering Categories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1846-4B72-DB0E-28A6-336225AFA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399" b="1" i="1" dirty="0">
                <a:solidFill>
                  <a:srgbClr val="292929"/>
                </a:solidFill>
                <a:latin typeface="sohne"/>
              </a:rPr>
              <a:t>Partitional Clustering (such as k – means)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: divides data objects into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nonoverlapping groups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No object can be a member of more than one cluster, and every cluster must have at least one object.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99" b="1" i="1" dirty="0">
                <a:solidFill>
                  <a:srgbClr val="292929"/>
                </a:solidFill>
                <a:latin typeface="sohne"/>
              </a:rPr>
              <a:t>Hierarchical Clustering </a:t>
            </a:r>
            <a:r>
              <a:rPr lang="en-US" sz="2399" i="1" dirty="0">
                <a:solidFill>
                  <a:srgbClr val="292929"/>
                </a:solidFill>
                <a:latin typeface="sohne"/>
              </a:rPr>
              <a:t>: 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determines cluster assignments by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building a hierarchy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This is implemented by either a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bottom-up or a top-down 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approach. These methods produce a tree-based hierarchy of points called a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dendrogram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 - </a:t>
            </a:r>
            <a:r>
              <a:rPr lang="en-US" sz="2399" i="1" dirty="0">
                <a:solidFill>
                  <a:srgbClr val="292929"/>
                </a:solidFill>
                <a:latin typeface="sohne"/>
              </a:rPr>
              <a:t>Agglomerative or divisive</a:t>
            </a:r>
            <a:endParaRPr lang="en-US" sz="2399" dirty="0">
              <a:solidFill>
                <a:srgbClr val="292929"/>
              </a:solidFill>
              <a:latin typeface="so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99" b="1" i="1" dirty="0">
                <a:solidFill>
                  <a:srgbClr val="292929"/>
                </a:solidFill>
                <a:latin typeface="sohne"/>
              </a:rPr>
              <a:t>Density Based Clustering </a:t>
            </a:r>
            <a:r>
              <a:rPr lang="en-US" sz="2399" i="1" dirty="0">
                <a:solidFill>
                  <a:srgbClr val="292929"/>
                </a:solidFill>
                <a:latin typeface="sohne"/>
              </a:rPr>
              <a:t>: 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determines cluster assignments based on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the density of data points in a region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This approach doesn’t require the user to specify the number of clusters. Instead, there is a distance-based parameter that acts as a tunable threshold. Example :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DBSCAN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 (Density-Based Spatial Clustering of Applications with Noise)</a:t>
            </a:r>
          </a:p>
          <a:p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35016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B0D9-C713-4914-FC62-28918CD2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66C64-4EA0-463C-6296-BFD6C6630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The K means algorithm is generally based on the use of the Euclidean distance and the measure of similarity. </a:t>
            </a:r>
          </a:p>
          <a:p>
            <a:pPr marL="514350" indent="-514350">
              <a:buAutoNum type="arabicParenR"/>
            </a:pPr>
            <a:r>
              <a:rPr lang="en-US" dirty="0"/>
              <a:t>This limits the type of data that can be considered as “</a:t>
            </a:r>
            <a:r>
              <a:rPr lang="en-US" b="1" i="1" dirty="0"/>
              <a:t>it would be inappropriate for cases where some or all of the variables represented categorical labels”</a:t>
            </a:r>
            <a:r>
              <a:rPr lang="en-US" dirty="0"/>
              <a:t> (Bishop, 2006)</a:t>
            </a:r>
          </a:p>
        </p:txBody>
      </p:sp>
    </p:spTree>
    <p:extLst>
      <p:ext uri="{BB962C8B-B14F-4D97-AF65-F5344CB8AC3E}">
        <p14:creationId xmlns:p14="http://schemas.microsoft.com/office/powerpoint/2010/main" val="8135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D3BF67-98F0-9111-CE44-EC3EE08DB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55E784-760B-1BF6-7DD6-5538ED540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Mild Introduction to Expectation Maximization for Gaussian Mixture Models</a:t>
            </a:r>
          </a:p>
        </p:txBody>
      </p:sp>
    </p:spTree>
    <p:extLst>
      <p:ext uri="{BB962C8B-B14F-4D97-AF65-F5344CB8AC3E}">
        <p14:creationId xmlns:p14="http://schemas.microsoft.com/office/powerpoint/2010/main" val="4582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656E-EEB5-0A5A-5C21-447278CB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EDB81-4C9D-5F9E-553B-67185D02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Expectation-Maximization algorithm is a very influential and widely used machine learning algorithm.</a:t>
            </a:r>
          </a:p>
          <a:p>
            <a:r>
              <a:rPr lang="en-US" b="1" dirty="0"/>
              <a:t>K-means is special variant of the EM algorithm </a:t>
            </a:r>
            <a:r>
              <a:rPr lang="en-US" dirty="0"/>
              <a:t>with the assumption that the clusters are spherical and we use only the mean to determine a cluster centroid (not a standard deviation as well). </a:t>
            </a:r>
          </a:p>
          <a:p>
            <a:r>
              <a:rPr lang="en-US" dirty="0">
                <a:solidFill>
                  <a:srgbClr val="C00000"/>
                </a:solidFill>
              </a:rPr>
              <a:t>EM is a method to find the </a:t>
            </a:r>
            <a:r>
              <a:rPr lang="en-US" b="1" dirty="0">
                <a:solidFill>
                  <a:srgbClr val="C00000"/>
                </a:solidFill>
              </a:rPr>
              <a:t>maximum likelihood</a:t>
            </a:r>
            <a:r>
              <a:rPr lang="en-US" dirty="0">
                <a:solidFill>
                  <a:srgbClr val="C00000"/>
                </a:solidFill>
              </a:rPr>
              <a:t> estimate of parameters, 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rgbClr val="C00000"/>
                </a:solidFill>
              </a:rPr>
              <a:t>, in a </a:t>
            </a:r>
            <a:r>
              <a:rPr lang="en-US" b="1" dirty="0">
                <a:solidFill>
                  <a:srgbClr val="C00000"/>
                </a:solidFill>
              </a:rPr>
              <a:t>latent</a:t>
            </a:r>
            <a:r>
              <a:rPr lang="en-US" dirty="0">
                <a:solidFill>
                  <a:srgbClr val="C00000"/>
                </a:solidFill>
              </a:rPr>
              <a:t> variable model. </a:t>
            </a:r>
          </a:p>
          <a:p>
            <a:r>
              <a:rPr lang="en-US" dirty="0"/>
              <a:t>EM is made up of an “E” step and an “M” step. It starts with random values for the parameters,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dirty="0"/>
              <a:t>, and then alternates between: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In the E step</a:t>
            </a:r>
            <a:r>
              <a:rPr lang="en-US" dirty="0"/>
              <a:t>, the algorithm computes the latent variables  - expectation of the log-likelihood using the current parameter estimates.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In the M step</a:t>
            </a:r>
            <a:r>
              <a:rPr lang="en-US" dirty="0"/>
              <a:t>, the algorithm determines the parameters that maximize the expected log-likelihood obtained in the E step, and corresponding model parameters are updated based on the estimated latent variables.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8019-A1A1-EA4F-0B0B-DE6FF66F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248D-9106-108F-B3EF-4D98AC512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524000"/>
            <a:ext cx="10006225" cy="5156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Suppose you are a hiker and are interested in the temperature and humidity distribution during both summer and winter in Colorado.</a:t>
            </a:r>
          </a:p>
          <a:p>
            <a:r>
              <a:rPr lang="en-US" dirty="0"/>
              <a:t>You ask a friend who lives in CO to gather N temperature and humidity datapoints so you can calculate the mean and variance. You are assuming a gaussian distribution.</a:t>
            </a:r>
          </a:p>
          <a:p>
            <a:r>
              <a:rPr lang="en-US" dirty="0"/>
              <a:t>BUT, (pretend with me here), your friend gives you the N datapoints *without* telling you whether they were gathered them during summer or winter. </a:t>
            </a:r>
          </a:p>
          <a:p>
            <a:r>
              <a:rPr lang="en-US" dirty="0"/>
              <a:t>In this case, the season (summer or winter) is now a </a:t>
            </a:r>
            <a:r>
              <a:rPr lang="en-US" b="1" dirty="0"/>
              <a:t>latent variable</a:t>
            </a:r>
            <a:r>
              <a:rPr lang="en-US" dirty="0"/>
              <a:t>. </a:t>
            </a:r>
          </a:p>
          <a:p>
            <a:r>
              <a:rPr lang="en-US" dirty="0"/>
              <a:t>Next, at this moment, we are </a:t>
            </a:r>
            <a:r>
              <a:rPr lang="en-US" b="1" dirty="0"/>
              <a:t>missing two bits of information</a:t>
            </a:r>
            <a:r>
              <a:rPr lang="en-US" dirty="0"/>
              <a:t>. For any given datapoint, we do not know the season it was gathered in. In addition, we also do not know the mean and variance </a:t>
            </a:r>
            <a:r>
              <a:rPr lang="en-US" b="1" dirty="0"/>
              <a:t>for each season.</a:t>
            </a:r>
          </a:p>
          <a:p>
            <a:r>
              <a:rPr lang="en-US" b="1" dirty="0"/>
              <a:t>One more note:</a:t>
            </a:r>
            <a:r>
              <a:rPr lang="en-US" dirty="0"/>
              <a:t> If we knew which season (summer or winter) each datapoint came from, we could solve this fast. Just take the mean and variance for the points gathered in that season. </a:t>
            </a:r>
            <a:r>
              <a:rPr lang="en-US" b="1" dirty="0"/>
              <a:t>But we don’t!</a:t>
            </a:r>
            <a:endParaRPr lang="en-US" dirty="0"/>
          </a:p>
          <a:p>
            <a:r>
              <a:rPr lang="en-US" dirty="0"/>
              <a:t>Also, if we knew the mean and variance for each season, then we could place all datapoints into the correct gaussian (season) based on which it is closer to. </a:t>
            </a:r>
            <a:r>
              <a:rPr lang="en-US" b="1" dirty="0"/>
              <a:t>But we don’t. </a:t>
            </a:r>
          </a:p>
          <a:p>
            <a:r>
              <a:rPr lang="en-US" b="1" dirty="0"/>
              <a:t>In cases like these, we use EM. </a:t>
            </a:r>
          </a:p>
        </p:txBody>
      </p:sp>
    </p:spTree>
    <p:extLst>
      <p:ext uri="{BB962C8B-B14F-4D97-AF65-F5344CB8AC3E}">
        <p14:creationId xmlns:p14="http://schemas.microsoft.com/office/powerpoint/2010/main" val="4147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7F60-BB82-EC71-56B2-5A280796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584200"/>
          </a:xfrm>
        </p:spPr>
        <p:txBody>
          <a:bodyPr>
            <a:normAutofit fontScale="90000"/>
          </a:bodyPr>
          <a:lstStyle/>
          <a:p>
            <a:r>
              <a:rPr lang="en-US" dirty="0"/>
              <a:t>EM Assumptions and a Random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9A89-AB7A-AA4A-3F5E-FDA339437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003201"/>
            <a:ext cx="10006225" cy="5080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In EM (and in </a:t>
            </a:r>
            <a:r>
              <a:rPr lang="en-US" dirty="0" err="1"/>
              <a:t>kmeans</a:t>
            </a:r>
            <a:r>
              <a:rPr lang="en-US" dirty="0"/>
              <a:t>)  - we must know “k”. </a:t>
            </a:r>
          </a:p>
          <a:p>
            <a:pPr marL="0" indent="0">
              <a:buNone/>
            </a:pPr>
            <a:r>
              <a:rPr lang="en-US" dirty="0"/>
              <a:t>In k means, k is the number of clusters (latent variables) we have.  In EM, it is the number of distributions (latent) that we have. </a:t>
            </a:r>
          </a:p>
          <a:p>
            <a:pPr marL="0" indent="0">
              <a:buNone/>
            </a:pPr>
            <a:r>
              <a:rPr lang="en-US" dirty="0"/>
              <a:t>In our example, we have k = 2, Summer and Winter. </a:t>
            </a:r>
          </a:p>
          <a:p>
            <a:pPr>
              <a:lnSpc>
                <a:spcPct val="120000"/>
              </a:lnSpc>
            </a:pPr>
            <a:r>
              <a:rPr lang="en-US" dirty="0"/>
              <a:t>Next, in EM, we start the algorithm by randomly choosing our parameters and then assigning all points to whichever they are “closest to”. Technically, we need to ML here – but we will come back to that.</a:t>
            </a:r>
          </a:p>
          <a:p>
            <a:pPr>
              <a:lnSpc>
                <a:spcPct val="120000"/>
              </a:lnSpc>
            </a:pPr>
            <a:r>
              <a:rPr lang="en-US" dirty="0"/>
              <a:t>In k-means, this was easy because our “parameters” are just the means of our centroids. We can initialize </a:t>
            </a:r>
            <a:r>
              <a:rPr lang="en-US" dirty="0" err="1"/>
              <a:t>kmeans</a:t>
            </a:r>
            <a:r>
              <a:rPr lang="en-US" dirty="0"/>
              <a:t> by randomly choosing our initial centroids (means).</a:t>
            </a:r>
          </a:p>
          <a:p>
            <a:pPr>
              <a:lnSpc>
                <a:spcPct val="120000"/>
              </a:lnSpc>
            </a:pPr>
            <a:r>
              <a:rPr lang="en-US" dirty="0"/>
              <a:t>However, suppose we have a Gaussian Mixture instead. This means we have two parameters: mean and variance for each Gaussian. We will still choose them randomly and we will still “assign” all the points to them based on a measure of similarity. However, assigning points in k means only requires a distance metric (like Euclidean distance). Assigning points to gaussians is a little bit more complicated (but not much!)</a:t>
            </a:r>
          </a:p>
          <a:p>
            <a:pPr>
              <a:lnSpc>
                <a:spcPct val="120000"/>
              </a:lnSpc>
            </a:pPr>
            <a:r>
              <a:rPr lang="en-US" dirty="0"/>
              <a:t>NOTE: </a:t>
            </a:r>
            <a:r>
              <a:rPr lang="en-US" dirty="0" err="1"/>
              <a:t>Mahalanobis</a:t>
            </a:r>
            <a:r>
              <a:rPr lang="en-US" dirty="0"/>
              <a:t> Distance is used to measure the “distance” between a datapoint and a gaussian distribution.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76DB0-166B-70AD-E8FE-C5AB21AE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8" y="5334000"/>
            <a:ext cx="9314974" cy="134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8278-743B-F677-062A-E98CF70E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Gaussian Mixture Models (GMMs)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A3AAE-1219-B3F5-28BF-E90C402E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EM can be applied broadly. GMMs is one example that is useful in explaining how EM works. </a:t>
            </a:r>
          </a:p>
          <a:p>
            <a:r>
              <a:rPr lang="en-US" dirty="0"/>
              <a:t>To explain EM as applied to GMM, we will need to gain some understanding of GMM, of Maximum Likelihood (ML), and then of 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C50E-0F8C-DF32-3E1F-18C69E4A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43682"/>
            <a:ext cx="5339176" cy="736600"/>
          </a:xfrm>
        </p:spPr>
        <p:txBody>
          <a:bodyPr>
            <a:normAutofit fontScale="90000"/>
          </a:bodyPr>
          <a:lstStyle/>
          <a:p>
            <a:r>
              <a:rPr lang="en-US" dirty="0"/>
              <a:t>Gaussian Mixture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6A775E-6771-8D0B-21B3-EE6C04CC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12" y="1676400"/>
            <a:ext cx="7467600" cy="46784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35EAA-5E00-A484-73F6-3F0E19C0F881}"/>
              </a:ext>
            </a:extLst>
          </p:cNvPr>
          <p:cNvSpPr txBox="1"/>
          <p:nvPr/>
        </p:nvSpPr>
        <p:spPr>
          <a:xfrm>
            <a:off x="9447212" y="2514600"/>
            <a:ext cx="22098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z</a:t>
            </a:r>
            <a:r>
              <a:rPr lang="en-US" baseline="-25000" dirty="0" err="1"/>
              <a:t>k</a:t>
            </a:r>
            <a:r>
              <a:rPr lang="en-US" dirty="0"/>
              <a:t>=1)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z defines a “cluster” – in this case – a Gaussian. 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we have a mixture of 3 Gaussians, then a point 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 member of a gaussian with probability such that the sum of the probabilities is 1. 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</a:t>
            </a:r>
            <a:endParaRPr lang="en-US" baseline="-250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368FE6C-8A43-AD2D-99BF-A14192EC497A}"/>
              </a:ext>
            </a:extLst>
          </p:cNvPr>
          <p:cNvSpPr/>
          <p:nvPr/>
        </p:nvSpPr>
        <p:spPr>
          <a:xfrm>
            <a:off x="5827712" y="17018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9FF6F-8B1B-93E1-3C47-C31DDA1C458D}"/>
              </a:ext>
            </a:extLst>
          </p:cNvPr>
          <p:cNvSpPr txBox="1"/>
          <p:nvPr/>
        </p:nvSpPr>
        <p:spPr>
          <a:xfrm>
            <a:off x="6323012" y="539677"/>
            <a:ext cx="2209800" cy="147732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a Gaussian mixture distribution. It is a true probability and it sums to 1.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CD468-BBF6-35BF-07BF-481D745BCB05}"/>
              </a:ext>
            </a:extLst>
          </p:cNvPr>
          <p:cNvSpPr txBox="1"/>
          <p:nvPr/>
        </p:nvSpPr>
        <p:spPr>
          <a:xfrm>
            <a:off x="9069063" y="1032682"/>
            <a:ext cx="2209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Here, we are looking at GMs in terms of discrete latent variables. </a:t>
            </a:r>
          </a:p>
        </p:txBody>
      </p:sp>
    </p:spTree>
    <p:extLst>
      <p:ext uri="{BB962C8B-B14F-4D97-AF65-F5344CB8AC3E}">
        <p14:creationId xmlns:p14="http://schemas.microsoft.com/office/powerpoint/2010/main" val="33350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F68100-73B8-5DED-4094-21C939F0C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12" y="228600"/>
            <a:ext cx="6553200" cy="4899589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7EBC7B-ACDD-A936-75A7-66E6ED48BB59}"/>
              </a:ext>
            </a:extLst>
          </p:cNvPr>
          <p:cNvCxnSpPr/>
          <p:nvPr/>
        </p:nvCxnSpPr>
        <p:spPr>
          <a:xfrm>
            <a:off x="2665412" y="4419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C8FD52E-A36B-A22F-F957-6A7CD6AB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2" y="4655456"/>
            <a:ext cx="5501640" cy="20958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9966E3-08B5-C76F-CD29-36E17F4BC1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0598"/>
          <a:stretch/>
        </p:blipFill>
        <p:spPr>
          <a:xfrm>
            <a:off x="8228012" y="381000"/>
            <a:ext cx="2880360" cy="27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E812840-51F0-EFB9-0291-36D0893FE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142" y="3429000"/>
            <a:ext cx="6534102" cy="405073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1EC848-A37D-9E58-A4D1-9654E29A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152400"/>
            <a:ext cx="2410736" cy="2240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F12675-6555-FF71-983A-662A33B9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651" y="152400"/>
            <a:ext cx="2838441" cy="2240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30D07C-04A2-7225-F8A7-0CE03A978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412" y="287691"/>
            <a:ext cx="2205245" cy="21640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FBC0A0-E0FC-1C50-682D-37F5395E4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612" y="365759"/>
            <a:ext cx="2205245" cy="19480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DA0C94-6928-B37C-323E-6E5586CAA9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617" y="2781371"/>
            <a:ext cx="3254596" cy="20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71FC-CE13-D805-F00D-1DC868A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1407E-CF0E-D140-223E-18E914E3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Bishop’s Book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https://www.microsoft.com/en-us/research/uploads/prod/2006/01/Bishop-Pattern-Recognition-and-Machine-Learning-2006.pdf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1598612" y="585956"/>
            <a:ext cx="9142790" cy="6274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1" tIns="45688" rIns="91401" bIns="45688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400"/>
            </a:pPr>
            <a:r>
              <a:rPr lang="en-US" sz="4399" dirty="0"/>
              <a:t>Applications of clustering</a:t>
            </a:r>
            <a:endParaRPr sz="4399" dirty="0"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1293812" y="1447800"/>
            <a:ext cx="9858963" cy="44206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688" rIns="0" bIns="45688" rtlCol="0" anchor="t" anchorCtr="0">
            <a:normAutofit fontScale="92500" lnSpcReduction="20000"/>
          </a:bodyPr>
          <a:lstStyle/>
          <a:p>
            <a:pPr marL="91413" indent="-117440">
              <a:lnSpc>
                <a:spcPct val="110000"/>
              </a:lnSpc>
              <a:spcBef>
                <a:spcPts val="0"/>
              </a:spcBef>
              <a:buSzPts val="1850"/>
              <a:buChar char=" "/>
            </a:pPr>
            <a:r>
              <a:rPr lang="en-US" sz="1800" dirty="0"/>
              <a:t>1) There are an enormous number of applications for clustering, as clustering is a method for discovering similarity (and differences) between data vectors/rows.</a:t>
            </a:r>
            <a:endParaRPr dirty="0"/>
          </a:p>
          <a:p>
            <a:pPr marL="91413" indent="-117440">
              <a:lnSpc>
                <a:spcPct val="110000"/>
              </a:lnSpc>
              <a:buSzPts val="1850"/>
              <a:buChar char=" "/>
            </a:pPr>
            <a:r>
              <a:rPr lang="en-US" sz="1800" dirty="0"/>
              <a:t>2) One can cluster books, articles, or documents by topics.</a:t>
            </a:r>
            <a:endParaRPr dirty="0"/>
          </a:p>
          <a:p>
            <a:pPr marL="91413" indent="-117440">
              <a:lnSpc>
                <a:spcPct val="110000"/>
              </a:lnSpc>
              <a:buSzPts val="1850"/>
              <a:buChar char=" "/>
            </a:pPr>
            <a:r>
              <a:rPr lang="en-US" sz="1800" dirty="0"/>
              <a:t>3) Once can cluster customers by common attributes – such as purchase similarities, location similarities, expenditure similarities, etc. </a:t>
            </a:r>
            <a:endParaRPr dirty="0"/>
          </a:p>
          <a:p>
            <a:pPr marL="91413" indent="-117440">
              <a:lnSpc>
                <a:spcPct val="110000"/>
              </a:lnSpc>
              <a:buSzPts val="1850"/>
              <a:buChar char=" "/>
            </a:pPr>
            <a:r>
              <a:rPr lang="en-US" sz="1800" dirty="0"/>
              <a:t>4) One can cluster social data by attributes such as common interests, common career areas, etc. </a:t>
            </a:r>
            <a:endParaRPr dirty="0"/>
          </a:p>
          <a:p>
            <a:pPr marL="91413" indent="-117440">
              <a:lnSpc>
                <a:spcPct val="110000"/>
              </a:lnSpc>
              <a:buSzPts val="1850"/>
              <a:buChar char=" "/>
            </a:pPr>
            <a:r>
              <a:rPr lang="en-US" sz="1800" dirty="0"/>
              <a:t>5) One can cluster radiation data collected from objects is space to determine if they are star, planets, galaxies, etc.</a:t>
            </a:r>
            <a:endParaRPr dirty="0"/>
          </a:p>
          <a:p>
            <a:pPr marL="91413" indent="-117440">
              <a:lnSpc>
                <a:spcPct val="110000"/>
              </a:lnSpc>
              <a:buSzPts val="1850"/>
              <a:buChar char=" "/>
            </a:pPr>
            <a:r>
              <a:rPr lang="en-US" sz="1800" dirty="0"/>
              <a:t>6) One can cluster music into categories – think about this for a second – how do you think Pandora does this?</a:t>
            </a:r>
            <a:endParaRPr dirty="0"/>
          </a:p>
          <a:p>
            <a:pPr marL="91413" indent="0">
              <a:lnSpc>
                <a:spcPct val="110000"/>
              </a:lnSpc>
              <a:buSzPts val="1850"/>
              <a:buNone/>
            </a:pPr>
            <a:endParaRPr sz="1800" dirty="0"/>
          </a:p>
          <a:p>
            <a:pPr marL="91413" indent="-117440">
              <a:lnSpc>
                <a:spcPct val="110000"/>
              </a:lnSpc>
              <a:buSzPts val="1850"/>
              <a:buChar char=" "/>
            </a:pPr>
            <a:r>
              <a:rPr lang="en-US" sz="1800" dirty="0"/>
              <a:t>Clustering can also be used for outlier detection. This is especially true for visual EDA (exploratory data analysis). 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B52F-F77C-8CBD-E8A9-391CD6BB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10" y="381000"/>
            <a:ext cx="9782801" cy="1239837"/>
          </a:xfrm>
        </p:spPr>
        <p:txBody>
          <a:bodyPr/>
          <a:lstStyle/>
          <a:p>
            <a:r>
              <a:rPr lang="en-US" dirty="0"/>
              <a:t>Example: Market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E3756-AE89-CC05-1276-2F89B5A0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011" y="2108200"/>
            <a:ext cx="9782801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Suppose your company makes t-shirts.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T-shirts cannot come in an infinite number of sizes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You, as the owner or manager, will determine how many sizes you want to manufacture (this is your k).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Then, you can collect data (a sample from your buyer population) that includes weight and height. [You will do this likely by gender as well.]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You will then </a:t>
            </a:r>
            <a:r>
              <a:rPr lang="en-US" b="1" dirty="0">
                <a:sym typeface="Wingdings" panose="05000000000000000000" pitchFamily="2" charset="2"/>
              </a:rPr>
              <a:t>cluster </a:t>
            </a:r>
            <a:r>
              <a:rPr lang="en-US" dirty="0">
                <a:sym typeface="Wingdings" panose="05000000000000000000" pitchFamily="2" charset="2"/>
              </a:rPr>
              <a:t>this data using a method like k means to determine the centroid (average height and weight in this case) of each of your clusters.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45CF4-E056-8A28-60C3-5A0F3623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2" y="96837"/>
            <a:ext cx="3268980" cy="304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4CC2CA6-2D4B-A0E3-7791-F7FC64205F25}"/>
              </a:ext>
            </a:extLst>
          </p:cNvPr>
          <p:cNvGrpSpPr/>
          <p:nvPr/>
        </p:nvGrpSpPr>
        <p:grpSpPr>
          <a:xfrm>
            <a:off x="8528917" y="333273"/>
            <a:ext cx="2989800" cy="2635920"/>
            <a:chOff x="8528917" y="333273"/>
            <a:chExt cx="2989800" cy="263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AFA1B9-E6DF-F6F3-58D0-BADA360F4F12}"/>
                    </a:ext>
                  </a:extLst>
                </p14:cNvPr>
                <p14:cNvContentPartPr/>
                <p14:nvPr/>
              </p14:nvContentPartPr>
              <p14:xfrm>
                <a:off x="8528917" y="1676433"/>
                <a:ext cx="1194120" cy="1116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AFA1B9-E6DF-F6F3-58D0-BADA360F4F1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22797" y="1670313"/>
                  <a:ext cx="1206360" cy="11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2B1498-EE1E-6D74-23AF-D05EC4386D82}"/>
                    </a:ext>
                  </a:extLst>
                </p14:cNvPr>
                <p14:cNvContentPartPr/>
                <p14:nvPr/>
              </p14:nvContentPartPr>
              <p14:xfrm>
                <a:off x="9274477" y="896313"/>
                <a:ext cx="1359360" cy="123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2B1498-EE1E-6D74-23AF-D05EC4386D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8357" y="890193"/>
                  <a:ext cx="1371600" cy="12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AFCCF0-6992-B9B8-408D-68E7ED3EC94C}"/>
                    </a:ext>
                  </a:extLst>
                </p14:cNvPr>
                <p14:cNvContentPartPr/>
                <p14:nvPr/>
              </p14:nvContentPartPr>
              <p14:xfrm>
                <a:off x="10367077" y="333273"/>
                <a:ext cx="1151640" cy="10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AFCCF0-6992-B9B8-408D-68E7ED3EC9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60957" y="327153"/>
                  <a:ext cx="1163880" cy="11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A4C34C-07E9-FA0A-025A-8AC6B7C7D884}"/>
                    </a:ext>
                  </a:extLst>
                </p14:cNvPr>
                <p14:cNvContentPartPr/>
                <p14:nvPr/>
              </p14:nvContentPartPr>
              <p14:xfrm>
                <a:off x="8902237" y="2572473"/>
                <a:ext cx="361080" cy="396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A4C34C-07E9-FA0A-025A-8AC6B7C7D8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96117" y="2566353"/>
                  <a:ext cx="3733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80B2A8-9EF4-DC7D-74AB-EB259D316CB9}"/>
                    </a:ext>
                  </a:extLst>
                </p14:cNvPr>
                <p14:cNvContentPartPr/>
                <p14:nvPr/>
              </p14:nvContentPartPr>
              <p14:xfrm>
                <a:off x="10070797" y="1804233"/>
                <a:ext cx="421560" cy="38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80B2A8-9EF4-DC7D-74AB-EB259D316C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64677" y="1798113"/>
                  <a:ext cx="4338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D42A188-6115-1A86-0940-D5DAA32638CA}"/>
                    </a:ext>
                  </a:extLst>
                </p14:cNvPr>
                <p14:cNvContentPartPr/>
                <p14:nvPr/>
              </p14:nvContentPartPr>
              <p14:xfrm>
                <a:off x="11098957" y="1239033"/>
                <a:ext cx="378720" cy="41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D42A188-6115-1A86-0940-D5DAA32638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2837" y="1232913"/>
                  <a:ext cx="390960" cy="42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259E-B716-64BF-4E7A-3BBE1CDB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r>
              <a:rPr lang="en-US" dirty="0"/>
              <a:t>Example 2: College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D80D-A675-FE35-E8DE-4466C9D6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219200"/>
            <a:ext cx="10082425" cy="546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Suppose it is your job to analyze and then suggest methods to improve college admissions.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You have all the admissions data from the past 10 years. Your data is labeled as Admit, Decline, and Waitlist.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You can apply clustering to the data (after you remove the labels) to answer many questions. Here, your first k is 3, but you can also experiment with other k values. Why?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Before performing k means clustering, assume that you assure only quantitate data and you remove and save the labels.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Questions you can explore:</a:t>
            </a:r>
          </a:p>
          <a:p>
            <a:pPr marL="514350" indent="-514350">
              <a:buAutoNum type="arabicParenR"/>
            </a:pPr>
            <a:r>
              <a:rPr lang="en-US" sz="1600" dirty="0"/>
              <a:t>Do your labels match the cluster centroids (using k = 3)?</a:t>
            </a:r>
          </a:p>
          <a:p>
            <a:pPr marL="514350" indent="-514350">
              <a:buAutoNum type="arabicParenR"/>
            </a:pPr>
            <a:r>
              <a:rPr lang="en-US" sz="1600" dirty="0"/>
              <a:t>Which features appear significant?</a:t>
            </a:r>
          </a:p>
          <a:p>
            <a:pPr marL="514350" indent="-514350">
              <a:buAutoNum type="arabicParenR"/>
            </a:pPr>
            <a:r>
              <a:rPr lang="en-US" sz="1600" dirty="0"/>
              <a:t>What is the average GPA of students in each cluster? What are other average scores in each cluster?</a:t>
            </a:r>
          </a:p>
          <a:p>
            <a:pPr marL="514350" indent="-514350">
              <a:buAutoNum type="arabicParenR"/>
            </a:pPr>
            <a:r>
              <a:rPr lang="en-US" sz="16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5759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3CDD-5B4D-D21F-2981-6A0E458E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Clustering Categories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81846-4B72-DB0E-28A6-336225AFA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399" b="1" i="1" dirty="0">
                <a:solidFill>
                  <a:srgbClr val="292929"/>
                </a:solidFill>
                <a:latin typeface="sohne"/>
              </a:rPr>
              <a:t>Partitional Clustering (such as k – means)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: divides data objects into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nonoverlapping groups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No object can be a member of more than one cluster, and every cluster must have at least one object.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99" b="1" i="1" dirty="0">
                <a:solidFill>
                  <a:srgbClr val="292929"/>
                </a:solidFill>
                <a:latin typeface="sohne"/>
              </a:rPr>
              <a:t>Hierarchical Clustering </a:t>
            </a:r>
            <a:r>
              <a:rPr lang="en-US" sz="2399" i="1" dirty="0">
                <a:solidFill>
                  <a:srgbClr val="292929"/>
                </a:solidFill>
                <a:latin typeface="sohne"/>
              </a:rPr>
              <a:t>: 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determines cluster assignments by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building a hierarchy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This is implemented by either a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bottom-up or a top-down 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approach. These methods produce a tree-based hierarchy of points called a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dendrogram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 - </a:t>
            </a:r>
            <a:r>
              <a:rPr lang="en-US" sz="2399" i="1" dirty="0">
                <a:solidFill>
                  <a:srgbClr val="292929"/>
                </a:solidFill>
                <a:latin typeface="sohne"/>
              </a:rPr>
              <a:t>Agglomerative or divisive</a:t>
            </a:r>
            <a:endParaRPr lang="en-US" sz="2399" dirty="0">
              <a:solidFill>
                <a:srgbClr val="292929"/>
              </a:solidFill>
              <a:latin typeface="so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399" b="1" i="1" dirty="0">
                <a:solidFill>
                  <a:srgbClr val="292929"/>
                </a:solidFill>
                <a:latin typeface="sohne"/>
              </a:rPr>
              <a:t>Density Based Clustering </a:t>
            </a:r>
            <a:r>
              <a:rPr lang="en-US" sz="2399" i="1" dirty="0">
                <a:solidFill>
                  <a:srgbClr val="292929"/>
                </a:solidFill>
                <a:latin typeface="sohne"/>
              </a:rPr>
              <a:t>: 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determines cluster assignments based on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the density of data points in a region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. This approach doesn’t require the user to specify the number of clusters. Instead, there is a distance-based parameter that acts as a tunable threshold. Example : </a:t>
            </a:r>
            <a:r>
              <a:rPr lang="en-US" sz="2399" b="1" dirty="0">
                <a:solidFill>
                  <a:srgbClr val="292929"/>
                </a:solidFill>
                <a:latin typeface="sohne"/>
              </a:rPr>
              <a:t>DBSCAN</a:t>
            </a:r>
            <a:r>
              <a:rPr lang="en-US" sz="2399" dirty="0">
                <a:solidFill>
                  <a:srgbClr val="292929"/>
                </a:solidFill>
                <a:latin typeface="sohne"/>
              </a:rPr>
              <a:t> (Density-Based Spatial Clustering of Applications with Noise)</a:t>
            </a:r>
          </a:p>
          <a:p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35641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12864</TotalTime>
  <Words>3807</Words>
  <Application>Microsoft Office PowerPoint</Application>
  <PresentationFormat>Custom</PresentationFormat>
  <Paragraphs>267</Paragraphs>
  <Slides>59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Euphemia</vt:lpstr>
      <vt:lpstr>Google Sans</vt:lpstr>
      <vt:lpstr>sohne</vt:lpstr>
      <vt:lpstr>Times New Roman</vt:lpstr>
      <vt:lpstr>Wingdings</vt:lpstr>
      <vt:lpstr>Math 16x9</vt:lpstr>
      <vt:lpstr>K Means Clustering and  Intro to EM -Alternating Optimization,  -Distance Metrics</vt:lpstr>
      <vt:lpstr>Clustering: Grouping  - Categorizing </vt:lpstr>
      <vt:lpstr>What is a VECTOR (in a dataset)?</vt:lpstr>
      <vt:lpstr>PowerPoint Presentation</vt:lpstr>
      <vt:lpstr>Common Clustering Categories</vt:lpstr>
      <vt:lpstr>Applications of clustering</vt:lpstr>
      <vt:lpstr>Example: Market Segmentation</vt:lpstr>
      <vt:lpstr>Example 2: College Admissions</vt:lpstr>
      <vt:lpstr>Common Clustering Categories</vt:lpstr>
      <vt:lpstr>Clustering Uses a Measure of Distance or Similarity  Distance by Hand…Which is “closer” – rows 1 and 2  OR  1 and 3?</vt:lpstr>
      <vt:lpstr>PowerPoint Presentation</vt:lpstr>
      <vt:lpstr>PowerPoint Presentation</vt:lpstr>
      <vt:lpstr>PowerPoint Presentation</vt:lpstr>
      <vt:lpstr>PowerPoint Presentation</vt:lpstr>
      <vt:lpstr>Cosine similarity</vt:lpstr>
      <vt:lpstr>Non-Euclidean distances</vt:lpstr>
      <vt:lpstr>Some fun math: the axioms of a distance measure</vt:lpstr>
      <vt:lpstr>Partition vs. Hierarchical</vt:lpstr>
      <vt:lpstr>PowerPoint Presentation</vt:lpstr>
      <vt:lpstr>PowerPoint Presentation</vt:lpstr>
      <vt:lpstr>AGNES and DIANA</vt:lpstr>
      <vt:lpstr>Common Clustering Methods (FYI only)</vt:lpstr>
      <vt:lpstr>PowerPoint Presentation</vt:lpstr>
      <vt:lpstr>PowerPoint Presentation</vt:lpstr>
      <vt:lpstr>Types of Clusters: Density-Based</vt:lpstr>
      <vt:lpstr>Limitation of k-means</vt:lpstr>
      <vt:lpstr>PowerPoint Presentation</vt:lpstr>
      <vt:lpstr>Visual Example of k - means</vt:lpstr>
      <vt:lpstr>Choose k = 3</vt:lpstr>
      <vt:lpstr>Randomly Choose Initial Centroids</vt:lpstr>
      <vt:lpstr>Place Points into Closest Cluster</vt:lpstr>
      <vt:lpstr>Update Centroids</vt:lpstr>
      <vt:lpstr>Re- calculate ALL distances from points to centroids and re-assign points to centroids as needed. </vt:lpstr>
      <vt:lpstr>Recalculate  Centroids</vt:lpstr>
      <vt:lpstr>PowerPoint Presentation</vt:lpstr>
      <vt:lpstr>Choosing k: Elbow Method</vt:lpstr>
      <vt:lpstr>Silhouette Method</vt:lpstr>
      <vt:lpstr>PowerPoint Presentation</vt:lpstr>
      <vt:lpstr>Part 2</vt:lpstr>
      <vt:lpstr>The Code</vt:lpstr>
      <vt:lpstr>K Means – the Math and EM</vt:lpstr>
      <vt:lpstr>What is our Loss (or Objective) Function that we want to Optimize?</vt:lpstr>
      <vt:lpstr>Steps:</vt:lpstr>
      <vt:lpstr>Make sure it makes sense loss-wise</vt:lpstr>
      <vt:lpstr>The Math: The best rik</vt:lpstr>
      <vt:lpstr>The Math: The best mean</vt:lpstr>
      <vt:lpstr>In Summary  1) First, choose k. 2) Next, randomly choose points to represent each cluster center.</vt:lpstr>
      <vt:lpstr>Repeat Until Convergence</vt:lpstr>
      <vt:lpstr>PowerPoint Presentation</vt:lpstr>
      <vt:lpstr>Notes</vt:lpstr>
      <vt:lpstr>Part 3:</vt:lpstr>
      <vt:lpstr>Expectation Maximization (EM)</vt:lpstr>
      <vt:lpstr>Example:</vt:lpstr>
      <vt:lpstr>EM Assumptions and a Random Start</vt:lpstr>
      <vt:lpstr>EM for Gaussian Mixture Models (GMMs)</vt:lpstr>
      <vt:lpstr>Gaussian Mixture Models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Prof Ami</dc:creator>
  <cp:lastModifiedBy>Prof Ami</cp:lastModifiedBy>
  <cp:revision>26</cp:revision>
  <dcterms:created xsi:type="dcterms:W3CDTF">2024-09-25T16:40:55Z</dcterms:created>
  <dcterms:modified xsi:type="dcterms:W3CDTF">2025-02-18T23:56:22Z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